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16"/>
  </p:notesMasterIdLst>
  <p:sldIdLst>
    <p:sldId id="259" r:id="rId3"/>
    <p:sldId id="262" r:id="rId4"/>
    <p:sldId id="263" r:id="rId5"/>
    <p:sldId id="264" r:id="rId6"/>
    <p:sldId id="265" r:id="rId7"/>
    <p:sldId id="266" r:id="rId8"/>
    <p:sldId id="267" r:id="rId9"/>
    <p:sldId id="268" r:id="rId10"/>
    <p:sldId id="269" r:id="rId11"/>
    <p:sldId id="270" r:id="rId12"/>
    <p:sldId id="271" r:id="rId13"/>
    <p:sldId id="272" r:id="rId14"/>
    <p:sldId id="275" r:id="rId15"/>
  </p:sldIdLst>
  <p:sldSz cx="24384000" cy="13716000"/>
  <p:notesSz cx="6858000" cy="9144000"/>
  <p:embeddedFontLs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Haw4mzCpGxY7YCe0ihyi8P++C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355" autoAdjust="0"/>
  </p:normalViewPr>
  <p:slideViewPr>
    <p:cSldViewPr snapToGrid="0">
      <p:cViewPr varScale="1">
        <p:scale>
          <a:sx n="30" d="100"/>
          <a:sy n="30" d="100"/>
        </p:scale>
        <p:origin x="1522" y="34"/>
      </p:cViewPr>
      <p:guideLst/>
    </p:cSldViewPr>
  </p:slideViewPr>
  <p:notesTextViewPr>
    <p:cViewPr>
      <p:scale>
        <a:sx n="1" d="1"/>
        <a:sy n="1" d="1"/>
      </p:scale>
      <p:origin x="0" y="0"/>
    </p:cViewPr>
  </p:notesTextViewPr>
  <p:sorterViewPr>
    <p:cViewPr varScale="1">
      <p:scale>
        <a:sx n="100" d="100"/>
        <a:sy n="100" d="100"/>
      </p:scale>
      <p:origin x="0" y="-239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1pPr>
            <a:lvl2pPr marL="914400" marR="0" lvl="1"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2pPr>
            <a:lvl3pPr marL="1371600" marR="0" lvl="2"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3pPr>
            <a:lvl4pPr marL="1828800" marR="0" lvl="3"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4pPr>
            <a:lvl5pPr marL="2286000" marR="0" lvl="4"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5pPr>
            <a:lvl6pPr marL="2743200" marR="0" lvl="5"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6pPr>
            <a:lvl7pPr marL="3200400" marR="0" lvl="6"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7pPr>
            <a:lvl8pPr marL="3657600" marR="0" lvl="7"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8pPr>
            <a:lvl9pPr marL="4114800" marR="0" lvl="8"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dirty="0"/>
              <a:t>Firstly, remember to ‘read the label’ as not all rodenticides are authorized for burrow baiting.</a:t>
            </a:r>
          </a:p>
          <a:p>
            <a:pPr marL="171450" indent="-171450" eaLnBrk="1" hangingPunct="1">
              <a:buFont typeface="Arial" panose="020B0604020202020204" pitchFamily="34" charset="0"/>
              <a:buChar char="•"/>
            </a:pPr>
            <a:r>
              <a:rPr lang="en-US" altLang="en-US" dirty="0"/>
              <a:t>For those that are, careful justification is needed prior to application, as well as appropriate risk mitigation measures taken.</a:t>
            </a:r>
          </a:p>
          <a:p>
            <a:pPr marL="171450" indent="-171450" eaLnBrk="1" hangingPunct="1">
              <a:buFont typeface="Arial" panose="020B0604020202020204" pitchFamily="34" charset="0"/>
              <a:buChar char="•"/>
            </a:pPr>
            <a:r>
              <a:rPr lang="en-US" altLang="en-US" dirty="0"/>
              <a:t>This presentation will provide users with up-to-date information about appropriate justification and mitigation measures regarding direct bait application in burrows a.k.a. ‘burrow baiting’</a:t>
            </a:r>
          </a:p>
          <a:p>
            <a:pPr marL="171450" indent="-171450" eaLnBrk="1" hangingPunct="1">
              <a:buFont typeface="Arial" panose="020B0604020202020204" pitchFamily="34" charset="0"/>
              <a:buChar char="•"/>
            </a:pPr>
            <a:r>
              <a:rPr lang="en-US" altLang="en-US" dirty="0"/>
              <a:t>Reading material for trainers / </a:t>
            </a:r>
            <a:r>
              <a:rPr lang="en-US" altLang="en-US"/>
              <a:t>presenters &amp; </a:t>
            </a:r>
            <a:r>
              <a:rPr lang="en-US" altLang="en-US" dirty="0"/>
              <a:t>delegates is https://www.thinkwildlife.org/code-of-best-practice/ particularly </a:t>
            </a:r>
            <a:r>
              <a:rPr lang="en-US" altLang="en-US" b="1" dirty="0"/>
              <a:t>5.4.3 Burrow baiting </a:t>
            </a:r>
            <a:r>
              <a:rPr lang="en-US" altLang="en-US" b="0" dirty="0"/>
              <a:t>and </a:t>
            </a:r>
            <a:r>
              <a:rPr lang="en-US" altLang="en-US" b="1" dirty="0"/>
              <a:t>6.3 Placing the bait</a:t>
            </a:r>
            <a:r>
              <a:rPr lang="en-US" altLang="en-US" b="0" dirty="0"/>
              <a:t> and </a:t>
            </a:r>
            <a:r>
              <a:rPr lang="en-US" altLang="en-US" b="1" dirty="0"/>
              <a:t>Annex 2</a:t>
            </a:r>
          </a:p>
        </p:txBody>
      </p:sp>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A15A714-0D10-2929-78D1-233B1A562E6B}"/>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14BAF10-A424-297C-3A55-AFFD9CAAF15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Deep baiting should be carried out with a long handled spoon or other suitable implement.</a:t>
            </a:r>
          </a:p>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Note that baiting buckets should be labeled with a copy of the rodenticide product label.</a:t>
            </a:r>
          </a:p>
          <a:p>
            <a:pPr marL="171450" indent="-171450" eaLnBrk="1" hangingPunct="1">
              <a:buFont typeface="Arial" panose="020B0604020202020204" pitchFamily="34" charset="0"/>
              <a:buChar char="•"/>
            </a:pPr>
            <a:endParaRPr lang="en-GB" altLang="en-US" sz="24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B5ECDF5A-ACC4-1C0C-424D-F430F4E94F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51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7690479-DD77-D27C-ACC5-30A10EE6B604}"/>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8E00176-C830-D774-AF5F-877348C39442}"/>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Lightly block burrows - use hay/straw/grass, or where practicable corrugated sheets, wooden boards or similar materials from the surrounding area) and inspect the following day to determine which burrows are active</a:t>
            </a:r>
          </a:p>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Identify active burrows also by smooth edges and lack of cobwebs</a:t>
            </a:r>
          </a:p>
          <a:p>
            <a:pPr marL="171450" indent="-171450" eaLnBrk="1" hangingPunct="1">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Avoid overfilling or blocking the entrance with heavy objects as the burrow may be abandoned before any bait is eaten.</a:t>
            </a:r>
            <a:endParaRPr lang="en-US" altLang="en-US" sz="24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Where bait is placed in areas of public access it is now a regulatory requirement that areas treated must be marked during the treatment period and a notice explaining the risk of primary and secondary poisoning must be made available alongside the baits.</a:t>
            </a:r>
          </a:p>
          <a:p>
            <a:pPr marL="171450" indent="-171450" eaLnBrk="1" hangingPunct="1">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Place baits directly into active burrows, especially in areas where the public has restricted access, such as islands on a lake. Loose grain, pelleted or sachet / pack formulations may be suitable for such purposes. Cover all treated holes, and regularly monitor for evidence of bait consumption, spillage or disturbance.</a:t>
            </a:r>
          </a:p>
          <a:p>
            <a:pPr marL="171450" indent="-171450" eaLnBrk="1" hangingPunct="1">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When re-inspecting baited burrows try to do this in the early morning</a:t>
            </a:r>
          </a:p>
          <a:p>
            <a:pPr marL="171450" indent="-171450" eaLnBrk="1" hangingPunct="1">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The reason for marking / recording treated burrows is to allow them to be easily found and inspected during revisits.</a:t>
            </a:r>
            <a:endParaRPr lang="en-US" altLang="en-US" sz="24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Record all of the treatment process details.</a:t>
            </a:r>
          </a:p>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a:p>
            <a:endParaRPr lang="en-GB" dirty="0"/>
          </a:p>
        </p:txBody>
      </p:sp>
      <p:sp>
        <p:nvSpPr>
          <p:cNvPr id="78" name="Google Shape;78;p5:notes">
            <a:extLst>
              <a:ext uri="{FF2B5EF4-FFF2-40B4-BE49-F238E27FC236}">
                <a16:creationId xmlns:a16="http://schemas.microsoft.com/office/drawing/2014/main" id="{230BF47D-F58A-3439-B1A1-2F5D5738BF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87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A454D2E0-AA7E-68F1-EAB5-48EA135458C1}"/>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1E84A83C-3091-355F-F4BC-A4DCDF6A4DA5}"/>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This is useful for traceability and also accountability – keep records of visits. The responsible party should make all efforts to ensure the treatment is as safe as possible and carried out in a responsible manner.</a:t>
            </a:r>
          </a:p>
          <a:p>
            <a:pPr marL="171450" indent="-171450" eaLnBrk="1" hangingPunct="1">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Sites where burrow baiting is used should be visited more frequently than those where secure bait boxes are employed because of the greater likelihood of bait coming out of the burrows and being taken by non-target animals.</a:t>
            </a:r>
            <a:endParaRPr lang="en-US" altLang="en-US" sz="24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CRRU Code of Best Practice: </a:t>
            </a:r>
            <a:r>
              <a:rPr lang="en-GB" altLang="en-US" sz="2400" dirty="0">
                <a:latin typeface="Arial" panose="020B0604020202020204" pitchFamily="34" charset="0"/>
                <a:cs typeface="Arial" panose="020B0604020202020204" pitchFamily="34" charset="0"/>
              </a:rPr>
              <a:t>In order to deter rodent infestations, sites should be cleared of all debris, rubbish, old machinery and equipment, unwanted stores of straw and hay, etc. Vegetation should be cleared around buildings to provide an open perimeter and immediate surroundings, so that natural predators can take rodents. If possible, areas around buildings may be laid to concrete, or other hard surfaces, to prevent rodent burrowing.</a:t>
            </a:r>
            <a:endParaRPr lang="en-US" altLang="en-US" sz="2400" dirty="0">
              <a:latin typeface="Arial" panose="020B0604020202020204" pitchFamily="34" charset="0"/>
              <a:cs typeface="Arial" panose="020B0604020202020204" pitchFamily="34" charset="0"/>
            </a:endParaRPr>
          </a:p>
          <a:p>
            <a:pPr eaLnBrk="1" hangingPunct="1"/>
            <a:endParaRPr lang="en-US" altLang="en-US" sz="3600" dirty="0"/>
          </a:p>
          <a:p>
            <a:pPr eaLnBrk="1" hangingPunct="1"/>
            <a:endParaRPr lang="en-US" altLang="en-US" dirty="0"/>
          </a:p>
        </p:txBody>
      </p:sp>
      <p:sp>
        <p:nvSpPr>
          <p:cNvPr id="78" name="Google Shape;78;p5:notes">
            <a:extLst>
              <a:ext uri="{FF2B5EF4-FFF2-40B4-BE49-F238E27FC236}">
                <a16:creationId xmlns:a16="http://schemas.microsoft.com/office/drawing/2014/main" id="{8BB2EA29-6A86-E9C3-5408-BEF400EEA6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406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4D673C71-BD8B-0057-29E1-F2DD6866CE83}"/>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841D136C-A4F5-EC2E-5ACC-F5B4DB46949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pPr>
            <a:r>
              <a:rPr lang="en-US" sz="2400" b="0" i="0" u="none" strike="noStrike" kern="1200" baseline="0" dirty="0">
                <a:solidFill>
                  <a:schemeClr val="tx1"/>
                </a:solidFill>
                <a:latin typeface="Arial" panose="020B0604020202020204" pitchFamily="34" charset="0"/>
                <a:ea typeface="Segoe UI Historic" panose="020B0502040204020203" pitchFamily="34" charset="0"/>
                <a:cs typeface="Arial" panose="020B0604020202020204" pitchFamily="34" charset="0"/>
              </a:rPr>
              <a:t>We are all aware of the significant risk to public health created by rodents and measures should always be taken to minimize the risk in an effective way, carried out in a manner which is as safe and responsible as possible. For example, rodents can spread leptospirosis as well as many other pathogens.</a:t>
            </a:r>
          </a:p>
          <a:p>
            <a:pPr marL="171450" indent="-171450">
              <a:buFont typeface="Arial" panose="020B0604020202020204" pitchFamily="34" charset="0"/>
              <a:buChar char="•"/>
            </a:pPr>
            <a:r>
              <a:rPr lang="en-US" sz="2400" b="0" i="0" u="none" strike="noStrike" kern="1200" baseline="0" dirty="0">
                <a:solidFill>
                  <a:schemeClr val="tx1"/>
                </a:solidFill>
                <a:latin typeface="Arial" panose="020B0604020202020204" pitchFamily="34" charset="0"/>
                <a:ea typeface="Segoe UI Historic" panose="020B0502040204020203" pitchFamily="34" charset="0"/>
                <a:cs typeface="Arial" panose="020B0604020202020204" pitchFamily="34" charset="0"/>
              </a:rPr>
              <a:t>Standard control measures involve bait stations or boxes which can initiate neophobia adding to the expected treatment time frame. </a:t>
            </a:r>
          </a:p>
        </p:txBody>
      </p:sp>
      <p:sp>
        <p:nvSpPr>
          <p:cNvPr id="78" name="Google Shape;78;p5:notes">
            <a:extLst>
              <a:ext uri="{FF2B5EF4-FFF2-40B4-BE49-F238E27FC236}">
                <a16:creationId xmlns:a16="http://schemas.microsoft.com/office/drawing/2014/main" id="{541A6215-4D90-F4EF-672C-31C9DAF3B7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3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02D94893-0DAE-9B52-DB78-8336308FC280}"/>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67239F42-8962-EA37-E36B-874ED299F0E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Widely known in the UK pest control industry, burrow baiting brings the rodenticide to the rodent, as opposed to the expectation that the rodent will actively consume rodenticide contained within tamper-resistant bait boxes.</a:t>
            </a:r>
          </a:p>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Neophobia (fear of new things) is one of the most challenging of all the Norway rat (</a:t>
            </a:r>
            <a:r>
              <a:rPr lang="en-US" altLang="en-US" sz="2400" i="1" dirty="0">
                <a:latin typeface="Arial" panose="020B0604020202020204" pitchFamily="34" charset="0"/>
                <a:cs typeface="Arial" panose="020B0604020202020204" pitchFamily="34" charset="0"/>
              </a:rPr>
              <a:t>Rattus norvegicus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behavioural</a:t>
            </a:r>
            <a:r>
              <a:rPr lang="en-US" altLang="en-US" sz="2400" dirty="0">
                <a:latin typeface="Arial" panose="020B0604020202020204" pitchFamily="34" charset="0"/>
                <a:cs typeface="Arial" panose="020B0604020202020204" pitchFamily="34" charset="0"/>
              </a:rPr>
              <a:t> traits. This is exhibited towards the equipment containing the bait, such as the tamper resistant boxes. </a:t>
            </a:r>
          </a:p>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Neophobia </a:t>
            </a:r>
            <a:r>
              <a:rPr lang="en-GB" altLang="en-US" sz="2400" dirty="0">
                <a:latin typeface="Arial" panose="020B0604020202020204" pitchFamily="34" charset="0"/>
                <a:cs typeface="Arial" panose="020B0604020202020204" pitchFamily="34" charset="0"/>
              </a:rPr>
              <a:t>is the exceptional wariness of unfamiliar food, or familiar food in unfamiliar places</a:t>
            </a:r>
            <a:endParaRPr lang="en-US" altLang="en-US" sz="24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Burrow baiting can bypass the rat’s neophobic response towards tamper resistant bait stations, thus shortening bait uptake time.</a:t>
            </a:r>
          </a:p>
          <a:p>
            <a:endParaRPr lang="en-US" altLang="en-US" sz="2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DEFRA (2018). Rats: Control of Rats with Rodenticides - A Complete Guide to Best Practice. Department for Food and Rural Affairs. Available from: http://adlib.everysite.co.uk/adlib/defra/content.aspx?id=000HK277ZX.0B4M93RRD547JA. Date accessed: 16.01.18.</a:t>
            </a:r>
          </a:p>
          <a:p>
            <a:pPr marL="171450" indent="-171450">
              <a:buFont typeface="Arial" panose="020B0604020202020204" pitchFamily="34" charset="0"/>
              <a:buChar char="•"/>
            </a:pPr>
            <a:r>
              <a:rPr lang="en-GB" sz="2400" b="0" i="0" u="none" strike="noStrike" kern="1200" baseline="0" dirty="0">
                <a:solidFill>
                  <a:schemeClr val="tx1"/>
                </a:solidFill>
                <a:latin typeface="Arial" panose="020B0604020202020204" pitchFamily="34" charset="0"/>
                <a:ea typeface="+mn-ea"/>
                <a:cs typeface="Arial" panose="020B0604020202020204" pitchFamily="34" charset="0"/>
              </a:rPr>
              <a:t>Quy R.J. (2011) Review of the use of bait boxes during operations to control Norway rats, </a:t>
            </a:r>
            <a:r>
              <a:rPr lang="en-GB" sz="2400" b="0" i="1" u="none" strike="noStrike" kern="1200" baseline="0" dirty="0">
                <a:solidFill>
                  <a:schemeClr val="tx1"/>
                </a:solidFill>
                <a:latin typeface="Arial" panose="020B0604020202020204" pitchFamily="34" charset="0"/>
                <a:ea typeface="+mn-ea"/>
                <a:cs typeface="Arial" panose="020B0604020202020204" pitchFamily="34" charset="0"/>
              </a:rPr>
              <a:t>Rattus norvegicus </a:t>
            </a:r>
            <a:r>
              <a:rPr lang="en-GB" sz="2400" b="0" i="0" u="none" strike="noStrike" kern="1200" baseline="0" dirty="0">
                <a:solidFill>
                  <a:schemeClr val="tx1"/>
                </a:solidFill>
                <a:latin typeface="Arial" panose="020B0604020202020204" pitchFamily="34" charset="0"/>
                <a:ea typeface="+mn-ea"/>
                <a:cs typeface="Arial" panose="020B0604020202020204" pitchFamily="34" charset="0"/>
              </a:rPr>
              <a:t>– a report to CIEH. Chartered Institute of Environmental Health (CIEH), London, UK. 11 pp. Available from: http://www.urbanpestsbook.com/downloads/CIEH_Rodent_Procedures_Roger_Quy.pdf. Date accessed: 12 August 2015. </a:t>
            </a:r>
            <a:endParaRPr lang="en-US" altLang="en-US" sz="24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dirty="0"/>
              <a:t>Macdonald, D.W., Fenn, M.G.P. and Gelling, M. (2015). The Natural History of Rodents: </a:t>
            </a:r>
            <a:r>
              <a:rPr lang="en-US" altLang="en-US" dirty="0" err="1"/>
              <a:t>Preadpatations</a:t>
            </a:r>
            <a:r>
              <a:rPr lang="en-US" altLang="en-US" dirty="0"/>
              <a:t> to Pestilence. Chapter 1 in: Rodent Pests and their control (A. P. Buckle and R. H. Smith eds.). CAB International, Wallingford, Oxon, UK. pp 1-18.</a:t>
            </a:r>
          </a:p>
          <a:p>
            <a:pPr marL="0" lvl="0" indent="0" algn="l" rtl="0">
              <a:spcBef>
                <a:spcPts val="800"/>
              </a:spcBef>
              <a:spcAft>
                <a:spcPts val="0"/>
              </a:spcAft>
              <a:buNone/>
            </a:pPr>
            <a:endParaRPr dirty="0"/>
          </a:p>
        </p:txBody>
      </p:sp>
      <p:sp>
        <p:nvSpPr>
          <p:cNvPr id="78" name="Google Shape;78;p5:notes">
            <a:extLst>
              <a:ext uri="{FF2B5EF4-FFF2-40B4-BE49-F238E27FC236}">
                <a16:creationId xmlns:a16="http://schemas.microsoft.com/office/drawing/2014/main" id="{FDCC830A-7919-DBDF-882C-457823EEBC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70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82CC797-F2FA-80F6-B65D-69D3B47F2B8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739A371-FD76-E97E-6526-FBE67A3F902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Area of use – ‘open areas’ (no longer permitted for anticoagulants – open areas are only on the label for one cholecalciferol product [date – January 2025] – however, always check product labels for any </a:t>
            </a:r>
            <a:r>
              <a:rPr lang="en-US" altLang="en-US" sz="2400" dirty="0" err="1">
                <a:latin typeface="Arial" panose="020B0604020202020204" pitchFamily="34" charset="0"/>
                <a:cs typeface="Arial" panose="020B0604020202020204" pitchFamily="34" charset="0"/>
              </a:rPr>
              <a:t>authorisation</a:t>
            </a:r>
            <a:r>
              <a:rPr lang="en-US" altLang="en-US" sz="2400" dirty="0">
                <a:latin typeface="Arial" panose="020B0604020202020204" pitchFamily="34" charset="0"/>
                <a:cs typeface="Arial" panose="020B0604020202020204" pitchFamily="34" charset="0"/>
              </a:rPr>
              <a:t> changes e.g. use for burrow baiting and in open spaces) and ‘in and around buildings’ are generally where rat burrows are found. </a:t>
            </a:r>
          </a:p>
          <a:p>
            <a:pPr marL="171450" indent="-171450" eaLnBrk="1" hangingPunct="1">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If burrow baiting using SGARs, these products cannot be used in open areas and burrow baiting can only be performed if the infestation/burrow is impacting or has the potential to impact a building and therefore falls under the ‘in and around buildings’ definition.</a:t>
            </a:r>
            <a:endParaRPr lang="en-US" altLang="en-US" sz="24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We know the rodent is there (in an active burrow) and it is certainly active and will encounter the rodenticide.</a:t>
            </a:r>
          </a:p>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Burrows are the </a:t>
            </a:r>
            <a:r>
              <a:rPr lang="en-US" altLang="en-US" sz="2400" dirty="0" err="1">
                <a:latin typeface="Arial" panose="020B0604020202020204" pitchFamily="34" charset="0"/>
                <a:cs typeface="Arial" panose="020B0604020202020204" pitchFamily="34" charset="0"/>
              </a:rPr>
              <a:t>centre</a:t>
            </a:r>
            <a:r>
              <a:rPr lang="en-US" altLang="en-US" sz="2400" dirty="0">
                <a:latin typeface="Arial" panose="020B0604020202020204" pitchFamily="34" charset="0"/>
                <a:cs typeface="Arial" panose="020B0604020202020204" pitchFamily="34" charset="0"/>
              </a:rPr>
              <a:t> of the home range of the rodent, increasing likelihood of bait consumption</a:t>
            </a:r>
          </a:p>
          <a:p>
            <a:pPr marL="171450" indent="-171450" eaLnBrk="1" hangingPunct="1">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So long as the bait remains in the burrow it is relatively protected from other non-target animals, such as field mice and voles, because these animals are likely to avoid places where animals that prey on them, such as rats, are active.</a:t>
            </a:r>
            <a:endParaRPr lang="en-US" altLang="en-US" sz="2400"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2400" dirty="0">
                <a:latin typeface="Arial" panose="020B0604020202020204" pitchFamily="34" charset="0"/>
                <a:cs typeface="Arial" panose="020B0604020202020204" pitchFamily="34" charset="0"/>
              </a:rPr>
              <a:t>Reduction in the poisoned bait accessibility period means lower risk to humans, non-target species and the environment.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sz="2400" kern="0" dirty="0">
                <a:latin typeface="Arial" panose="020B0604020202020204" pitchFamily="34" charset="0"/>
                <a:cs typeface="Arial" panose="020B0604020202020204" pitchFamily="34" charset="0"/>
              </a:rPr>
              <a:t>Quicker results will be achieved by transferring bait from containers to active rat burrows – there is a </a:t>
            </a:r>
            <a:r>
              <a:rPr lang="en-US" altLang="en-US" sz="2400" kern="0" dirty="0">
                <a:latin typeface="Arial" panose="020B0604020202020204" pitchFamily="34" charset="0"/>
                <a:cs typeface="Arial" panose="020B0604020202020204" pitchFamily="34" charset="0"/>
              </a:rPr>
              <a:t>reduction in treatment time period due to a decreased neophobic response.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sz="2400" kern="0" dirty="0">
                <a:latin typeface="Arial" panose="020B0604020202020204" pitchFamily="34" charset="0"/>
                <a:cs typeface="Arial" panose="020B0604020202020204" pitchFamily="34" charset="0"/>
              </a:rPr>
              <a:t>Studies show that using bait boxes has resulted in a 28% reduction of rat population versus burrow baiting giving a 72% reduction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sz="2400" kern="0" dirty="0">
                <a:latin typeface="Arial" panose="020B0604020202020204" pitchFamily="34" charset="0"/>
                <a:cs typeface="Arial" panose="020B0604020202020204" pitchFamily="34" charset="0"/>
              </a:rPr>
              <a:t>Faster results and therefore reduction in the rodent population mean a reduced impact on public and animal health e.g. less likely to spread rodent-borne disease</a:t>
            </a:r>
            <a:endParaRPr lang="en-US" altLang="en-US" sz="2400" kern="0"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sz="2400" kern="0" dirty="0">
                <a:latin typeface="Arial" panose="020B0604020202020204" pitchFamily="34" charset="0"/>
                <a:cs typeface="Arial" panose="020B0604020202020204" pitchFamily="34" charset="0"/>
              </a:rPr>
              <a:t>Placing bait directly into a rat’s burrow may make feeding ‘safer’ for the occupant, but unfortunately it does not stop visitors ‘stealing’ bait particles.</a:t>
            </a:r>
            <a:endParaRPr lang="en-US" altLang="en-US" sz="2400" kern="0" dirty="0">
              <a:latin typeface="Arial" panose="020B0604020202020204" pitchFamily="34" charset="0"/>
              <a:cs typeface="Arial" panose="020B0604020202020204" pitchFamily="34" charset="0"/>
            </a:endParaRPr>
          </a:p>
          <a:p>
            <a:pPr eaLnBrk="1" hangingPunct="1"/>
            <a:endParaRPr lang="en-US" altLang="en-US" dirty="0"/>
          </a:p>
          <a:p>
            <a:pPr marL="0" lvl="0" indent="0" algn="l" rtl="0">
              <a:spcBef>
                <a:spcPts val="800"/>
              </a:spcBef>
              <a:spcAft>
                <a:spcPts val="0"/>
              </a:spcAft>
              <a:buNone/>
            </a:pPr>
            <a:endParaRPr dirty="0"/>
          </a:p>
        </p:txBody>
      </p:sp>
      <p:sp>
        <p:nvSpPr>
          <p:cNvPr id="78" name="Google Shape;78;p5:notes">
            <a:extLst>
              <a:ext uri="{FF2B5EF4-FFF2-40B4-BE49-F238E27FC236}">
                <a16:creationId xmlns:a16="http://schemas.microsoft.com/office/drawing/2014/main" id="{0F1878C8-465F-E156-2996-58FA6A5D32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245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ECE57660-7B02-146C-F124-E3F17E6E6553}"/>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E356CB61-C4C6-4284-BE16-E11951FABAA5}"/>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eaLnBrk="1" hangingPunct="1"/>
            <a:r>
              <a:rPr lang="en-US" altLang="en-US" sz="2400" dirty="0">
                <a:latin typeface="Arial" panose="020B0604020202020204" pitchFamily="34" charset="0"/>
                <a:cs typeface="Arial" panose="020B0604020202020204" pitchFamily="34" charset="0"/>
              </a:rPr>
              <a:t>*</a:t>
            </a:r>
            <a:r>
              <a:rPr lang="en-GB" altLang="en-US" sz="2400" dirty="0">
                <a:latin typeface="Arial" panose="020B0604020202020204" pitchFamily="34" charset="0"/>
                <a:cs typeface="Arial" panose="020B0604020202020204" pitchFamily="34" charset="0"/>
              </a:rPr>
              <a:t>Quy, R. (2010). Review of the use of bait boxes during operations to control Norway rats, </a:t>
            </a:r>
            <a:r>
              <a:rPr lang="en-GB" altLang="en-US" sz="2400" i="1" dirty="0">
                <a:latin typeface="Arial" panose="020B0604020202020204" pitchFamily="34" charset="0"/>
                <a:cs typeface="Arial" panose="020B0604020202020204" pitchFamily="34" charset="0"/>
              </a:rPr>
              <a:t>Rattus norvegicus </a:t>
            </a:r>
            <a:r>
              <a:rPr lang="en-GB" altLang="en-US" sz="2400" dirty="0">
                <a:latin typeface="Arial" panose="020B0604020202020204" pitchFamily="34" charset="0"/>
                <a:cs typeface="Arial" panose="020B0604020202020204" pitchFamily="34" charset="0"/>
              </a:rPr>
              <a:t>– a report to CIEH. The Food and Environment Research Agency, York, and the Chartered Institute of Environmental Health, London. 12 pp</a:t>
            </a:r>
            <a:r>
              <a:rPr lang="en-US" altLang="en-US" sz="2400" i="0" dirty="0">
                <a:latin typeface="Arial" panose="020B0604020202020204" pitchFamily="34" charset="0"/>
                <a:cs typeface="Arial" panose="020B0604020202020204" pitchFamily="34" charset="0"/>
              </a:rPr>
              <a:t>. </a:t>
            </a:r>
            <a:r>
              <a:rPr lang="en-GB" sz="2400" b="0" i="0" u="none" strike="noStrike" kern="1200" baseline="0" dirty="0">
                <a:solidFill>
                  <a:schemeClr val="tx1"/>
                </a:solidFill>
                <a:latin typeface="Arial" panose="020B0604020202020204" pitchFamily="34" charset="0"/>
                <a:cs typeface="Arial" panose="020B0604020202020204" pitchFamily="34" charset="0"/>
              </a:rPr>
              <a:t>https://www.urbanpestsbook.com/downloads/independent-reports/ Date accessed: 10.12.24. </a:t>
            </a: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B3BE61ED-7AB0-CBF3-38AF-677979B8B8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37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C0C1B9E2-C8BB-C2B4-D67C-671E4950371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DFBFD40F-877B-2DA4-B3C5-91160893EBB4}"/>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Bait ejection – bait becomes available to non-target species as rats ‘kick out’ bait from their burrows</a:t>
            </a:r>
          </a:p>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In one study, bait was ejected from 56 out of 160 treated burrows</a:t>
            </a:r>
          </a:p>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How do we prevent bait ejection? We can cover the bait as per the standard procedure (</a:t>
            </a:r>
            <a:r>
              <a:rPr lang="en-GB" altLang="en-US" sz="2400" dirty="0">
                <a:latin typeface="Arial" panose="020B0604020202020204" pitchFamily="34" charset="0"/>
                <a:cs typeface="Arial" panose="020B0604020202020204" pitchFamily="34" charset="0"/>
              </a:rPr>
              <a:t>cover the entrances of baited burrows to reduce the risks of bait being ejected and spilled or lightly block the burrow with a twist of straw or grass</a:t>
            </a:r>
            <a:r>
              <a:rPr lang="en-US" altLang="en-US" sz="2400" dirty="0">
                <a:latin typeface="Arial" panose="020B0604020202020204" pitchFamily="34" charset="0"/>
                <a:cs typeface="Arial" panose="020B0604020202020204" pitchFamily="34" charset="0"/>
              </a:rPr>
              <a:t>). </a:t>
            </a:r>
          </a:p>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Furthermore, lessen the time any rodenticide is available to non-target species – i.e. more regular follow ups, use of wildlife cameras for monitoring and of course search for and remove rodent bodies and any spent or unconsumed bait.</a:t>
            </a:r>
          </a:p>
          <a:p>
            <a:pPr marL="171450" indent="-171450" eaLnBrk="1" hangingPunct="1">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When baiting burrows, treated grain is less likely to be kicked out of burrows by rats than wax blocks.</a:t>
            </a:r>
          </a:p>
          <a:p>
            <a:pPr marL="171450" indent="-171450" eaLnBrk="1" hangingPunct="1">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Burrow baiting will not normally be employed when safer methods of bait application, such as the use of tamper-resistant bait stations or covered and protected bait stations, are practicable and expected to be equally effective.</a:t>
            </a: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67E00BA2-EF62-6486-29E3-52F712A360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1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3D592BB9-6547-1AD1-4B49-41E8DEDE1692}"/>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BBBA284-8BDA-277C-CCC2-06406C0CBA0C}"/>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eaLnBrk="1" hangingPunct="1"/>
            <a:r>
              <a:rPr lang="en-US" altLang="en-US" sz="2400" dirty="0">
                <a:latin typeface="Arial" panose="020B0604020202020204" pitchFamily="34" charset="0"/>
                <a:cs typeface="Arial" panose="020B0604020202020204" pitchFamily="34" charset="0"/>
              </a:rPr>
              <a:t>So to re-iterate:</a:t>
            </a:r>
          </a:p>
          <a:p>
            <a:pPr eaLnBrk="1" hangingPunct="1"/>
            <a:r>
              <a:rPr lang="en-US" altLang="en-US" sz="2400" dirty="0">
                <a:latin typeface="Arial" panose="020B0604020202020204" pitchFamily="34" charset="0"/>
                <a:cs typeface="Arial" panose="020B0604020202020204" pitchFamily="34" charset="0"/>
              </a:rPr>
              <a:t>Risk Hierarchy – beginning with proofing, denial of food/water, removal of harborage, progressing to trapping. </a:t>
            </a:r>
          </a:p>
          <a:p>
            <a:pPr eaLnBrk="1" hangingPunct="1"/>
            <a:r>
              <a:rPr lang="en-GB" altLang="en-US" sz="2400" dirty="0">
                <a:latin typeface="Arial" panose="020B0604020202020204" pitchFamily="34" charset="0"/>
                <a:cs typeface="Arial" panose="020B0604020202020204" pitchFamily="34" charset="0"/>
              </a:rPr>
              <a:t>Generally those methods that do not employ a rodenticide, such as improved site hygiene and proofing of buildings, are likely to present less risk than those</a:t>
            </a:r>
          </a:p>
          <a:p>
            <a:pPr eaLnBrk="1" hangingPunct="1"/>
            <a:r>
              <a:rPr lang="en-GB" altLang="en-US" sz="2400" dirty="0">
                <a:latin typeface="Arial" panose="020B0604020202020204" pitchFamily="34" charset="0"/>
                <a:cs typeface="Arial" panose="020B0604020202020204" pitchFamily="34" charset="0"/>
              </a:rPr>
              <a:t>that require a rodenticide. Beyond that, no hard and fast guidance can be given about the ‘risk hierarchy’.</a:t>
            </a:r>
          </a:p>
          <a:p>
            <a:pPr eaLnBrk="1" hangingPunct="1"/>
            <a:r>
              <a:rPr lang="en-US" altLang="en-US" sz="2400" dirty="0">
                <a:latin typeface="Arial" panose="020B0604020202020204" pitchFamily="34" charset="0"/>
                <a:cs typeface="Arial" panose="020B0604020202020204" pitchFamily="34" charset="0"/>
              </a:rPr>
              <a:t>Rodenticide options are FGARs (note only coumatetralyl available), SGARs, cholecalciferol, </a:t>
            </a:r>
            <a:r>
              <a:rPr lang="en-US" altLang="en-US" sz="2400" dirty="0" err="1">
                <a:latin typeface="Arial" panose="020B0604020202020204" pitchFamily="34" charset="0"/>
                <a:cs typeface="Arial" panose="020B0604020202020204" pitchFamily="34" charset="0"/>
              </a:rPr>
              <a:t>alphachloralose</a:t>
            </a:r>
            <a:r>
              <a:rPr lang="en-US" altLang="en-US" sz="2400" dirty="0">
                <a:latin typeface="Arial" panose="020B0604020202020204" pitchFamily="34" charset="0"/>
                <a:cs typeface="Arial" panose="020B0604020202020204" pitchFamily="34" charset="0"/>
              </a:rPr>
              <a:t> (house mice only), phosphine gas, hydrogen cyanide gas.</a:t>
            </a:r>
          </a:p>
          <a:p>
            <a:pPr eaLnBrk="1" hangingPunct="1"/>
            <a:endParaRPr lang="en-US" altLang="en-US" sz="24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Picture of Environmental Risk Assessment template (from CRRU website)</a:t>
            </a:r>
          </a:p>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CRRU UK (2024). CRRU Environmental Risk Assessment. The Campaign for Responsible Rodenticide Use (CRRU) UK. October 2024. 2 pp. Available at: http://www.thinkwildlife.org/downloads/. Date accessed: 10.12.24.</a:t>
            </a:r>
          </a:p>
          <a:p>
            <a:pPr marL="171450" marR="0" lvl="0" indent="-171450" algn="l" defTabSz="914400" rtl="0" eaLnBrk="1" fontAlgn="auto" latinLnBrk="0" hangingPunct="1">
              <a:lnSpc>
                <a:spcPct val="100000"/>
              </a:lnSpc>
              <a:spcBef>
                <a:spcPts val="800"/>
              </a:spcBef>
              <a:spcAft>
                <a:spcPts val="0"/>
              </a:spcAft>
              <a:buClr>
                <a:srgbClr val="000000"/>
              </a:buClr>
              <a:buSzPts val="1400"/>
              <a:buFont typeface="Arial" panose="020B0604020202020204" pitchFamily="34" charset="0"/>
              <a:buChar char="•"/>
              <a:tabLst/>
              <a:defRPr/>
            </a:pPr>
            <a:r>
              <a:rPr lang="en-GB" altLang="en-US" sz="2400" dirty="0">
                <a:latin typeface="Arial" panose="020B0604020202020204" pitchFamily="34" charset="0"/>
                <a:cs typeface="Arial" panose="020B0604020202020204" pitchFamily="34" charset="0"/>
              </a:rPr>
              <a:t>CRRU UK (2017) CRRU Environmental Risk Assessment Guidance. The Campaign for Responsible Rodenticide Use (CRRU) UK. April 2017. 12 pp. Available at: http://www.thinkwildlife.org/downloads/. Date accessed: 10.12.24.</a:t>
            </a:r>
          </a:p>
          <a:p>
            <a:pPr marL="171450" indent="-171450" eaLnBrk="1" hangingPunct="1">
              <a:buFont typeface="Arial" panose="020B0604020202020204" pitchFamily="34" charset="0"/>
              <a:buChar char="•"/>
            </a:pPr>
            <a:endParaRPr lang="en-GB" altLang="en-US" sz="2400" dirty="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a:p>
            <a:pPr marL="0" lvl="0" indent="0" algn="l" rtl="0">
              <a:spcBef>
                <a:spcPts val="800"/>
              </a:spcBef>
              <a:spcAft>
                <a:spcPts val="0"/>
              </a:spcAft>
              <a:buNone/>
            </a:pPr>
            <a:endParaRPr dirty="0"/>
          </a:p>
        </p:txBody>
      </p:sp>
      <p:sp>
        <p:nvSpPr>
          <p:cNvPr id="78" name="Google Shape;78;p5:notes">
            <a:extLst>
              <a:ext uri="{FF2B5EF4-FFF2-40B4-BE49-F238E27FC236}">
                <a16:creationId xmlns:a16="http://schemas.microsoft.com/office/drawing/2014/main" id="{795CA1E7-BBA6-5E41-2F8A-67EFDEC30B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27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6B99A77D-004E-23EA-BF75-DBE459CB688E}"/>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73CB32C-E0FF-26A1-2CD6-A39AD95AED6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GB" sz="2400" b="0" i="0" u="none" strike="noStrike" kern="1200" baseline="0" dirty="0">
                <a:solidFill>
                  <a:schemeClr val="tx1"/>
                </a:solidFill>
                <a:latin typeface="Arial" panose="020B0604020202020204" pitchFamily="34" charset="0"/>
                <a:cs typeface="Arial" panose="020B0604020202020204" pitchFamily="34" charset="0"/>
              </a:rPr>
              <a:t>Most rat burrows are found outdoors where the condition of the substrate permits rats to excavate soil, and other material, to construct a burrow system. Therefore, it is likely that non-target animals will be present at many sites where burrow baiting is employed. </a:t>
            </a:r>
          </a:p>
          <a:p>
            <a:pPr marL="171450" indent="-171450" eaLnBrk="1" hangingPunct="1">
              <a:buFont typeface="Arial" panose="020B0604020202020204" pitchFamily="34" charset="0"/>
              <a:buChar char="•"/>
            </a:pPr>
            <a:r>
              <a:rPr lang="en-GB" sz="2400" b="0" i="0" u="none" strike="noStrike" kern="1200" baseline="0" dirty="0">
                <a:solidFill>
                  <a:schemeClr val="tx1"/>
                </a:solidFill>
                <a:latin typeface="Arial" panose="020B0604020202020204" pitchFamily="34" charset="0"/>
                <a:cs typeface="Arial" panose="020B0604020202020204" pitchFamily="34" charset="0"/>
              </a:rPr>
              <a:t>All who carry out burrow baiting should recognise its risks and set these against any potential benefits that may be provided by the application, in terms of human and animal health protection. </a:t>
            </a:r>
          </a:p>
          <a:p>
            <a:pPr marL="171450" indent="-171450" eaLnBrk="1" hangingPunct="1">
              <a:buFont typeface="Arial" panose="020B0604020202020204" pitchFamily="34" charset="0"/>
              <a:buChar char="•"/>
            </a:pPr>
            <a:r>
              <a:rPr lang="en-GB" sz="2400" b="0" i="0" u="none" strike="noStrike" kern="1200" baseline="0" dirty="0">
                <a:solidFill>
                  <a:schemeClr val="tx1"/>
                </a:solidFill>
                <a:latin typeface="Arial" panose="020B0604020202020204" pitchFamily="34" charset="0"/>
                <a:cs typeface="Arial" panose="020B0604020202020204" pitchFamily="34" charset="0"/>
              </a:rPr>
              <a:t>An environmental risk assessment is carried out where there is any evidence of risk to the environment and this is likely in the use of burrow baiting. </a:t>
            </a:r>
          </a:p>
          <a:p>
            <a:pPr marL="171450" indent="-171450" eaLnBrk="1" hangingPunct="1">
              <a:buFont typeface="Arial" panose="020B0604020202020204" pitchFamily="34" charset="0"/>
              <a:buChar char="•"/>
            </a:pPr>
            <a:r>
              <a:rPr lang="en-GB" altLang="en-US" sz="2400" dirty="0">
                <a:latin typeface="Arial" panose="020B0604020202020204" pitchFamily="34" charset="0"/>
                <a:cs typeface="Arial" panose="020B0604020202020204" pitchFamily="34" charset="0"/>
              </a:rPr>
              <a:t>Care should be taken to identify rabbit burrows (as well as the burrows of other non-target species e.g. water voles) versus rat burrows before applying rodenticide</a:t>
            </a:r>
          </a:p>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D86BB885-173F-541C-F371-5361B5035F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436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3089838-72C8-AC78-4E33-FD76FEF8CE6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FC3E735D-3E06-A92E-4F4E-8461B743C8CE}"/>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Bystanders – any other person potentially in the treated area i.e. labelling may be required. </a:t>
            </a:r>
          </a:p>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a:p>
            <a:endParaRPr lang="en-GB" dirty="0"/>
          </a:p>
        </p:txBody>
      </p:sp>
      <p:sp>
        <p:nvSpPr>
          <p:cNvPr id="78" name="Google Shape;78;p5:notes">
            <a:extLst>
              <a:ext uri="{FF2B5EF4-FFF2-40B4-BE49-F238E27FC236}">
                <a16:creationId xmlns:a16="http://schemas.microsoft.com/office/drawing/2014/main" id="{72ED5656-0EC8-2E88-EEBF-49FA1F30B8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131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type="tx">
  <p:cSld name="TITLE_AND_BODY">
    <p:spTree>
      <p:nvGrpSpPr>
        <p:cNvPr id="1" name="Shape 14"/>
        <p:cNvGrpSpPr/>
        <p:nvPr/>
      </p:nvGrpSpPr>
      <p:grpSpPr>
        <a:xfrm>
          <a:off x="0" y="0"/>
          <a:ext cx="0" cy="0"/>
          <a:chOff x="0" y="0"/>
          <a:chExt cx="0" cy="0"/>
        </a:xfrm>
      </p:grpSpPr>
      <p:pic>
        <p:nvPicPr>
          <p:cNvPr id="15" name="Google Shape;15;p10" descr="eagle.png"/>
          <p:cNvPicPr preferRelativeResize="0"/>
          <p:nvPr/>
        </p:nvPicPr>
        <p:blipFill rotWithShape="1">
          <a:blip r:embed="rId2">
            <a:alphaModFix/>
          </a:blip>
          <a:srcRect/>
          <a:stretch/>
        </p:blipFill>
        <p:spPr>
          <a:xfrm>
            <a:off x="-1" y="0"/>
            <a:ext cx="24384001" cy="13716001"/>
          </a:xfrm>
          <a:prstGeom prst="rect">
            <a:avLst/>
          </a:prstGeom>
          <a:noFill/>
          <a:ln>
            <a:noFill/>
          </a:ln>
        </p:spPr>
      </p:pic>
      <p:pic>
        <p:nvPicPr>
          <p:cNvPr id="16" name="Google Shape;16;p10" descr="ThinkWild-Logo-Colour.png"/>
          <p:cNvPicPr preferRelativeResize="0"/>
          <p:nvPr/>
        </p:nvPicPr>
        <p:blipFill rotWithShape="1">
          <a:blip r:embed="rId3">
            <a:alphaModFix/>
          </a:blip>
          <a:srcRect/>
          <a:stretch/>
        </p:blipFill>
        <p:spPr>
          <a:xfrm>
            <a:off x="20307895" y="604472"/>
            <a:ext cx="3406370" cy="1493608"/>
          </a:xfrm>
          <a:prstGeom prst="rect">
            <a:avLst/>
          </a:prstGeom>
          <a:noFill/>
          <a:ln>
            <a:noFill/>
          </a:ln>
        </p:spPr>
      </p:pic>
      <p:sp>
        <p:nvSpPr>
          <p:cNvPr id="17" name="Google Shape;17;p10"/>
          <p:cNvSpPr/>
          <p:nvPr/>
        </p:nvSpPr>
        <p:spPr>
          <a:xfrm rot="10800000">
            <a:off x="24198251" y="-16702"/>
            <a:ext cx="186973" cy="13716003"/>
          </a:xfrm>
          <a:prstGeom prst="rect">
            <a:avLst/>
          </a:prstGeom>
          <a:gradFill>
            <a:gsLst>
              <a:gs pos="0">
                <a:srgbClr val="9BC521"/>
              </a:gs>
              <a:gs pos="100000">
                <a:srgbClr val="1F4219"/>
              </a:gs>
            </a:gsLst>
            <a:lin ang="162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8" name="Google Shape;18;p10"/>
          <p:cNvSpPr txBox="1">
            <a:spLocks noGrp="1"/>
          </p:cNvSpPr>
          <p:nvPr>
            <p:ph type="body" idx="1"/>
          </p:nvPr>
        </p:nvSpPr>
        <p:spPr>
          <a:xfrm>
            <a:off x="1314291" y="10188206"/>
            <a:ext cx="15711171" cy="2912786"/>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19" name="Google Shape;19;p10"/>
          <p:cNvSpPr txBox="1">
            <a:spLocks noGrp="1"/>
          </p:cNvSpPr>
          <p:nvPr>
            <p:ph type="body" idx="2"/>
          </p:nvPr>
        </p:nvSpPr>
        <p:spPr>
          <a:xfrm>
            <a:off x="1258343" y="8540132"/>
            <a:ext cx="15008222" cy="1232993"/>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20" name="Google Shape;20;p10"/>
          <p:cNvSpPr/>
          <p:nvPr/>
        </p:nvSpPr>
        <p:spPr>
          <a:xfrm rot="10800000">
            <a:off x="16515" y="-16702"/>
            <a:ext cx="186973" cy="13716003"/>
          </a:xfrm>
          <a:prstGeom prst="rect">
            <a:avLst/>
          </a:prstGeom>
          <a:gradFill>
            <a:gsLst>
              <a:gs pos="0">
                <a:srgbClr val="9BC521"/>
              </a:gs>
              <a:gs pos="100000">
                <a:srgbClr val="1F4219"/>
              </a:gs>
            </a:gsLst>
            <a:lin ang="54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1" name="Google Shape;21;p10"/>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0"/>
        <p:cNvGrpSpPr/>
        <p:nvPr/>
      </p:nvGrpSpPr>
      <p:grpSpPr>
        <a:xfrm>
          <a:off x="0" y="0"/>
          <a:ext cx="0" cy="0"/>
          <a:chOff x="0" y="0"/>
          <a:chExt cx="0" cy="0"/>
        </a:xfrm>
      </p:grpSpPr>
      <p:sp>
        <p:nvSpPr>
          <p:cNvPr id="31" name="Google Shape;31;p12"/>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ver Slide" type="tx">
  <p:cSld name="Cover Slide">
    <p:spTree>
      <p:nvGrpSpPr>
        <p:cNvPr id="1" name="Shape 14"/>
        <p:cNvGrpSpPr/>
        <p:nvPr/>
      </p:nvGrpSpPr>
      <p:grpSpPr>
        <a:xfrm>
          <a:off x="0" y="0"/>
          <a:ext cx="0" cy="0"/>
          <a:chOff x="0" y="0"/>
          <a:chExt cx="0" cy="0"/>
        </a:xfrm>
      </p:grpSpPr>
      <p:pic>
        <p:nvPicPr>
          <p:cNvPr id="15" name="Google Shape;15;p10" descr="eagle.png"/>
          <p:cNvPicPr preferRelativeResize="0"/>
          <p:nvPr/>
        </p:nvPicPr>
        <p:blipFill rotWithShape="1">
          <a:blip r:embed="rId2">
            <a:alphaModFix/>
          </a:blip>
          <a:srcRect/>
          <a:stretch/>
        </p:blipFill>
        <p:spPr>
          <a:xfrm>
            <a:off x="-1" y="0"/>
            <a:ext cx="24384001" cy="13716001"/>
          </a:xfrm>
          <a:prstGeom prst="rect">
            <a:avLst/>
          </a:prstGeom>
          <a:noFill/>
          <a:ln>
            <a:noFill/>
          </a:ln>
        </p:spPr>
      </p:pic>
      <p:pic>
        <p:nvPicPr>
          <p:cNvPr id="16" name="Google Shape;16;p10" descr="ThinkWild-Logo-Colour.png"/>
          <p:cNvPicPr preferRelativeResize="0"/>
          <p:nvPr/>
        </p:nvPicPr>
        <p:blipFill rotWithShape="1">
          <a:blip r:embed="rId3">
            <a:alphaModFix/>
          </a:blip>
          <a:srcRect/>
          <a:stretch/>
        </p:blipFill>
        <p:spPr>
          <a:xfrm>
            <a:off x="20307895" y="604472"/>
            <a:ext cx="3406370" cy="1493608"/>
          </a:xfrm>
          <a:prstGeom prst="rect">
            <a:avLst/>
          </a:prstGeom>
          <a:noFill/>
          <a:ln>
            <a:noFill/>
          </a:ln>
        </p:spPr>
      </p:pic>
      <p:sp>
        <p:nvSpPr>
          <p:cNvPr id="17" name="Google Shape;17;p10"/>
          <p:cNvSpPr/>
          <p:nvPr/>
        </p:nvSpPr>
        <p:spPr>
          <a:xfrm rot="10800000">
            <a:off x="24198251" y="-16702"/>
            <a:ext cx="186973" cy="13716003"/>
          </a:xfrm>
          <a:prstGeom prst="rect">
            <a:avLst/>
          </a:prstGeom>
          <a:gradFill>
            <a:gsLst>
              <a:gs pos="0">
                <a:srgbClr val="9BC521"/>
              </a:gs>
              <a:gs pos="100000">
                <a:srgbClr val="1F4219"/>
              </a:gs>
            </a:gsLst>
            <a:lin ang="162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8" name="Google Shape;18;p10"/>
          <p:cNvSpPr txBox="1">
            <a:spLocks noGrp="1"/>
          </p:cNvSpPr>
          <p:nvPr>
            <p:ph type="body" idx="1"/>
          </p:nvPr>
        </p:nvSpPr>
        <p:spPr>
          <a:xfrm>
            <a:off x="1314291" y="10188206"/>
            <a:ext cx="15711171" cy="2912786"/>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19" name="Google Shape;19;p10"/>
          <p:cNvSpPr txBox="1">
            <a:spLocks noGrp="1"/>
          </p:cNvSpPr>
          <p:nvPr>
            <p:ph type="body" idx="2"/>
          </p:nvPr>
        </p:nvSpPr>
        <p:spPr>
          <a:xfrm>
            <a:off x="1258343" y="8540132"/>
            <a:ext cx="15008222" cy="1232993"/>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20" name="Google Shape;20;p10"/>
          <p:cNvSpPr/>
          <p:nvPr/>
        </p:nvSpPr>
        <p:spPr>
          <a:xfrm rot="10800000">
            <a:off x="16515" y="-16702"/>
            <a:ext cx="186973" cy="13716003"/>
          </a:xfrm>
          <a:prstGeom prst="rect">
            <a:avLst/>
          </a:prstGeom>
          <a:gradFill>
            <a:gsLst>
              <a:gs pos="0">
                <a:srgbClr val="9BC521"/>
              </a:gs>
              <a:gs pos="100000">
                <a:srgbClr val="1F4219"/>
              </a:gs>
            </a:gsLst>
            <a:lin ang="54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1" name="Google Shape;21;p10"/>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546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0"/>
        <p:cNvGrpSpPr/>
        <p:nvPr/>
      </p:nvGrpSpPr>
      <p:grpSpPr>
        <a:xfrm>
          <a:off x="0" y="0"/>
          <a:ext cx="0" cy="0"/>
          <a:chOff x="0" y="0"/>
          <a:chExt cx="0" cy="0"/>
        </a:xfrm>
      </p:grpSpPr>
      <p:sp>
        <p:nvSpPr>
          <p:cNvPr id="31" name="Google Shape;31;p12"/>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22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fferent slide">
  <p:cSld name="Different slide">
    <p:spTree>
      <p:nvGrpSpPr>
        <p:cNvPr id="1" name="Shape 32"/>
        <p:cNvGrpSpPr/>
        <p:nvPr/>
      </p:nvGrpSpPr>
      <p:grpSpPr>
        <a:xfrm>
          <a:off x="0" y="0"/>
          <a:ext cx="0" cy="0"/>
          <a:chOff x="0" y="0"/>
          <a:chExt cx="0" cy="0"/>
        </a:xfrm>
      </p:grpSpPr>
      <p:pic>
        <p:nvPicPr>
          <p:cNvPr id="33" name="Google Shape;33;p13" descr="ThinkWild-Logo-White.png"/>
          <p:cNvPicPr preferRelativeResize="0"/>
          <p:nvPr/>
        </p:nvPicPr>
        <p:blipFill rotWithShape="1">
          <a:blip r:embed="rId2">
            <a:alphaModFix/>
          </a:blip>
          <a:srcRect/>
          <a:stretch/>
        </p:blipFill>
        <p:spPr>
          <a:xfrm>
            <a:off x="21672156" y="12444245"/>
            <a:ext cx="2219753" cy="973307"/>
          </a:xfrm>
          <a:prstGeom prst="rect">
            <a:avLst/>
          </a:prstGeom>
          <a:noFill/>
          <a:ln>
            <a:noFill/>
          </a:ln>
        </p:spPr>
      </p:pic>
      <p:sp>
        <p:nvSpPr>
          <p:cNvPr id="34" name="Google Shape;34;p13"/>
          <p:cNvSpPr/>
          <p:nvPr/>
        </p:nvSpPr>
        <p:spPr>
          <a:xfrm rot="10800000">
            <a:off x="16515" y="-16702"/>
            <a:ext cx="24350970" cy="13716003"/>
          </a:xfrm>
          <a:prstGeom prst="rect">
            <a:avLst/>
          </a:prstGeom>
          <a:gradFill>
            <a:gsLst>
              <a:gs pos="0">
                <a:srgbClr val="9BC521"/>
              </a:gs>
              <a:gs pos="100000">
                <a:srgbClr val="04601F"/>
              </a:gs>
            </a:gsLst>
            <a:lin ang="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5" name="Google Shape;35;p13"/>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508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36"/>
        <p:cNvGrpSpPr/>
        <p:nvPr/>
      </p:nvGrpSpPr>
      <p:grpSpPr>
        <a:xfrm>
          <a:off x="0" y="0"/>
          <a:ext cx="0" cy="0"/>
          <a:chOff x="0" y="0"/>
          <a:chExt cx="0" cy="0"/>
        </a:xfrm>
      </p:grpSpPr>
      <p:sp>
        <p:nvSpPr>
          <p:cNvPr id="37" name="Google Shape;37;p14"/>
          <p:cNvSpPr txBox="1">
            <a:spLocks noGrp="1"/>
          </p:cNvSpPr>
          <p:nvPr>
            <p:ph type="body" idx="1"/>
          </p:nvPr>
        </p:nvSpPr>
        <p:spPr>
          <a:xfrm>
            <a:off x="1175379" y="1514135"/>
            <a:ext cx="11955213" cy="3014107"/>
          </a:xfrm>
          <a:prstGeom prst="rect">
            <a:avLst/>
          </a:prstGeom>
          <a:noFill/>
          <a:ln>
            <a:noFill/>
          </a:ln>
        </p:spPr>
        <p:txBody>
          <a:bodyPr spcFirstLastPara="1" wrap="square" lIns="91425" tIns="91425" rIns="91425" bIns="91425" anchor="t" anchorCtr="0">
            <a:normAutofit/>
          </a:bodyPr>
          <a:lstStyle>
            <a:lvl1pPr marL="457200" lvl="0" indent="-228600" algn="l">
              <a:lnSpc>
                <a:spcPct val="100000"/>
              </a:lnSpc>
              <a:spcBef>
                <a:spcPts val="0"/>
              </a:spcBef>
              <a:spcAft>
                <a:spcPts val="0"/>
              </a:spcAft>
              <a:buClr>
                <a:srgbClr val="21431A"/>
              </a:buClr>
              <a:buSzPts val="9000"/>
              <a:buFont typeface="Century Gothic"/>
              <a:buNone/>
              <a:defRPr sz="9000">
                <a:latin typeface="Century Gothic"/>
                <a:ea typeface="Century Gothic"/>
                <a:cs typeface="Century Gothic"/>
                <a:sym typeface="Century Gothic"/>
              </a:defRPr>
            </a:lvl1pPr>
            <a:lvl2pPr marL="914400" lvl="1" indent="-800100" algn="l">
              <a:lnSpc>
                <a:spcPct val="100000"/>
              </a:lnSpc>
              <a:spcBef>
                <a:spcPts val="0"/>
              </a:spcBef>
              <a:spcAft>
                <a:spcPts val="0"/>
              </a:spcAft>
              <a:buClr>
                <a:srgbClr val="21431A"/>
              </a:buClr>
              <a:buSzPts val="9000"/>
              <a:buFont typeface="Century Gothic"/>
              <a:buChar char="–"/>
              <a:defRPr sz="9000">
                <a:latin typeface="Century Gothic"/>
                <a:ea typeface="Century Gothic"/>
                <a:cs typeface="Century Gothic"/>
                <a:sym typeface="Century Gothic"/>
              </a:defRPr>
            </a:lvl2pPr>
            <a:lvl3pPr marL="1371600" lvl="2" indent="-800100" algn="l">
              <a:lnSpc>
                <a:spcPct val="100000"/>
              </a:lnSpc>
              <a:spcBef>
                <a:spcPts val="0"/>
              </a:spcBef>
              <a:spcAft>
                <a:spcPts val="0"/>
              </a:spcAft>
              <a:buClr>
                <a:srgbClr val="21431A"/>
              </a:buClr>
              <a:buSzPts val="9000"/>
              <a:buFont typeface="Century Gothic"/>
              <a:buChar char="•"/>
              <a:defRPr sz="9000">
                <a:latin typeface="Century Gothic"/>
                <a:ea typeface="Century Gothic"/>
                <a:cs typeface="Century Gothic"/>
                <a:sym typeface="Century Gothic"/>
              </a:defRPr>
            </a:lvl3pPr>
            <a:lvl4pPr marL="1828800" lvl="3" indent="-800100" algn="l">
              <a:lnSpc>
                <a:spcPct val="100000"/>
              </a:lnSpc>
              <a:spcBef>
                <a:spcPts val="0"/>
              </a:spcBef>
              <a:spcAft>
                <a:spcPts val="0"/>
              </a:spcAft>
              <a:buClr>
                <a:srgbClr val="21431A"/>
              </a:buClr>
              <a:buSzPts val="9000"/>
              <a:buFont typeface="Century Gothic"/>
              <a:buChar char="–"/>
              <a:defRPr sz="9000">
                <a:latin typeface="Century Gothic"/>
                <a:ea typeface="Century Gothic"/>
                <a:cs typeface="Century Gothic"/>
                <a:sym typeface="Century Gothic"/>
              </a:defRPr>
            </a:lvl4pPr>
            <a:lvl5pPr marL="2286000" lvl="4" indent="-800100" algn="l">
              <a:lnSpc>
                <a:spcPct val="100000"/>
              </a:lnSpc>
              <a:spcBef>
                <a:spcPts val="0"/>
              </a:spcBef>
              <a:spcAft>
                <a:spcPts val="0"/>
              </a:spcAft>
              <a:buClr>
                <a:srgbClr val="21431A"/>
              </a:buClr>
              <a:buSzPts val="9000"/>
              <a:buFont typeface="Century Gothic"/>
              <a:buChar char="»"/>
              <a:defRPr sz="9000">
                <a:latin typeface="Century Gothic"/>
                <a:ea typeface="Century Gothic"/>
                <a:cs typeface="Century Gothic"/>
                <a:sym typeface="Century Gothic"/>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38" name="Google Shape;38;p14"/>
          <p:cNvSpPr txBox="1">
            <a:spLocks noGrp="1"/>
          </p:cNvSpPr>
          <p:nvPr>
            <p:ph type="body" idx="2"/>
          </p:nvPr>
        </p:nvSpPr>
        <p:spPr>
          <a:xfrm>
            <a:off x="1270628" y="5077323"/>
            <a:ext cx="12287827" cy="2548552"/>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39" name="Google Shape;39;p14"/>
          <p:cNvSpPr txBox="1">
            <a:spLocks noGrp="1"/>
          </p:cNvSpPr>
          <p:nvPr>
            <p:ph type="body" idx="3"/>
          </p:nvPr>
        </p:nvSpPr>
        <p:spPr>
          <a:xfrm>
            <a:off x="1336540" y="3060417"/>
            <a:ext cx="4555875" cy="1034253"/>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40" name="Google Shape;40;p14"/>
          <p:cNvSpPr txBox="1">
            <a:spLocks noGrp="1"/>
          </p:cNvSpPr>
          <p:nvPr>
            <p:ph type="body" idx="4"/>
          </p:nvPr>
        </p:nvSpPr>
        <p:spPr>
          <a:xfrm>
            <a:off x="1270628" y="7816290"/>
            <a:ext cx="11079310" cy="3996418"/>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41" name="Google Shape;41;p14"/>
          <p:cNvSpPr>
            <a:spLocks noGrp="1"/>
          </p:cNvSpPr>
          <p:nvPr>
            <p:ph type="pic" idx="5"/>
          </p:nvPr>
        </p:nvSpPr>
        <p:spPr>
          <a:xfrm>
            <a:off x="14126948" y="1881370"/>
            <a:ext cx="8321948" cy="9592475"/>
          </a:xfrm>
          <a:prstGeom prst="rect">
            <a:avLst/>
          </a:prstGeom>
          <a:noFill/>
          <a:ln>
            <a:noFill/>
          </a:ln>
          <a:effectLst>
            <a:outerShdw blurRad="190500" dist="38100" dir="5400000" rotWithShape="0">
              <a:srgbClr val="000000">
                <a:alpha val="69803"/>
              </a:srgbClr>
            </a:outerShdw>
          </a:effectLst>
        </p:spPr>
      </p:sp>
      <p:sp>
        <p:nvSpPr>
          <p:cNvPr id="42" name="Google Shape;42;p14"/>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8740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9" descr="eagle.png"/>
          <p:cNvPicPr preferRelativeResize="0"/>
          <p:nvPr/>
        </p:nvPicPr>
        <p:blipFill rotWithShape="1">
          <a:blip r:embed="rId4">
            <a:alphaModFix/>
          </a:blip>
          <a:srcRect/>
          <a:stretch/>
        </p:blipFill>
        <p:spPr>
          <a:xfrm>
            <a:off x="-1" y="0"/>
            <a:ext cx="24384001" cy="13716001"/>
          </a:xfrm>
          <a:prstGeom prst="rect">
            <a:avLst/>
          </a:prstGeom>
          <a:noFill/>
          <a:ln>
            <a:noFill/>
          </a:ln>
        </p:spPr>
      </p:pic>
      <p:pic>
        <p:nvPicPr>
          <p:cNvPr id="7" name="Google Shape;7;p9" descr="ThinkWild-Logo-White.png"/>
          <p:cNvPicPr preferRelativeResize="0"/>
          <p:nvPr/>
        </p:nvPicPr>
        <p:blipFill rotWithShape="1">
          <a:blip r:embed="rId5">
            <a:alphaModFix/>
          </a:blip>
          <a:srcRect/>
          <a:stretch/>
        </p:blipFill>
        <p:spPr>
          <a:xfrm>
            <a:off x="21672156" y="12444245"/>
            <a:ext cx="2219753" cy="973307"/>
          </a:xfrm>
          <a:prstGeom prst="rect">
            <a:avLst/>
          </a:prstGeom>
          <a:noFill/>
          <a:ln>
            <a:noFill/>
          </a:ln>
        </p:spPr>
      </p:pic>
      <p:pic>
        <p:nvPicPr>
          <p:cNvPr id="8" name="Google Shape;8;p9" descr="ThinkWild-Logo-Colour.png"/>
          <p:cNvPicPr preferRelativeResize="0"/>
          <p:nvPr/>
        </p:nvPicPr>
        <p:blipFill rotWithShape="1">
          <a:blip r:embed="rId6">
            <a:alphaModFix/>
          </a:blip>
          <a:srcRect/>
          <a:stretch/>
        </p:blipFill>
        <p:spPr>
          <a:xfrm>
            <a:off x="21130485" y="12206737"/>
            <a:ext cx="2583778" cy="1132922"/>
          </a:xfrm>
          <a:prstGeom prst="rect">
            <a:avLst/>
          </a:prstGeom>
          <a:noFill/>
          <a:ln>
            <a:noFill/>
          </a:ln>
        </p:spPr>
      </p:pic>
      <p:sp>
        <p:nvSpPr>
          <p:cNvPr id="9" name="Google Shape;9;p9"/>
          <p:cNvSpPr/>
          <p:nvPr/>
        </p:nvSpPr>
        <p:spPr>
          <a:xfrm rot="10800000">
            <a:off x="24198251" y="-16702"/>
            <a:ext cx="186973" cy="13716003"/>
          </a:xfrm>
          <a:prstGeom prst="rect">
            <a:avLst/>
          </a:prstGeom>
          <a:gradFill>
            <a:gsLst>
              <a:gs pos="0">
                <a:srgbClr val="9BC521"/>
              </a:gs>
              <a:gs pos="100000">
                <a:srgbClr val="1F4219"/>
              </a:gs>
            </a:gsLst>
            <a:lin ang="162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 name="Google Shape;10;p9"/>
          <p:cNvSpPr/>
          <p:nvPr/>
        </p:nvSpPr>
        <p:spPr>
          <a:xfrm rot="10800000">
            <a:off x="16515" y="-16702"/>
            <a:ext cx="186973" cy="13716003"/>
          </a:xfrm>
          <a:prstGeom prst="rect">
            <a:avLst/>
          </a:prstGeom>
          <a:gradFill>
            <a:gsLst>
              <a:gs pos="0">
                <a:srgbClr val="9BC521"/>
              </a:gs>
              <a:gs pos="100000">
                <a:srgbClr val="1F4219"/>
              </a:gs>
            </a:gsLst>
            <a:lin ang="54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 name="Google Shape;11;p9"/>
          <p:cNvSpPr txBox="1">
            <a:spLocks noGrp="1"/>
          </p:cNvSpPr>
          <p:nvPr>
            <p:ph type="title"/>
          </p:nvPr>
        </p:nvSpPr>
        <p:spPr>
          <a:xfrm>
            <a:off x="3653366" y="1539875"/>
            <a:ext cx="19507201" cy="3336925"/>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1pPr>
            <a:lvl2pPr marR="0" lvl="1"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2pPr>
            <a:lvl3pPr marR="0" lvl="2"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3pPr>
            <a:lvl4pPr marR="0" lvl="3"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4pPr>
            <a:lvl5pPr marR="0" lvl="4"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5pPr>
            <a:lvl6pPr marR="0" lvl="5"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6pPr>
            <a:lvl7pPr marR="0" lvl="6"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7pPr>
            <a:lvl8pPr marR="0" lvl="7"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8pPr>
            <a:lvl9pPr marR="0" lvl="8"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9pPr>
          </a:lstStyle>
          <a:p>
            <a:endParaRPr/>
          </a:p>
        </p:txBody>
      </p:sp>
      <p:sp>
        <p:nvSpPr>
          <p:cNvPr id="12" name="Google Shape;12;p9"/>
          <p:cNvSpPr txBox="1">
            <a:spLocks noGrp="1"/>
          </p:cNvSpPr>
          <p:nvPr>
            <p:ph type="body" idx="1"/>
          </p:nvPr>
        </p:nvSpPr>
        <p:spPr>
          <a:xfrm>
            <a:off x="13610166" y="4876800"/>
            <a:ext cx="9550401" cy="8839200"/>
          </a:xfrm>
          <a:prstGeom prst="rect">
            <a:avLst/>
          </a:prstGeom>
          <a:noFill/>
          <a:ln>
            <a:noFill/>
          </a:ln>
        </p:spPr>
        <p:txBody>
          <a:bodyPr spcFirstLastPara="1" wrap="square" lIns="91425" tIns="91425" rIns="91425" bIns="91425" anchor="t" anchorCtr="0">
            <a:normAutofit/>
          </a:bodyPr>
          <a:lstStyle>
            <a:lvl1pPr marL="457200" marR="0" lvl="0" indent="-401320" algn="l" rtl="0">
              <a:lnSpc>
                <a:spcPct val="100000"/>
              </a:lnSpc>
              <a:spcBef>
                <a:spcPts val="3400"/>
              </a:spcBef>
              <a:spcAft>
                <a:spcPts val="0"/>
              </a:spcAft>
              <a:buClr>
                <a:srgbClr val="FFFF00"/>
              </a:buClr>
              <a:buSzPts val="2720"/>
              <a:buFont typeface="Arial"/>
              <a:buChar char="⬛"/>
              <a:defRPr sz="3200" b="0" i="0" u="none" strike="noStrike" cap="none">
                <a:solidFill>
                  <a:srgbClr val="21431A"/>
                </a:solidFill>
                <a:latin typeface="Arial"/>
                <a:ea typeface="Arial"/>
                <a:cs typeface="Arial"/>
                <a:sym typeface="Arial"/>
              </a:defRPr>
            </a:lvl1pPr>
            <a:lvl2pPr marL="914400" marR="0" lvl="1"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2pPr>
            <a:lvl3pPr marL="1371600" marR="0" lvl="2"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3pPr>
            <a:lvl4pPr marL="1828800" marR="0" lvl="3"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4pPr>
            <a:lvl5pPr marL="2286000" marR="0" lvl="4"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5pPr>
            <a:lvl6pPr marL="2743200" marR="0" lvl="5"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6pPr>
            <a:lvl7pPr marL="3200400" marR="0" lvl="6"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7pPr>
            <a:lvl8pPr marL="3657600" marR="0" lvl="7"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8pPr>
            <a:lvl9pPr marL="4114800" marR="0" lvl="8"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9pPr>
          </a:lstStyle>
          <a:p>
            <a:endParaRPr/>
          </a:p>
        </p:txBody>
      </p:sp>
      <p:sp>
        <p:nvSpPr>
          <p:cNvPr id="13" name="Google Shape;13;p9"/>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marR="0" lvl="0"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1pPr>
            <a:lvl2pPr marL="0" marR="0" lvl="1"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2pPr>
            <a:lvl3pPr marL="0" marR="0" lvl="2"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3pPr>
            <a:lvl4pPr marL="0" marR="0" lvl="3"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4pPr>
            <a:lvl5pPr marL="0" marR="0" lvl="4"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5pPr>
            <a:lvl6pPr marL="0" marR="0" lvl="5"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6pPr>
            <a:lvl7pPr marL="0" marR="0" lvl="6"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7pPr>
            <a:lvl8pPr marL="0" marR="0" lvl="7"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8pPr>
            <a:lvl9pPr marL="0" marR="0" lvl="8"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9" descr="eagle.png"/>
          <p:cNvPicPr preferRelativeResize="0"/>
          <p:nvPr/>
        </p:nvPicPr>
        <p:blipFill rotWithShape="1">
          <a:blip r:embed="rId6">
            <a:alphaModFix/>
          </a:blip>
          <a:srcRect/>
          <a:stretch/>
        </p:blipFill>
        <p:spPr>
          <a:xfrm>
            <a:off x="-1" y="0"/>
            <a:ext cx="24384001" cy="13716001"/>
          </a:xfrm>
          <a:prstGeom prst="rect">
            <a:avLst/>
          </a:prstGeom>
          <a:noFill/>
          <a:ln>
            <a:noFill/>
          </a:ln>
        </p:spPr>
      </p:pic>
      <p:pic>
        <p:nvPicPr>
          <p:cNvPr id="7" name="Google Shape;7;p9" descr="ThinkWild-Logo-White.png"/>
          <p:cNvPicPr preferRelativeResize="0"/>
          <p:nvPr/>
        </p:nvPicPr>
        <p:blipFill rotWithShape="1">
          <a:blip r:embed="rId7">
            <a:alphaModFix/>
          </a:blip>
          <a:srcRect/>
          <a:stretch/>
        </p:blipFill>
        <p:spPr>
          <a:xfrm>
            <a:off x="21672156" y="12444245"/>
            <a:ext cx="2219753" cy="973307"/>
          </a:xfrm>
          <a:prstGeom prst="rect">
            <a:avLst/>
          </a:prstGeom>
          <a:noFill/>
          <a:ln>
            <a:noFill/>
          </a:ln>
        </p:spPr>
      </p:pic>
      <p:pic>
        <p:nvPicPr>
          <p:cNvPr id="8" name="Google Shape;8;p9" descr="ThinkWild-Logo-Colour.png"/>
          <p:cNvPicPr preferRelativeResize="0"/>
          <p:nvPr/>
        </p:nvPicPr>
        <p:blipFill rotWithShape="1">
          <a:blip r:embed="rId8">
            <a:alphaModFix/>
          </a:blip>
          <a:srcRect/>
          <a:stretch/>
        </p:blipFill>
        <p:spPr>
          <a:xfrm>
            <a:off x="21130485" y="12206737"/>
            <a:ext cx="2583778" cy="1132922"/>
          </a:xfrm>
          <a:prstGeom prst="rect">
            <a:avLst/>
          </a:prstGeom>
          <a:noFill/>
          <a:ln>
            <a:noFill/>
          </a:ln>
        </p:spPr>
      </p:pic>
      <p:sp>
        <p:nvSpPr>
          <p:cNvPr id="9" name="Google Shape;9;p9"/>
          <p:cNvSpPr/>
          <p:nvPr/>
        </p:nvSpPr>
        <p:spPr>
          <a:xfrm rot="10800000">
            <a:off x="24198251" y="-16702"/>
            <a:ext cx="186973" cy="13716003"/>
          </a:xfrm>
          <a:prstGeom prst="rect">
            <a:avLst/>
          </a:prstGeom>
          <a:gradFill>
            <a:gsLst>
              <a:gs pos="0">
                <a:srgbClr val="9BC521"/>
              </a:gs>
              <a:gs pos="100000">
                <a:srgbClr val="1F4219"/>
              </a:gs>
            </a:gsLst>
            <a:lin ang="162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 name="Google Shape;10;p9"/>
          <p:cNvSpPr/>
          <p:nvPr/>
        </p:nvSpPr>
        <p:spPr>
          <a:xfrm rot="10800000">
            <a:off x="16515" y="-16702"/>
            <a:ext cx="186973" cy="13716003"/>
          </a:xfrm>
          <a:prstGeom prst="rect">
            <a:avLst/>
          </a:prstGeom>
          <a:gradFill>
            <a:gsLst>
              <a:gs pos="0">
                <a:srgbClr val="9BC521"/>
              </a:gs>
              <a:gs pos="100000">
                <a:srgbClr val="1F4219"/>
              </a:gs>
            </a:gsLst>
            <a:lin ang="54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 name="Google Shape;11;p9"/>
          <p:cNvSpPr txBox="1">
            <a:spLocks noGrp="1"/>
          </p:cNvSpPr>
          <p:nvPr>
            <p:ph type="title"/>
          </p:nvPr>
        </p:nvSpPr>
        <p:spPr>
          <a:xfrm>
            <a:off x="3653366" y="1539875"/>
            <a:ext cx="19507201" cy="3336925"/>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1pPr>
            <a:lvl2pPr marR="0" lvl="1"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2pPr>
            <a:lvl3pPr marR="0" lvl="2"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3pPr>
            <a:lvl4pPr marR="0" lvl="3"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4pPr>
            <a:lvl5pPr marR="0" lvl="4"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5pPr>
            <a:lvl6pPr marR="0" lvl="5"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6pPr>
            <a:lvl7pPr marR="0" lvl="6"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7pPr>
            <a:lvl8pPr marR="0" lvl="7"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8pPr>
            <a:lvl9pPr marR="0" lvl="8"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9pPr>
          </a:lstStyle>
          <a:p>
            <a:endParaRPr/>
          </a:p>
        </p:txBody>
      </p:sp>
      <p:sp>
        <p:nvSpPr>
          <p:cNvPr id="12" name="Google Shape;12;p9"/>
          <p:cNvSpPr txBox="1">
            <a:spLocks noGrp="1"/>
          </p:cNvSpPr>
          <p:nvPr>
            <p:ph type="body" idx="1"/>
          </p:nvPr>
        </p:nvSpPr>
        <p:spPr>
          <a:xfrm>
            <a:off x="13610166" y="4876800"/>
            <a:ext cx="9550401" cy="8839200"/>
          </a:xfrm>
          <a:prstGeom prst="rect">
            <a:avLst/>
          </a:prstGeom>
          <a:noFill/>
          <a:ln>
            <a:noFill/>
          </a:ln>
        </p:spPr>
        <p:txBody>
          <a:bodyPr spcFirstLastPara="1" wrap="square" lIns="91425" tIns="91425" rIns="91425" bIns="91425" anchor="t" anchorCtr="0">
            <a:normAutofit/>
          </a:bodyPr>
          <a:lstStyle>
            <a:lvl1pPr marL="457200" marR="0" lvl="0" indent="-401320" algn="l" rtl="0">
              <a:lnSpc>
                <a:spcPct val="100000"/>
              </a:lnSpc>
              <a:spcBef>
                <a:spcPts val="3400"/>
              </a:spcBef>
              <a:spcAft>
                <a:spcPts val="0"/>
              </a:spcAft>
              <a:buClr>
                <a:srgbClr val="FFFF00"/>
              </a:buClr>
              <a:buSzPts val="2720"/>
              <a:buFont typeface="Arial"/>
              <a:buChar char="⬛"/>
              <a:defRPr sz="3200" b="0" i="0" u="none" strike="noStrike" cap="none">
                <a:solidFill>
                  <a:srgbClr val="21431A"/>
                </a:solidFill>
                <a:latin typeface="Arial"/>
                <a:ea typeface="Arial"/>
                <a:cs typeface="Arial"/>
                <a:sym typeface="Arial"/>
              </a:defRPr>
            </a:lvl1pPr>
            <a:lvl2pPr marL="914400" marR="0" lvl="1"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2pPr>
            <a:lvl3pPr marL="1371600" marR="0" lvl="2"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3pPr>
            <a:lvl4pPr marL="1828800" marR="0" lvl="3"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4pPr>
            <a:lvl5pPr marL="2286000" marR="0" lvl="4"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5pPr>
            <a:lvl6pPr marL="2743200" marR="0" lvl="5"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6pPr>
            <a:lvl7pPr marL="3200400" marR="0" lvl="6"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7pPr>
            <a:lvl8pPr marL="3657600" marR="0" lvl="7"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8pPr>
            <a:lvl9pPr marL="4114800" marR="0" lvl="8"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9pPr>
          </a:lstStyle>
          <a:p>
            <a:endParaRPr/>
          </a:p>
        </p:txBody>
      </p:sp>
      <p:sp>
        <p:nvSpPr>
          <p:cNvPr id="13" name="Google Shape;13;p9"/>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marR="0" lvl="0"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1pPr>
            <a:lvl2pPr marL="0" marR="0" lvl="1"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2pPr>
            <a:lvl3pPr marL="0" marR="0" lvl="2"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3pPr>
            <a:lvl4pPr marL="0" marR="0" lvl="3"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4pPr>
            <a:lvl5pPr marL="0" marR="0" lvl="4"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5pPr>
            <a:lvl6pPr marL="0" marR="0" lvl="5"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6pPr>
            <a:lvl7pPr marL="0" marR="0" lvl="6"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7pPr>
            <a:lvl8pPr marL="0" marR="0" lvl="7"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8pPr>
            <a:lvl9pPr marL="0" marR="0" lvl="8"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extLst>
      <p:ext uri="{BB962C8B-B14F-4D97-AF65-F5344CB8AC3E}">
        <p14:creationId xmlns:p14="http://schemas.microsoft.com/office/powerpoint/2010/main" val="3183069859"/>
      </p:ext>
    </p:extLst>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7" name="Google Shape;67;p3"/>
          <p:cNvSpPr txBox="1"/>
          <p:nvPr/>
        </p:nvSpPr>
        <p:spPr>
          <a:xfrm>
            <a:off x="4229971" y="25263"/>
            <a:ext cx="15924055" cy="230829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FFFF00"/>
              </a:buClr>
              <a:buSzPts val="9600"/>
              <a:buFont typeface="Century Gothic"/>
              <a:buNone/>
            </a:pPr>
            <a:r>
              <a:rPr lang="en-US" sz="7200" b="1" i="0" u="none" strike="noStrike" cap="none" dirty="0">
                <a:solidFill>
                  <a:srgbClr val="21431A"/>
                </a:solidFill>
                <a:latin typeface="Century Gothic" panose="020B0502020202020204" pitchFamily="34" charset="0"/>
                <a:ea typeface="Century Gothic"/>
                <a:cs typeface="Century Gothic"/>
                <a:sym typeface="Century Gothic"/>
              </a:rPr>
              <a:t>Direct Bait Application in Burrows</a:t>
            </a:r>
          </a:p>
          <a:p>
            <a:pPr marL="0" marR="0" lvl="0" indent="0" algn="ctr" rtl="0">
              <a:lnSpc>
                <a:spcPct val="100000"/>
              </a:lnSpc>
              <a:spcBef>
                <a:spcPts val="0"/>
              </a:spcBef>
              <a:spcAft>
                <a:spcPts val="0"/>
              </a:spcAft>
              <a:buClr>
                <a:srgbClr val="FFFF00"/>
              </a:buClr>
              <a:buSzPts val="9600"/>
              <a:buFont typeface="Century Gothic"/>
              <a:buNone/>
            </a:pPr>
            <a:r>
              <a:rPr lang="en-US" sz="6600" b="1" dirty="0">
                <a:solidFill>
                  <a:srgbClr val="21431A"/>
                </a:solidFill>
                <a:latin typeface="Century Gothic" panose="020B0502020202020204" pitchFamily="34" charset="0"/>
                <a:sym typeface="Century Gothic"/>
              </a:rPr>
              <a:t>(Justification and Mitigation Measures)</a:t>
            </a:r>
            <a:endParaRPr sz="1000" dirty="0">
              <a:latin typeface="Century Gothic" panose="020B0502020202020204" pitchFamily="34" charset="0"/>
            </a:endParaRPr>
          </a:p>
        </p:txBody>
      </p:sp>
      <p:sp>
        <p:nvSpPr>
          <p:cNvPr id="2" name="Rectangle 1">
            <a:extLst>
              <a:ext uri="{FF2B5EF4-FFF2-40B4-BE49-F238E27FC236}">
                <a16:creationId xmlns:a16="http://schemas.microsoft.com/office/drawing/2014/main" id="{A8AF4978-31F1-18B4-9CBA-80C229CD7692}"/>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
        <p:nvSpPr>
          <p:cNvPr id="6" name="Google Shape;66;p3">
            <a:extLst>
              <a:ext uri="{FF2B5EF4-FFF2-40B4-BE49-F238E27FC236}">
                <a16:creationId xmlns:a16="http://schemas.microsoft.com/office/drawing/2014/main" id="{027759D0-AC02-E12A-FB74-A147BEC48D85}"/>
              </a:ext>
            </a:extLst>
          </p:cNvPr>
          <p:cNvSpPr txBox="1">
            <a:spLocks/>
          </p:cNvSpPr>
          <p:nvPr/>
        </p:nvSpPr>
        <p:spPr>
          <a:xfrm>
            <a:off x="4687887" y="2203246"/>
            <a:ext cx="15008222" cy="270343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25755" algn="l" rtl="0">
              <a:lnSpc>
                <a:spcPct val="100000"/>
              </a:lnSpc>
              <a:spcBef>
                <a:spcPts val="3400"/>
              </a:spcBef>
              <a:spcAft>
                <a:spcPts val="0"/>
              </a:spcAft>
              <a:buClr>
                <a:srgbClr val="FFFF00"/>
              </a:buClr>
              <a:buSzPts val="1530"/>
              <a:buFont typeface="Arial"/>
              <a:buChar char="⬛"/>
              <a:defRPr sz="3200" b="0" i="0" u="none" strike="noStrike" cap="none">
                <a:solidFill>
                  <a:srgbClr val="21431A"/>
                </a:solidFill>
                <a:latin typeface="Arial"/>
                <a:ea typeface="Arial"/>
                <a:cs typeface="Arial"/>
                <a:sym typeface="Arial"/>
              </a:defRPr>
            </a:lvl1pPr>
            <a:lvl2pPr marL="914400" marR="0" lvl="1"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2pPr>
            <a:lvl3pPr marL="1371600" marR="0" lvl="2"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3pPr>
            <a:lvl4pPr marL="1828800" marR="0" lvl="3"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4pPr>
            <a:lvl5pPr marL="2286000" marR="0" lvl="4"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5pPr>
            <a:lvl6pPr marL="2743200" marR="0" lvl="5"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6pPr>
            <a:lvl7pPr marL="3200400" marR="0" lvl="6"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7pPr>
            <a:lvl8pPr marL="3657600" marR="0" lvl="7"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8pPr>
            <a:lvl9pPr marL="4114800" marR="0" lvl="8"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9pPr>
          </a:lstStyle>
          <a:p>
            <a:pPr marL="0" indent="0" algn="ctr">
              <a:spcBef>
                <a:spcPts val="0"/>
              </a:spcBef>
              <a:buSzPts val="6000"/>
              <a:buFont typeface="Century Gothic"/>
              <a:buNone/>
            </a:pPr>
            <a:r>
              <a:rPr lang="en-GB" dirty="0">
                <a:solidFill>
                  <a:srgbClr val="7BA21F"/>
                </a:solidFill>
                <a:latin typeface="Century Gothic"/>
                <a:ea typeface="Century Gothic"/>
                <a:cs typeface="Century Gothic"/>
                <a:sym typeface="Century Gothic"/>
              </a:rPr>
              <a:t>CRRU UK</a:t>
            </a:r>
          </a:p>
          <a:p>
            <a:pPr marL="0" indent="0" algn="ctr">
              <a:spcBef>
                <a:spcPts val="0"/>
              </a:spcBef>
              <a:buSzPts val="6000"/>
              <a:buFont typeface="Century Gothic"/>
              <a:buNone/>
            </a:pPr>
            <a:endParaRPr lang="en-GB" dirty="0">
              <a:solidFill>
                <a:srgbClr val="7BA21F"/>
              </a:solidFill>
              <a:latin typeface="Century Gothic"/>
              <a:ea typeface="Century Gothic"/>
              <a:cs typeface="Century Gothic"/>
              <a:sym typeface="Century Gothic"/>
            </a:endParaRPr>
          </a:p>
          <a:p>
            <a:pPr marL="0" indent="0" algn="ctr">
              <a:spcBef>
                <a:spcPts val="0"/>
              </a:spcBef>
              <a:buSzPts val="6000"/>
              <a:buFont typeface="Century Gothic"/>
              <a:buNone/>
            </a:pPr>
            <a:r>
              <a:rPr lang="en-GB" dirty="0">
                <a:solidFill>
                  <a:srgbClr val="7BA21F"/>
                </a:solidFill>
                <a:latin typeface="Century Gothic"/>
                <a:ea typeface="Century Gothic"/>
                <a:cs typeface="Century Gothic"/>
                <a:sym typeface="Century Gothic"/>
              </a:rPr>
              <a:t>A training resource for: </a:t>
            </a:r>
          </a:p>
          <a:p>
            <a:pPr marL="0" indent="0" algn="ctr">
              <a:spcBef>
                <a:spcPts val="0"/>
              </a:spcBef>
              <a:buSzPts val="6000"/>
              <a:buFont typeface="Century Gothic"/>
              <a:buNone/>
            </a:pPr>
            <a:endParaRPr lang="en-GB" dirty="0">
              <a:solidFill>
                <a:srgbClr val="7BA21F"/>
              </a:solidFill>
              <a:latin typeface="Century Gothic"/>
              <a:ea typeface="Century Gothic"/>
              <a:cs typeface="Century Gothic"/>
              <a:sym typeface="Century Gothic"/>
            </a:endParaRPr>
          </a:p>
          <a:p>
            <a:pPr marL="0" indent="0" algn="ctr">
              <a:spcBef>
                <a:spcPts val="0"/>
              </a:spcBef>
              <a:buSzPts val="6000"/>
              <a:buFont typeface="Century Gothic"/>
              <a:buNone/>
            </a:pPr>
            <a:r>
              <a:rPr lang="en-GB" dirty="0">
                <a:solidFill>
                  <a:srgbClr val="7BA21F"/>
                </a:solidFill>
                <a:latin typeface="Century Gothic"/>
                <a:ea typeface="Century Gothic"/>
                <a:cs typeface="Century Gothic"/>
                <a:sym typeface="Century Gothic"/>
              </a:rPr>
              <a:t>Continuing Professional Development</a:t>
            </a:r>
            <a:endParaRPr lang="en-GB" sz="1400" dirty="0"/>
          </a:p>
        </p:txBody>
      </p:sp>
      <p:pic>
        <p:nvPicPr>
          <p:cNvPr id="8" name="Picture 7">
            <a:extLst>
              <a:ext uri="{FF2B5EF4-FFF2-40B4-BE49-F238E27FC236}">
                <a16:creationId xmlns:a16="http://schemas.microsoft.com/office/drawing/2014/main" id="{D990B680-D27E-A9C5-4C60-8C6D14C10EFC}"/>
              </a:ext>
            </a:extLst>
          </p:cNvPr>
          <p:cNvPicPr>
            <a:picLocks noChangeAspect="1"/>
          </p:cNvPicPr>
          <p:nvPr/>
        </p:nvPicPr>
        <p:blipFill>
          <a:blip r:embed="rId3"/>
          <a:stretch>
            <a:fillRect/>
          </a:stretch>
        </p:blipFill>
        <p:spPr>
          <a:xfrm>
            <a:off x="2057721" y="5558091"/>
            <a:ext cx="20268553" cy="66029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9100F9B-C7C1-E2CA-79BF-7D5FBF5A0D8D}"/>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AFBB0739-D72C-C11A-6080-3651DF9A66C3}"/>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Risk mitigation</a:t>
            </a:r>
            <a:endParaRPr sz="1000" dirty="0"/>
          </a:p>
        </p:txBody>
      </p:sp>
      <p:sp>
        <p:nvSpPr>
          <p:cNvPr id="82" name="Google Shape;82;p5">
            <a:extLst>
              <a:ext uri="{FF2B5EF4-FFF2-40B4-BE49-F238E27FC236}">
                <a16:creationId xmlns:a16="http://schemas.microsoft.com/office/drawing/2014/main" id="{525579C0-60F9-718A-4E6C-B8DBB8B7E354}"/>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As with other external use of rodenticide, an environmental risk assessment will be conducted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Burrow baiting will be kept to a necessary minimum</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Introduce bait into the burrow as deeply as possible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Deep vertical burrows are preferable as bait ejection is much less likely when compared with shallow burrows running horizontally</a:t>
            </a:r>
          </a:p>
        </p:txBody>
      </p:sp>
      <p:sp>
        <p:nvSpPr>
          <p:cNvPr id="3" name="Rectangle 2">
            <a:extLst>
              <a:ext uri="{FF2B5EF4-FFF2-40B4-BE49-F238E27FC236}">
                <a16:creationId xmlns:a16="http://schemas.microsoft.com/office/drawing/2014/main" id="{AA66F869-9E15-57D6-539C-4181815F76FF}"/>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6D5E9116-3ECD-3503-F4CF-B1895982BCC1}"/>
              </a:ext>
            </a:extLst>
          </p:cNvPr>
          <p:cNvPicPr>
            <a:picLocks noChangeAspect="1"/>
          </p:cNvPicPr>
          <p:nvPr/>
        </p:nvPicPr>
        <p:blipFill>
          <a:blip r:embed="rId3"/>
          <a:stretch>
            <a:fillRect/>
          </a:stretch>
        </p:blipFill>
        <p:spPr>
          <a:xfrm>
            <a:off x="19906831" y="501437"/>
            <a:ext cx="4030853" cy="4021651"/>
          </a:xfrm>
          <a:prstGeom prst="rect">
            <a:avLst/>
          </a:prstGeom>
        </p:spPr>
      </p:pic>
    </p:spTree>
    <p:extLst>
      <p:ext uri="{BB962C8B-B14F-4D97-AF65-F5344CB8AC3E}">
        <p14:creationId xmlns:p14="http://schemas.microsoft.com/office/powerpoint/2010/main" val="167190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CCF1F7E-0B37-D69A-01C2-3FD2498BADD4}"/>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98C219BB-5F6C-08F7-DECD-8879FC40E16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Risk mitigation</a:t>
            </a:r>
            <a:endParaRPr sz="1000" dirty="0"/>
          </a:p>
        </p:txBody>
      </p:sp>
      <p:sp>
        <p:nvSpPr>
          <p:cNvPr id="82" name="Google Shape;82;p5">
            <a:extLst>
              <a:ext uri="{FF2B5EF4-FFF2-40B4-BE49-F238E27FC236}">
                <a16:creationId xmlns:a16="http://schemas.microsoft.com/office/drawing/2014/main" id="{FAAC75FE-B566-8720-DF62-38788F8EAAB7}"/>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Treat only the active burrows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Block bait use – fasten on robust wire secured into the substrate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Treated burrows will be clearly marked or recorded.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Lightly block baited burrows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Regular inspection of the treated burrows is essential</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Check, preferably in the early morning for ejected bait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010470C6-4B99-40DD-9336-E698CBA2E661}"/>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4" name="Picture 3">
            <a:extLst>
              <a:ext uri="{FF2B5EF4-FFF2-40B4-BE49-F238E27FC236}">
                <a16:creationId xmlns:a16="http://schemas.microsoft.com/office/drawing/2014/main" id="{C3791409-9ECD-69E2-59C6-A4E95B4DCF61}"/>
              </a:ext>
            </a:extLst>
          </p:cNvPr>
          <p:cNvPicPr>
            <a:picLocks noChangeAspect="1"/>
          </p:cNvPicPr>
          <p:nvPr/>
        </p:nvPicPr>
        <p:blipFill>
          <a:blip r:embed="rId3"/>
          <a:srcRect l="28928" t="28835" r="35886" b="28134"/>
          <a:stretch/>
        </p:blipFill>
        <p:spPr>
          <a:xfrm>
            <a:off x="16620088" y="-1510"/>
            <a:ext cx="7088998" cy="4876800"/>
          </a:xfrm>
          <a:prstGeom prst="rect">
            <a:avLst/>
          </a:prstGeom>
        </p:spPr>
      </p:pic>
    </p:spTree>
    <p:extLst>
      <p:ext uri="{BB962C8B-B14F-4D97-AF65-F5344CB8AC3E}">
        <p14:creationId xmlns:p14="http://schemas.microsoft.com/office/powerpoint/2010/main" val="3002921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8D6FB28-62F7-B0BB-D793-CDA1B1F46594}"/>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C5514F53-4590-CDC6-8821-AD03C8BC39B2}"/>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lang="en-US" sz="7200" b="1" dirty="0">
                <a:solidFill>
                  <a:srgbClr val="21431A"/>
                </a:solidFill>
                <a:latin typeface="Century Gothic"/>
                <a:sym typeface="Century Gothic"/>
              </a:rPr>
              <a:t>Risk mitigation</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89C3DC3B-9DC9-EC9A-A55C-414C18F7582B}"/>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Inspection frequency should be determined by the attending technician in charge. </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In some situations daily visits may be required</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End of treatment: re-visit and make all reasonable efforts to recover and dispose of any unconsumed baits in a safe manner</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Perform post-treatment clearance and proofing</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AAF207AE-A5B0-E996-CE1D-7BBF9BBA2D45}"/>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9664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98E8-3A5C-6E79-8393-6E96979883CE}"/>
              </a:ext>
            </a:extLst>
          </p:cNvPr>
          <p:cNvSpPr>
            <a:spLocks noGrp="1"/>
          </p:cNvSpPr>
          <p:nvPr>
            <p:ph type="body" idx="1"/>
          </p:nvPr>
        </p:nvSpPr>
        <p:spPr/>
        <p:txBody>
          <a:bodyPr/>
          <a:lstStyle/>
          <a:p>
            <a:r>
              <a:rPr lang="en-US" dirty="0"/>
              <a:t>Thank you</a:t>
            </a:r>
          </a:p>
        </p:txBody>
      </p:sp>
      <p:sp>
        <p:nvSpPr>
          <p:cNvPr id="3" name="Rectangle 2">
            <a:extLst>
              <a:ext uri="{FF2B5EF4-FFF2-40B4-BE49-F238E27FC236}">
                <a16:creationId xmlns:a16="http://schemas.microsoft.com/office/drawing/2014/main" id="{33DE709C-BB7F-3100-801C-C29C23D98E7F}"/>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
        <p:nvSpPr>
          <p:cNvPr id="5" name="Picture Placeholder 4">
            <a:extLst>
              <a:ext uri="{FF2B5EF4-FFF2-40B4-BE49-F238E27FC236}">
                <a16:creationId xmlns:a16="http://schemas.microsoft.com/office/drawing/2014/main" id="{570EE855-C5F6-FB58-5FD3-68E7E8FD17CF}"/>
              </a:ext>
            </a:extLst>
          </p:cNvPr>
          <p:cNvSpPr>
            <a:spLocks noGrp="1"/>
          </p:cNvSpPr>
          <p:nvPr>
            <p:ph type="pic" idx="5"/>
          </p:nvPr>
        </p:nvSpPr>
        <p:spPr/>
        <p:txBody>
          <a:bodyPr/>
          <a:lstStyle/>
          <a:p>
            <a:endParaRPr lang="en-GB"/>
          </a:p>
        </p:txBody>
      </p:sp>
    </p:spTree>
    <p:extLst>
      <p:ext uri="{BB962C8B-B14F-4D97-AF65-F5344CB8AC3E}">
        <p14:creationId xmlns:p14="http://schemas.microsoft.com/office/powerpoint/2010/main" val="224147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542010B-9B31-0E42-6722-104303C01FDA}"/>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ECBF97D5-A6B1-7944-ABA9-5F4E0718C365}"/>
              </a:ext>
            </a:extLst>
          </p:cNvPr>
          <p:cNvSpPr txBox="1"/>
          <p:nvPr/>
        </p:nvSpPr>
        <p:spPr>
          <a:xfrm>
            <a:off x="1270630" y="1514135"/>
            <a:ext cx="16037656"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Rodents and risks to human and animal health</a:t>
            </a:r>
            <a:endParaRPr sz="1000" b="1" dirty="0"/>
          </a:p>
        </p:txBody>
      </p:sp>
      <p:sp>
        <p:nvSpPr>
          <p:cNvPr id="82" name="Google Shape;82;p5">
            <a:extLst>
              <a:ext uri="{FF2B5EF4-FFF2-40B4-BE49-F238E27FC236}">
                <a16:creationId xmlns:a16="http://schemas.microsoft.com/office/drawing/2014/main" id="{D9321E72-C76D-9B8D-17DE-038DFADE1BA9}"/>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Rodent infestations should be removed as quickly and effectively as possible due to the risks to public health</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Uncontrolled rat populations cause damage, contamination and spread rodent-borne diseases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Burrow baiting aims to reduce / eliminate rodent neophobic behaviour towards standard control apparatus e.g. bait stations</a:t>
            </a:r>
          </a:p>
        </p:txBody>
      </p:sp>
      <p:sp>
        <p:nvSpPr>
          <p:cNvPr id="3" name="Rectangle 2">
            <a:extLst>
              <a:ext uri="{FF2B5EF4-FFF2-40B4-BE49-F238E27FC236}">
                <a16:creationId xmlns:a16="http://schemas.microsoft.com/office/drawing/2014/main" id="{9784A83B-3A91-4341-8687-714427ABA4E6}"/>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33603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C00BC67-CBAF-F377-B0CE-D3B241412D69}"/>
            </a:ext>
          </a:extLst>
        </p:cNvPr>
        <p:cNvGrpSpPr/>
        <p:nvPr/>
      </p:nvGrpSpPr>
      <p:grpSpPr>
        <a:xfrm>
          <a:off x="0" y="0"/>
          <a:ext cx="0" cy="0"/>
          <a:chOff x="0" y="0"/>
          <a:chExt cx="0" cy="0"/>
        </a:xfrm>
      </p:grpSpPr>
      <p:sp>
        <p:nvSpPr>
          <p:cNvPr id="82" name="Google Shape;82;p5">
            <a:extLst>
              <a:ext uri="{FF2B5EF4-FFF2-40B4-BE49-F238E27FC236}">
                <a16:creationId xmlns:a16="http://schemas.microsoft.com/office/drawing/2014/main" id="{31970389-500D-E655-63DE-8A520DD4BAA8}"/>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Burrow baiting is a technique used by professionals: trained and competent users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To reduce / eliminate neophobia to bait containers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Avoidance of a new bait container lasts far longer than avoidance of new food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DEFRA funded research backs this up, with the conclusion - </a:t>
            </a:r>
          </a:p>
        </p:txBody>
      </p:sp>
      <p:sp>
        <p:nvSpPr>
          <p:cNvPr id="3" name="Rectangle 2">
            <a:extLst>
              <a:ext uri="{FF2B5EF4-FFF2-40B4-BE49-F238E27FC236}">
                <a16:creationId xmlns:a16="http://schemas.microsoft.com/office/drawing/2014/main" id="{964655F7-2B39-C141-86DD-B33AE3091DC1}"/>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
        <p:nvSpPr>
          <p:cNvPr id="5" name="Google Shape;81;p5">
            <a:extLst>
              <a:ext uri="{FF2B5EF4-FFF2-40B4-BE49-F238E27FC236}">
                <a16:creationId xmlns:a16="http://schemas.microsoft.com/office/drawing/2014/main" id="{1AEB4E67-FE53-ACAA-F52D-09E5CA449AE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Burrow baiting – why?</a:t>
            </a:r>
            <a:endParaRPr sz="1000" dirty="0"/>
          </a:p>
        </p:txBody>
      </p:sp>
      <p:sp>
        <p:nvSpPr>
          <p:cNvPr id="2" name="TextBox 1">
            <a:extLst>
              <a:ext uri="{FF2B5EF4-FFF2-40B4-BE49-F238E27FC236}">
                <a16:creationId xmlns:a16="http://schemas.microsoft.com/office/drawing/2014/main" id="{390A8FBD-8090-4E86-92C9-974E8E34142C}"/>
              </a:ext>
            </a:extLst>
          </p:cNvPr>
          <p:cNvSpPr txBox="1"/>
          <p:nvPr/>
        </p:nvSpPr>
        <p:spPr>
          <a:xfrm>
            <a:off x="1586035" y="9430403"/>
            <a:ext cx="6284336" cy="3108543"/>
          </a:xfrm>
          <a:prstGeom prst="rect">
            <a:avLst/>
          </a:prstGeom>
          <a:noFill/>
        </p:spPr>
        <p:txBody>
          <a:bodyPr wrap="square" rtlCol="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GB" sz="2800" b="1" dirty="0">
                <a:latin typeface="Arial" panose="020B0604020202020204" pitchFamily="34" charset="0"/>
                <a:cs typeface="Arial" panose="020B0604020202020204" pitchFamily="34" charset="0"/>
              </a:rPr>
              <a:t> “</a:t>
            </a:r>
            <a:r>
              <a:rPr lang="en-GB" sz="2800" b="1" i="1" dirty="0">
                <a:latin typeface="Arial" panose="020B0604020202020204" pitchFamily="34" charset="0"/>
                <a:cs typeface="Arial" panose="020B0604020202020204" pitchFamily="34" charset="0"/>
              </a:rPr>
              <a:t>Tamper-resistant containers baited with immovable block baits are appropriate if baits are inspected infrequently, but the evidence (presented in this review) suggests that relatively little rodent control will be achieved</a:t>
            </a:r>
            <a:r>
              <a:rPr lang="en-GB" sz="2800" b="1" dirty="0">
                <a:latin typeface="Arial" panose="020B0604020202020204" pitchFamily="34" charset="0"/>
                <a:cs typeface="Arial" panose="020B0604020202020204" pitchFamily="34" charset="0"/>
              </a:rPr>
              <a:t>”</a:t>
            </a:r>
            <a:endParaRPr lang="en-US" altLang="en-US" sz="2800" b="1" kern="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1137884-C2CB-866D-D365-FDB903C24A38}"/>
              </a:ext>
            </a:extLst>
          </p:cNvPr>
          <p:cNvPicPr>
            <a:picLocks noChangeAspect="1"/>
          </p:cNvPicPr>
          <p:nvPr/>
        </p:nvPicPr>
        <p:blipFill>
          <a:blip r:embed="rId3"/>
          <a:stretch>
            <a:fillRect/>
          </a:stretch>
        </p:blipFill>
        <p:spPr>
          <a:xfrm>
            <a:off x="13074750" y="9044132"/>
            <a:ext cx="5429956" cy="3881083"/>
          </a:xfrm>
          <a:prstGeom prst="rect">
            <a:avLst/>
          </a:prstGeom>
        </p:spPr>
      </p:pic>
    </p:spTree>
    <p:extLst>
      <p:ext uri="{BB962C8B-B14F-4D97-AF65-F5344CB8AC3E}">
        <p14:creationId xmlns:p14="http://schemas.microsoft.com/office/powerpoint/2010/main" val="427140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012D145-0ED0-9106-03A9-0E35C755218E}"/>
            </a:ext>
          </a:extLst>
        </p:cNvPr>
        <p:cNvGrpSpPr/>
        <p:nvPr/>
      </p:nvGrpSpPr>
      <p:grpSpPr>
        <a:xfrm>
          <a:off x="0" y="0"/>
          <a:ext cx="0" cy="0"/>
          <a:chOff x="0" y="0"/>
          <a:chExt cx="0" cy="0"/>
        </a:xfrm>
      </p:grpSpPr>
      <p:sp>
        <p:nvSpPr>
          <p:cNvPr id="82" name="Google Shape;82;p5">
            <a:extLst>
              <a:ext uri="{FF2B5EF4-FFF2-40B4-BE49-F238E27FC236}">
                <a16:creationId xmlns:a16="http://schemas.microsoft.com/office/drawing/2014/main" id="{CE3DD410-0DA2-6F6F-6FF3-3123D3F1B7F0}"/>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Advantages of burrow baiting</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Area of use</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Known area of target animal presence</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Bait placement very close to the nest</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More likely encountered and consumed</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Any reduction in treatment time has clear advantages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Reduced impacts on non-target species</a:t>
            </a:r>
          </a:p>
        </p:txBody>
      </p:sp>
      <p:sp>
        <p:nvSpPr>
          <p:cNvPr id="3" name="Rectangle 2">
            <a:extLst>
              <a:ext uri="{FF2B5EF4-FFF2-40B4-BE49-F238E27FC236}">
                <a16:creationId xmlns:a16="http://schemas.microsoft.com/office/drawing/2014/main" id="{151473BB-3948-1639-4EBB-196AF50DF967}"/>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
        <p:nvSpPr>
          <p:cNvPr id="2" name="Google Shape;81;p5">
            <a:extLst>
              <a:ext uri="{FF2B5EF4-FFF2-40B4-BE49-F238E27FC236}">
                <a16:creationId xmlns:a16="http://schemas.microsoft.com/office/drawing/2014/main" id="{75F9EDA0-C7C1-19E3-4600-94ACA2A0248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Burrow baiting – why?</a:t>
            </a:r>
            <a:endParaRPr sz="1000" dirty="0"/>
          </a:p>
        </p:txBody>
      </p:sp>
    </p:spTree>
    <p:extLst>
      <p:ext uri="{BB962C8B-B14F-4D97-AF65-F5344CB8AC3E}">
        <p14:creationId xmlns:p14="http://schemas.microsoft.com/office/powerpoint/2010/main" val="260735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A4A7F80-245A-8704-C5C8-15DCB83713F5}"/>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03761F9B-3D77-0CF6-ABEA-75DE5ED086B8}"/>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Burrow baiting – why?</a:t>
            </a:r>
            <a:endParaRPr sz="1000" dirty="0"/>
          </a:p>
        </p:txBody>
      </p:sp>
      <p:sp>
        <p:nvSpPr>
          <p:cNvPr id="82" name="Google Shape;82;p5">
            <a:extLst>
              <a:ext uri="{FF2B5EF4-FFF2-40B4-BE49-F238E27FC236}">
                <a16:creationId xmlns:a16="http://schemas.microsoft.com/office/drawing/2014/main" id="{07FB9DBB-ECF1-C52B-B948-C3883F597305}"/>
              </a:ext>
            </a:extLst>
          </p:cNvPr>
          <p:cNvSpPr txBox="1"/>
          <p:nvPr/>
        </p:nvSpPr>
        <p:spPr>
          <a:xfrm>
            <a:off x="1270630" y="485961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 technique of burrow baiting is backed by Chartered Institute of Environmental Health. As a recommended application of rodenticide bait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“research has shown that hole or burrow baiting, where loose bait is applied directly into holes or burrows, can give the best results in encouraging bait uptake, resulting in quicker control”.</a:t>
            </a:r>
          </a:p>
        </p:txBody>
      </p:sp>
      <p:sp>
        <p:nvSpPr>
          <p:cNvPr id="3" name="Rectangle 2">
            <a:extLst>
              <a:ext uri="{FF2B5EF4-FFF2-40B4-BE49-F238E27FC236}">
                <a16:creationId xmlns:a16="http://schemas.microsoft.com/office/drawing/2014/main" id="{DAE67D5F-62A2-3AB5-BC1C-3EF7BAEE41E8}"/>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02194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76E024A4-EA22-69EF-0F07-5E02789E1AE7}"/>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3693772C-1EA4-CC63-D371-D01559B1764F}"/>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Best Practice Guidance</a:t>
            </a:r>
            <a:endParaRPr sz="1000" dirty="0"/>
          </a:p>
        </p:txBody>
      </p:sp>
      <p:sp>
        <p:nvSpPr>
          <p:cNvPr id="82" name="Google Shape;82;p5">
            <a:extLst>
              <a:ext uri="{FF2B5EF4-FFF2-40B4-BE49-F238E27FC236}">
                <a16:creationId xmlns:a16="http://schemas.microsoft.com/office/drawing/2014/main" id="{9515AD73-C0F4-699D-786A-E14B36FF7308}"/>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There is still risk, therefore, careful environmental risk assessment is required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Regular re-assessment is essential</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Carefully consider one of the greatest risks – bait ejection from the burrow</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Prevention of ejection is key to protect non-targets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Burrow baiting should not normally be used when safer methods of application are practical and considered equally as effective</a:t>
            </a:r>
          </a:p>
        </p:txBody>
      </p:sp>
      <p:sp>
        <p:nvSpPr>
          <p:cNvPr id="3" name="Rectangle 2">
            <a:extLst>
              <a:ext uri="{FF2B5EF4-FFF2-40B4-BE49-F238E27FC236}">
                <a16:creationId xmlns:a16="http://schemas.microsoft.com/office/drawing/2014/main" id="{0AE620F9-0B69-A59A-B5F4-BBB4F56EEE7D}"/>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5" name="Picture 4">
            <a:extLst>
              <a:ext uri="{FF2B5EF4-FFF2-40B4-BE49-F238E27FC236}">
                <a16:creationId xmlns:a16="http://schemas.microsoft.com/office/drawing/2014/main" id="{1D5AB9F3-77BE-1D1B-F092-021E76D32311}"/>
              </a:ext>
            </a:extLst>
          </p:cNvPr>
          <p:cNvPicPr>
            <a:picLocks noChangeAspect="1"/>
          </p:cNvPicPr>
          <p:nvPr/>
        </p:nvPicPr>
        <p:blipFill>
          <a:blip r:embed="rId3"/>
          <a:srcRect l="33170" t="9543" r="37437" b="16313"/>
          <a:stretch/>
        </p:blipFill>
        <p:spPr>
          <a:xfrm>
            <a:off x="20405696" y="274585"/>
            <a:ext cx="3303390" cy="4687243"/>
          </a:xfrm>
          <a:prstGeom prst="rect">
            <a:avLst/>
          </a:prstGeom>
        </p:spPr>
      </p:pic>
    </p:spTree>
    <p:extLst>
      <p:ext uri="{BB962C8B-B14F-4D97-AF65-F5344CB8AC3E}">
        <p14:creationId xmlns:p14="http://schemas.microsoft.com/office/powerpoint/2010/main" val="57731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7F0CAB0-E5CA-B006-A550-A3C82C1850EC}"/>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D4901BF5-774F-7496-162F-5CBF9F1BAF9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Best Practice Guidance</a:t>
            </a:r>
            <a:endParaRPr sz="1000" dirty="0"/>
          </a:p>
        </p:txBody>
      </p:sp>
      <p:sp>
        <p:nvSpPr>
          <p:cNvPr id="82" name="Google Shape;82;p5">
            <a:extLst>
              <a:ext uri="{FF2B5EF4-FFF2-40B4-BE49-F238E27FC236}">
                <a16:creationId xmlns:a16="http://schemas.microsoft.com/office/drawing/2014/main" id="{ADC43317-3499-C3F3-7957-130A053DDF89}"/>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CRRU Code of best practice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ü"/>
            </a:pPr>
            <a:r>
              <a:rPr lang="en-GB" sz="4800" b="0" i="0" u="none" strike="noStrike" cap="none" dirty="0">
                <a:solidFill>
                  <a:srgbClr val="21431A"/>
                </a:solidFill>
                <a:latin typeface="Century Gothic"/>
                <a:ea typeface="Century Gothic"/>
                <a:cs typeface="Century Gothic"/>
                <a:sym typeface="Century Gothic"/>
              </a:rPr>
              <a:t>Follow the ‘Risk Hierarchy’</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ü"/>
            </a:pPr>
            <a:r>
              <a:rPr lang="en-GB" sz="4800" b="0" i="0" u="none" strike="noStrike" cap="none" dirty="0">
                <a:solidFill>
                  <a:srgbClr val="21431A"/>
                </a:solidFill>
                <a:latin typeface="Century Gothic"/>
                <a:ea typeface="Century Gothic"/>
                <a:cs typeface="Century Gothic"/>
                <a:sym typeface="Century Gothic"/>
              </a:rPr>
              <a:t>Areas of use (check product labels)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ü"/>
            </a:pPr>
            <a:r>
              <a:rPr lang="en-GB" sz="4800" b="0" i="0" u="none" strike="noStrike" cap="none" dirty="0">
                <a:solidFill>
                  <a:srgbClr val="21431A"/>
                </a:solidFill>
                <a:latin typeface="Century Gothic"/>
                <a:ea typeface="Century Gothic"/>
                <a:cs typeface="Century Gothic"/>
                <a:sym typeface="Century Gothic"/>
              </a:rPr>
              <a:t>Site Survey</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ü"/>
            </a:pPr>
            <a:r>
              <a:rPr lang="en-GB" sz="4800" b="0" i="0" u="none" strike="noStrike" cap="none" dirty="0">
                <a:solidFill>
                  <a:srgbClr val="21431A"/>
                </a:solidFill>
                <a:latin typeface="Century Gothic"/>
                <a:ea typeface="Century Gothic"/>
                <a:cs typeface="Century Gothic"/>
                <a:sym typeface="Century Gothic"/>
              </a:rPr>
              <a:t>Risk Assessment</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ü"/>
            </a:pPr>
            <a:r>
              <a:rPr lang="en-GB" sz="4800" b="0" i="0" u="none" strike="noStrike" cap="none" dirty="0">
                <a:solidFill>
                  <a:srgbClr val="21431A"/>
                </a:solidFill>
                <a:latin typeface="Century Gothic"/>
                <a:ea typeface="Century Gothic"/>
                <a:cs typeface="Century Gothic"/>
                <a:sym typeface="Century Gothic"/>
              </a:rPr>
              <a:t>COSHH Assessment</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ü"/>
            </a:pPr>
            <a:r>
              <a:rPr lang="en-GB" sz="4800" b="0" i="0" u="none" strike="noStrike" cap="none" dirty="0">
                <a:solidFill>
                  <a:srgbClr val="21431A"/>
                </a:solidFill>
                <a:latin typeface="Century Gothic"/>
                <a:ea typeface="Century Gothic"/>
                <a:cs typeface="Century Gothic"/>
                <a:sym typeface="Century Gothic"/>
              </a:rPr>
              <a:t>Environmental Risk Assessment</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ü"/>
            </a:pPr>
            <a:r>
              <a:rPr lang="en-GB" sz="4800" b="0" i="0" u="none" strike="noStrike" cap="none" dirty="0">
                <a:solidFill>
                  <a:srgbClr val="21431A"/>
                </a:solidFill>
                <a:latin typeface="Century Gothic"/>
                <a:ea typeface="Century Gothic"/>
                <a:cs typeface="Century Gothic"/>
                <a:sym typeface="Century Gothic"/>
              </a:rPr>
              <a:t>Record findings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ü"/>
            </a:pPr>
            <a:r>
              <a:rPr lang="en-GB" sz="4800" b="0" i="0" u="none" strike="noStrike" cap="none" dirty="0">
                <a:solidFill>
                  <a:srgbClr val="21431A"/>
                </a:solidFill>
                <a:latin typeface="Century Gothic"/>
                <a:ea typeface="Century Gothic"/>
                <a:cs typeface="Century Gothic"/>
                <a:sym typeface="Century Gothic"/>
              </a:rPr>
              <a:t>Search for rodent bodies, follow up, retrieval of bait</a:t>
            </a:r>
          </a:p>
        </p:txBody>
      </p:sp>
      <p:sp>
        <p:nvSpPr>
          <p:cNvPr id="3" name="Rectangle 2">
            <a:extLst>
              <a:ext uri="{FF2B5EF4-FFF2-40B4-BE49-F238E27FC236}">
                <a16:creationId xmlns:a16="http://schemas.microsoft.com/office/drawing/2014/main" id="{257B132D-AC92-85C5-613F-FABB4D59F1C6}"/>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grpSp>
        <p:nvGrpSpPr>
          <p:cNvPr id="6" name="Group 5">
            <a:extLst>
              <a:ext uri="{FF2B5EF4-FFF2-40B4-BE49-F238E27FC236}">
                <a16:creationId xmlns:a16="http://schemas.microsoft.com/office/drawing/2014/main" id="{2124462A-51E2-2B43-F91E-086CE82524B0}"/>
              </a:ext>
            </a:extLst>
          </p:cNvPr>
          <p:cNvGrpSpPr>
            <a:grpSpLocks noChangeAspect="1"/>
          </p:cNvGrpSpPr>
          <p:nvPr/>
        </p:nvGrpSpPr>
        <p:grpSpPr>
          <a:xfrm>
            <a:off x="12895567" y="1276771"/>
            <a:ext cx="11042117" cy="7601104"/>
            <a:chOff x="12838905" y="770849"/>
            <a:chExt cx="9484004" cy="6528540"/>
          </a:xfrm>
        </p:grpSpPr>
        <p:pic>
          <p:nvPicPr>
            <p:cNvPr id="2" name="Picture 1">
              <a:extLst>
                <a:ext uri="{FF2B5EF4-FFF2-40B4-BE49-F238E27FC236}">
                  <a16:creationId xmlns:a16="http://schemas.microsoft.com/office/drawing/2014/main" id="{78970E23-06B8-A81E-B74B-4AA821A57A32}"/>
                </a:ext>
              </a:extLst>
            </p:cNvPr>
            <p:cNvPicPr>
              <a:picLocks noChangeAspect="1"/>
            </p:cNvPicPr>
            <p:nvPr/>
          </p:nvPicPr>
          <p:blipFill>
            <a:blip r:embed="rId3"/>
            <a:stretch>
              <a:fillRect/>
            </a:stretch>
          </p:blipFill>
          <p:spPr>
            <a:xfrm>
              <a:off x="12838905" y="770849"/>
              <a:ext cx="4773100" cy="6528540"/>
            </a:xfrm>
            <a:prstGeom prst="rect">
              <a:avLst/>
            </a:prstGeom>
          </p:spPr>
        </p:pic>
        <p:pic>
          <p:nvPicPr>
            <p:cNvPr id="5" name="Picture 4">
              <a:extLst>
                <a:ext uri="{FF2B5EF4-FFF2-40B4-BE49-F238E27FC236}">
                  <a16:creationId xmlns:a16="http://schemas.microsoft.com/office/drawing/2014/main" id="{3EA38622-2D02-9DAC-9D17-9B21FD1B3435}"/>
                </a:ext>
              </a:extLst>
            </p:cNvPr>
            <p:cNvPicPr>
              <a:picLocks noChangeAspect="1"/>
            </p:cNvPicPr>
            <p:nvPr/>
          </p:nvPicPr>
          <p:blipFill>
            <a:blip r:embed="rId4"/>
            <a:srcRect l="46462" t="17844" r="27778" b="18693"/>
            <a:stretch/>
          </p:blipFill>
          <p:spPr>
            <a:xfrm>
              <a:off x="17612005" y="770849"/>
              <a:ext cx="4710904" cy="6528540"/>
            </a:xfrm>
            <a:prstGeom prst="rect">
              <a:avLst/>
            </a:prstGeom>
          </p:spPr>
        </p:pic>
      </p:grpSp>
    </p:spTree>
    <p:extLst>
      <p:ext uri="{BB962C8B-B14F-4D97-AF65-F5344CB8AC3E}">
        <p14:creationId xmlns:p14="http://schemas.microsoft.com/office/powerpoint/2010/main" val="297925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C0CD94A-75E2-50FD-EC48-B94388F341C8}"/>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30F8A09B-0310-147D-A936-23E54ADD5622}"/>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Treated sites</a:t>
            </a:r>
            <a:endParaRPr sz="1000" dirty="0"/>
          </a:p>
        </p:txBody>
      </p:sp>
      <p:sp>
        <p:nvSpPr>
          <p:cNvPr id="82" name="Google Shape;82;p5">
            <a:extLst>
              <a:ext uri="{FF2B5EF4-FFF2-40B4-BE49-F238E27FC236}">
                <a16:creationId xmlns:a16="http://schemas.microsoft.com/office/drawing/2014/main" id="{E916CF63-0BE0-ECDA-A7FF-0116960A26EA}"/>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Consider the area of treatment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Rat burrows are found outdoors in areas where it is likely that there will be non-target animals present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In any given situation to proceed with burrow baiting the benefits must outweigh the risks, regards to human and animal health protection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 environmental risk assessment will identify the risks to non-target animals </a:t>
            </a:r>
          </a:p>
        </p:txBody>
      </p:sp>
      <p:sp>
        <p:nvSpPr>
          <p:cNvPr id="3" name="Rectangle 2">
            <a:extLst>
              <a:ext uri="{FF2B5EF4-FFF2-40B4-BE49-F238E27FC236}">
                <a16:creationId xmlns:a16="http://schemas.microsoft.com/office/drawing/2014/main" id="{A1E0EBB9-9DC4-2402-35B1-8D23A0D0D0C1}"/>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526655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5ECD595-00CB-8400-6171-CE45B82B19C8}"/>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AAD43BB-1937-3076-576E-3754CE861D05}"/>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Risk mitigation</a:t>
            </a:r>
            <a:endParaRPr sz="1000" dirty="0"/>
          </a:p>
        </p:txBody>
      </p:sp>
      <p:sp>
        <p:nvSpPr>
          <p:cNvPr id="82" name="Google Shape;82;p5">
            <a:extLst>
              <a:ext uri="{FF2B5EF4-FFF2-40B4-BE49-F238E27FC236}">
                <a16:creationId xmlns:a16="http://schemas.microsoft.com/office/drawing/2014/main" id="{709FCDFA-4432-3233-E184-994155854743}"/>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Reduction of risk is required when rodenticide active substances are used, therefore: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Burrow baiting will not be used as a routine practice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Consider use where bait application in tamper-resistant or covered bait stations has been unsuccessful</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Reasons why other methods are impractical should be documented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Where possible, prior to treatment any bystanders should be informed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CFF9BB7B-B419-AE8A-E03B-1A5D7EED4BC0}"/>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371699151"/>
      </p:ext>
    </p:extLst>
  </p:cSld>
  <p:clrMapOvr>
    <a:masterClrMapping/>
  </p:clrMapOvr>
</p:sld>
</file>

<file path=ppt/theme/theme1.xml><?xml version="1.0" encoding="utf-8"?>
<a:theme xmlns:a="http://schemas.openxmlformats.org/drawingml/2006/main" name="Default Design">
  <a:themeElements>
    <a:clrScheme name="Default Design">
      <a:dk1>
        <a:srgbClr val="21431A"/>
      </a:dk1>
      <a:lt1>
        <a:srgbClr val="3F2943"/>
      </a:lt1>
      <a:dk2>
        <a:srgbClr val="A7A7A7"/>
      </a:dk2>
      <a:lt2>
        <a:srgbClr val="535353"/>
      </a:lt2>
      <a:accent1>
        <a:srgbClr val="FF9900"/>
      </a:accent1>
      <a:accent2>
        <a:srgbClr val="00FFFF"/>
      </a:accent2>
      <a:accent3>
        <a:srgbClr val="AAAAAA"/>
      </a:accent3>
      <a:accent4>
        <a:srgbClr val="DADADA"/>
      </a:accent4>
      <a:accent5>
        <a:srgbClr val="FFCAAA"/>
      </a:accent5>
      <a:accent6>
        <a:srgbClr val="00E7E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a:dk1>
        <a:srgbClr val="21431A"/>
      </a:dk1>
      <a:lt1>
        <a:srgbClr val="3F2943"/>
      </a:lt1>
      <a:dk2>
        <a:srgbClr val="A7A7A7"/>
      </a:dk2>
      <a:lt2>
        <a:srgbClr val="535353"/>
      </a:lt2>
      <a:accent1>
        <a:srgbClr val="FF9900"/>
      </a:accent1>
      <a:accent2>
        <a:srgbClr val="00FFFF"/>
      </a:accent2>
      <a:accent3>
        <a:srgbClr val="AAAAAA"/>
      </a:accent3>
      <a:accent4>
        <a:srgbClr val="DADADA"/>
      </a:accent4>
      <a:accent5>
        <a:srgbClr val="FFCAAA"/>
      </a:accent5>
      <a:accent6>
        <a:srgbClr val="00E7E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FF9900"/>
      </a:accent1>
      <a:accent2>
        <a:srgbClr val="00FFFF"/>
      </a:accent2>
      <a:accent3>
        <a:srgbClr val="AAAAAA"/>
      </a:accent3>
      <a:accent4>
        <a:srgbClr val="DADADA"/>
      </a:accent4>
      <a:accent5>
        <a:srgbClr val="FFCAAA"/>
      </a:accent5>
      <a:accent6>
        <a:srgbClr val="00E7E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3110</Words>
  <Application>Microsoft Office PowerPoint</Application>
  <PresentationFormat>Custom</PresentationFormat>
  <Paragraphs>201</Paragraphs>
  <Slides>13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Century Gothic</vt:lpstr>
      <vt:lpstr>Times New Roman</vt:lpstr>
      <vt:lpstr>Wingdings</vt:lpstr>
      <vt:lpstr>Arial</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Matthew Davies</cp:lastModifiedBy>
  <cp:revision>45</cp:revision>
  <dcterms:modified xsi:type="dcterms:W3CDTF">2025-01-31T10:22:14Z</dcterms:modified>
</cp:coreProperties>
</file>