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61" r:id="rId3"/>
    <p:sldId id="305" r:id="rId4"/>
    <p:sldId id="306"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6" r:id="rId31"/>
    <p:sldId id="332" r:id="rId32"/>
    <p:sldId id="333" r:id="rId33"/>
    <p:sldId id="334" r:id="rId34"/>
    <p:sldId id="33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948" autoAdjust="0"/>
  </p:normalViewPr>
  <p:slideViewPr>
    <p:cSldViewPr snapToGrid="0">
      <p:cViewPr varScale="1">
        <p:scale>
          <a:sx n="48" d="100"/>
          <a:sy n="48" d="100"/>
        </p:scale>
        <p:origin x="67" y="43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DC82E-8555-48DF-90F7-47A26A8BFEE7}" type="datetimeFigureOut">
              <a:rPr lang="en-GB" smtClean="0"/>
              <a:t>05/03/2026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29651-413E-4682-AA9E-F9A5102641DA}" type="slidenum">
              <a:rPr lang="en-GB" smtClean="0"/>
              <a:t>‹#›</a:t>
            </a:fld>
            <a:endParaRPr lang="en-GB"/>
          </a:p>
        </p:txBody>
      </p:sp>
    </p:spTree>
    <p:extLst>
      <p:ext uri="{BB962C8B-B14F-4D97-AF65-F5344CB8AC3E}">
        <p14:creationId xmlns:p14="http://schemas.microsoft.com/office/powerpoint/2010/main" val="3889067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v.uk/government/groups/partnership-for-action-against-wildlife-crim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hse.gov.uk/pesticides/topics/reducing-environmental-impact/wildlife/wiis-quarterly-reports.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asa.gov.u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pbms.ceh.ac.u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asa.gov.uk/search/content/rodenticid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barnowltrust.org.u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pbms.ceh.ac.u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efra.gov.uk/corporate/publications/pubcat/pesticides.ht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asa.gov.uk/search/content/rodenticid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asa.gov.uk/search/content/rodenticid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53DFDE54-6041-ABC2-A4E6-BD58313FD375}"/>
            </a:ext>
          </a:extLst>
        </p:cNvPr>
        <p:cNvGrpSpPr/>
        <p:nvPr/>
      </p:nvGrpSpPr>
      <p:grpSpPr>
        <a:xfrm>
          <a:off x="0" y="0"/>
          <a:ext cx="0" cy="0"/>
          <a:chOff x="0" y="0"/>
          <a:chExt cx="0" cy="0"/>
        </a:xfrm>
      </p:grpSpPr>
      <p:sp>
        <p:nvSpPr>
          <p:cNvPr id="62" name="Google Shape;62;p3:notes">
            <a:extLst>
              <a:ext uri="{FF2B5EF4-FFF2-40B4-BE49-F238E27FC236}">
                <a16:creationId xmlns:a16="http://schemas.microsoft.com/office/drawing/2014/main" id="{029AB350-CF77-8034-5AA0-BEC2090F435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altLang="en-US" dirty="0"/>
              <a:t>Image left: Kestrels </a:t>
            </a:r>
            <a:r>
              <a:rPr lang="en-US" altLang="en-US" i="1" dirty="0"/>
              <a:t>Falco tinnunculus </a:t>
            </a:r>
            <a:r>
              <a:rPr lang="en-US" altLang="en-US" i="0" dirty="0"/>
              <a:t>with small non-target rodent, </a:t>
            </a:r>
            <a:r>
              <a:rPr lang="en-US" altLang="en-US" i="1" dirty="0"/>
              <a:t>Apodemus </a:t>
            </a:r>
            <a:r>
              <a:rPr lang="en-US" altLang="en-US" i="0" dirty="0" err="1"/>
              <a:t>sp</a:t>
            </a:r>
            <a:endParaRPr lang="en-US" altLang="en-US" i="0" dirty="0"/>
          </a:p>
          <a:p>
            <a:endParaRPr lang="en-US" altLang="en-US" i="0" dirty="0"/>
          </a:p>
          <a:p>
            <a:r>
              <a:rPr lang="en-US" altLang="en-US" i="0" dirty="0"/>
              <a:t>Image right: Barn Owl </a:t>
            </a:r>
            <a:r>
              <a:rPr lang="en-US" altLang="en-US" i="1" dirty="0"/>
              <a:t>Tyto alba</a:t>
            </a:r>
            <a:r>
              <a:rPr lang="en-US" altLang="en-US" i="0" dirty="0"/>
              <a:t> with small non-target rodent</a:t>
            </a:r>
          </a:p>
          <a:p>
            <a:endParaRPr lang="en-US" altLang="en-US" i="0"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Title Slide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This module contains some information that will be new to the participants.  It may be necessary to progress at a somewhat slower pace and to recap some of the more difficult sections.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When they have completed this module the participants will be expected to possess the following essential knowledge and skills to:</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describe the main anticoagulants used in the UK and the restrictions placed on their use</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reasons why rodenticide use in rural areas is important in terms of contamination of wildlife</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two main unwanted impacts of exposure of wildlife to vertebrate control agents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objectives and operation of WIIS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different causes and consequences of WIIS incidents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extent of low-level residues of anticoagulants in wildlife, including data provided by the PBMS and other studies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pathways by which different wildlife species are exposed to rodenticides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interpret the findings of the relevant studies in terms of impacts on wildlife populations</a:t>
            </a: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endParaRPr lang="en-US" altLang="en-US" i="1" dirty="0"/>
          </a:p>
        </p:txBody>
      </p:sp>
      <p:sp>
        <p:nvSpPr>
          <p:cNvPr id="63" name="Google Shape;63;p3:notes">
            <a:extLst>
              <a:ext uri="{FF2B5EF4-FFF2-40B4-BE49-F238E27FC236}">
                <a16:creationId xmlns:a16="http://schemas.microsoft.com/office/drawing/2014/main" id="{4A39A3E5-9ED6-6841-4EB4-992CA05164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75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70C230EE-83FF-99F6-AE45-ED5C9737DF6E}"/>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A8174F9D-81EF-7B2C-7876-B447AE14677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THE OPEN AREA USE SCENARIO CARRIES THE GREATEST RISK OF EXPOSURE TO NON-TARGET WILDLIFE</a:t>
            </a:r>
          </a:p>
          <a:p>
            <a:endParaRPr lang="en-GB" altLang="en-US" dirty="0"/>
          </a:p>
          <a:p>
            <a:r>
              <a:rPr lang="en-GB" altLang="en-US" dirty="0"/>
              <a:t>Rodenticide applications in ‘open areas’ are usually those which are made to combat infestations, normally of Norway rats, that are not directly associated with a building or other man-made structure.</a:t>
            </a:r>
          </a:p>
          <a:p>
            <a:r>
              <a:rPr lang="en-GB" altLang="en-US" dirty="0"/>
              <a:t>Depending on their exact locations, these applications are likely to pose the greatest risk of non-target exposure because it is in open areas that non-target species are likely to be present most frequently.</a:t>
            </a:r>
          </a:p>
          <a:p>
            <a:r>
              <a:rPr lang="en-GB" altLang="en-US" dirty="0"/>
              <a:t>No second generation anticoagulant active substances are permitted for application in open areas in the UK. </a:t>
            </a:r>
          </a:p>
          <a:p>
            <a:endParaRPr lang="en-GB" dirty="0"/>
          </a:p>
        </p:txBody>
      </p:sp>
      <p:sp>
        <p:nvSpPr>
          <p:cNvPr id="78" name="Google Shape;78;p5:notes">
            <a:extLst>
              <a:ext uri="{FF2B5EF4-FFF2-40B4-BE49-F238E27FC236}">
                <a16:creationId xmlns:a16="http://schemas.microsoft.com/office/drawing/2014/main" id="{6611BA41-FBD3-9425-0336-6CBB07A217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24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1E022BEE-3368-ECC7-39D2-D1C88436B9BB}"/>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6B1826B-4427-ED0F-2554-C679D766FE5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THESE TWO EXPOSURE PATHWAYS ARE THE MOST IMPORTANT WAYS BY WHICH NON-TARGETS ARE EXPOSED</a:t>
            </a:r>
          </a:p>
          <a:p>
            <a:pPr eaLnBrk="1" hangingPunct="1"/>
            <a:endParaRPr lang="en-GB" altLang="en-US" dirty="0"/>
          </a:p>
          <a:p>
            <a:pPr eaLnBrk="1" hangingPunct="1"/>
            <a:r>
              <a:rPr lang="en-GB" altLang="en-US" dirty="0"/>
              <a:t>The terms primary and secondary poisoning are used frequently in this module.  Use this slide if you think participants need to have these explained to them.</a:t>
            </a:r>
            <a:endParaRPr lang="en-US" altLang="en-US" dirty="0"/>
          </a:p>
          <a:p>
            <a:endParaRPr lang="en-GB" dirty="0"/>
          </a:p>
        </p:txBody>
      </p:sp>
      <p:sp>
        <p:nvSpPr>
          <p:cNvPr id="78" name="Google Shape;78;p5:notes">
            <a:extLst>
              <a:ext uri="{FF2B5EF4-FFF2-40B4-BE49-F238E27FC236}">
                <a16:creationId xmlns:a16="http://schemas.microsoft.com/office/drawing/2014/main" id="{466683DD-D133-0C1F-3F04-DB77B3F413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551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7D998BF6-B5E9-D3A3-A31B-6111FF80901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C4578BA5-D0D4-73DE-7B35-6D221C4B4DB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WE THINK THAT SOME SPECIES ARE EXPOSED WHEN THEY CONSUME NON-TARGETS, SUCH AS SMALL BIRDS, THAT HAVE EATEN INVERTEBRATES THAT HAVE TAKEN BAIT FROM BAIT STATIONS</a:t>
            </a:r>
          </a:p>
          <a:p>
            <a:r>
              <a:rPr lang="en-GB" altLang="en-US" dirty="0"/>
              <a:t>Quite recently, and somewhat surprisingly, it became apparent that some non-target species that feed predominantly on birds, such sparrowhawk and peregrine, are contaminated with anticoagulants. It may be that this is happening via several different pathways.  Sparrowhawks feed mainly on small passerine birds, such as thrushes, blackbirds, finches, and tits.  Some of these birds may feed on rodenticide baits directly, either by entering bait stations or by taking baits that have spilled from them – classic secondary poisoning.  However, many of the sparrowhawk’s prey also feed on molluscs and insects.  These are often found in bait stations feeding on baits.  Therefore, the sparrowhawks are exposed to anticoagulants via two previous stages in the pathway (molluscs/insects and small passerines) – hence tertiary exposure.</a:t>
            </a:r>
          </a:p>
          <a:p>
            <a:r>
              <a:rPr lang="en-GB" altLang="en-US" dirty="0"/>
              <a:t>Peregrines feed on larger prey species and in the UK feral pigeons are very common prey items.  These may be exposed to anticoagulants when they take bait from poorly covered bait points or that spilled from bait stations.</a:t>
            </a:r>
          </a:p>
          <a:p>
            <a:r>
              <a:rPr lang="en-GB" altLang="en-US" dirty="0"/>
              <a:t>or more on the food of these two species see: Cramp, S. (1980) (Chief Editor).  Handbook of the birds of Europe, the Middle East and North Africa, Volume II – Hawks to Bustards.  Sparrowhawk pp158-168, peregrine pp 361-378. </a:t>
            </a:r>
          </a:p>
          <a:p>
            <a:r>
              <a:rPr lang="en-GB" altLang="en-US" dirty="0"/>
              <a:t>More on residues see: Walker, L.A., Chaplow, J.S., Moeckel C., Pereira M.G., Potter, E.D. &amp; Shore, R.F.(2015). Anticoagulant rodenticides in sparrowhawks: a Predatory Bird Monitoring Scheme (PBMS) report. Centre for Ecology &amp; Hydrology, Lancaster, UK.12 pp.  And Hughes J, Sharp E, Taylor MJ, Melton L, Hartley G (2013) Monitoring agricultural rodenticide use and secondary exposure of raptors in Scotland. Ecotoxicology 22, 974-984.       </a:t>
            </a:r>
          </a:p>
          <a:p>
            <a:endParaRPr lang="en-GB" dirty="0"/>
          </a:p>
        </p:txBody>
      </p:sp>
      <p:sp>
        <p:nvSpPr>
          <p:cNvPr id="78" name="Google Shape;78;p5:notes">
            <a:extLst>
              <a:ext uri="{FF2B5EF4-FFF2-40B4-BE49-F238E27FC236}">
                <a16:creationId xmlns:a16="http://schemas.microsoft.com/office/drawing/2014/main" id="{DB99E4DA-4AF5-CF71-D7F6-A4A57E22B1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8052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CE833D0-68B8-65BE-0978-D59592A52C71}"/>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5A9AEDD7-16D2-713E-538A-EB45D0F6724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WE ARE CONCERNED ABOUT BOTH DIRECT MORTALITY CAUSED BY EXPSOURE TO RODENTICIDES AND BY WIDESPREAD, LOW-LEVEL EXPOSURE THAT DOES NOT IMMEDIATELY CAUSE DEATH</a:t>
            </a:r>
          </a:p>
          <a:p>
            <a:pPr eaLnBrk="1" hangingPunct="1"/>
            <a:r>
              <a:rPr lang="en-GB" altLang="en-US" dirty="0"/>
              <a:t>There are two important concerns about the use of rodenticides in the UK.</a:t>
            </a:r>
          </a:p>
          <a:p>
            <a:pPr eaLnBrk="1" hangingPunct="1"/>
            <a:r>
              <a:rPr lang="en-GB" altLang="en-US" dirty="0"/>
              <a:t>Occasionally, incidents are reported in which the deaths of domestic animals and wildlife are suspected to have been caused by rodenticides.  These incidents are investigated and reported within a system called the Wildlife Incident Investigation Scheme (WIIS).  See: https://www.hse.gov.uk/pesticides/reducing-environmental-impact/wildlife-incident-investigation-scheme.htm</a:t>
            </a:r>
          </a:p>
          <a:p>
            <a:pPr eaLnBrk="1" hangingPunct="1"/>
            <a:r>
              <a:rPr lang="en-GB" altLang="en-US" dirty="0"/>
              <a:t>The scheme is operated by different government departments in England (Chemicals Regulation Directorate), Wales (Welsh Government), Scotland (Science and Advice for Scottish Agriculture and Norther Ireland (Department of Agriculture and Rural Development)</a:t>
            </a:r>
          </a:p>
          <a:p>
            <a:pPr eaLnBrk="1" hangingPunct="1"/>
            <a:r>
              <a:rPr lang="en-GB" altLang="en-US" dirty="0"/>
              <a:t>In relation to the quantities of pesticides used, these incidents may be considered to be relatively infrequent.  But of course there is concern that we do not know what proportion of incidents that actually occur are reported and investigated.</a:t>
            </a:r>
          </a:p>
          <a:p>
            <a:pPr eaLnBrk="1" hangingPunct="1"/>
            <a:r>
              <a:rPr lang="en-GB" altLang="en-US" dirty="0"/>
              <a:t>The second concern is that, increasingly, very low levels of residues of anticoagulants are found in a variety of wildlife species.  There is no compelling evidence that these residues cause harm either to individuals or populations.  But, by their presence, they indicate a widespread exposure of wildlife to these compounds that we must attempt to prevent. Of course, these two issues are not entirely separate.  It is possible that, by repeated exposure, low and initially insignificant residues may build up to reach levels that are potentially damaging to the individual animals that carry them.</a:t>
            </a:r>
          </a:p>
          <a:p>
            <a:pPr eaLnBrk="1" hangingPunct="1"/>
            <a:r>
              <a:rPr lang="en-GB" altLang="en-US" dirty="0"/>
              <a:t>The combination of these two areas of concern has caused UK government to require the development and implementation of the UK Rodenticide Stewardship Regime, which is co-ordinated and monitored by CRRU UK    </a:t>
            </a:r>
            <a:endParaRPr lang="en-US" altLang="en-US" dirty="0"/>
          </a:p>
          <a:p>
            <a:endParaRPr lang="en-GB" dirty="0"/>
          </a:p>
        </p:txBody>
      </p:sp>
      <p:sp>
        <p:nvSpPr>
          <p:cNvPr id="78" name="Google Shape;78;p5:notes">
            <a:extLst>
              <a:ext uri="{FF2B5EF4-FFF2-40B4-BE49-F238E27FC236}">
                <a16:creationId xmlns:a16="http://schemas.microsoft.com/office/drawing/2014/main" id="{4BA2DC93-2D9B-D550-D168-B1D95E953A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049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866D635E-74C9-7FFB-33DC-8EE8F9565FB7}"/>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ACD7E573-652D-45E0-BD88-3CD652D0EED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MANY SPECIES OF WILDLIFE ARE AFFECTED BY LETHAL EXPOSURE TO RODENTICIDES THAT MAY BE ACCIDENTAL OR PURPOSEFUL (i.e.. CRIMINAL)</a:t>
            </a:r>
          </a:p>
          <a:p>
            <a:pPr eaLnBrk="1" hangingPunct="1"/>
            <a:r>
              <a:rPr lang="en-GB" altLang="en-US" dirty="0"/>
              <a:t>Annual data on these exposures are collected and reported as WIIS annual reports.  These are available on-line at:  </a:t>
            </a:r>
            <a:r>
              <a:rPr lang="en-US" altLang="en-US" dirty="0"/>
              <a:t>https://www.hse.gov.uk/pesticides/reducing-environmental-impact/wiis-quarterly-reports.htm.</a:t>
            </a:r>
          </a:p>
          <a:p>
            <a:pPr eaLnBrk="1" hangingPunct="1"/>
            <a:r>
              <a:rPr lang="en-US" altLang="en-US" dirty="0"/>
              <a:t> Other studies on specific wildlife species have been published by a variety of </a:t>
            </a:r>
            <a:r>
              <a:rPr lang="en-US" altLang="en-US" dirty="0" err="1"/>
              <a:t>organisations</a:t>
            </a:r>
            <a:r>
              <a:rPr lang="en-US" altLang="en-US" dirty="0"/>
              <a:t>. </a:t>
            </a:r>
          </a:p>
          <a:p>
            <a:pPr eaLnBrk="1" hangingPunct="1"/>
            <a:r>
              <a:rPr lang="en-GB" altLang="en-US" dirty="0"/>
              <a:t>Incidents involving suspected exposure of wildlife to rodenticides should always be reported to the WIIS Hotline (0800 321600). </a:t>
            </a:r>
          </a:p>
          <a:p>
            <a:pPr eaLnBrk="1" hangingPunct="1"/>
            <a:r>
              <a:rPr lang="en-GB" altLang="en-US" dirty="0"/>
              <a:t>Until recently the government operated a scheme called the Campaign Against Illegal and Accidental Poisoning (CAIP).  However, CAIP is no longer in operation.</a:t>
            </a:r>
          </a:p>
          <a:p>
            <a:pPr eaLnBrk="1" hangingPunct="1"/>
            <a:r>
              <a:rPr lang="en-GB" altLang="en-US" dirty="0"/>
              <a:t>The Partnership for Action Against Wildlife Crime (PAW) (see: </a:t>
            </a:r>
            <a:r>
              <a:rPr lang="en-GB" altLang="en-US" dirty="0">
                <a:hlinkClick r:id="rId3"/>
              </a:rPr>
              <a:t>https://www.gov.uk/government/groups/partnership-for-action-against-wildlife-crime</a:t>
            </a:r>
            <a:r>
              <a:rPr lang="en-GB" altLang="en-US" dirty="0"/>
              <a:t>) is now the principle agency involved when wildlife is involved in criminal activity such as badger baiting, removal of bat roosts and raptor persecution.</a:t>
            </a:r>
          </a:p>
          <a:p>
            <a:pPr eaLnBrk="1" hangingPunct="1"/>
            <a:r>
              <a:rPr lang="en-GB" altLang="en-US" dirty="0"/>
              <a:t> </a:t>
            </a:r>
            <a:endParaRPr lang="en-US" altLang="en-US" dirty="0"/>
          </a:p>
          <a:p>
            <a:endParaRPr lang="en-GB" dirty="0"/>
          </a:p>
        </p:txBody>
      </p:sp>
      <p:sp>
        <p:nvSpPr>
          <p:cNvPr id="78" name="Google Shape;78;p5:notes">
            <a:extLst>
              <a:ext uri="{FF2B5EF4-FFF2-40B4-BE49-F238E27FC236}">
                <a16:creationId xmlns:a16="http://schemas.microsoft.com/office/drawing/2014/main" id="{CB2F24D8-4DC6-345F-086D-6AAB24C8E9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5348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ED14CFF-53DA-39ED-7D1A-25B33F7BE57C}"/>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B4B54FE-BCCE-6863-01E2-8182F2976264}"/>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MOST WIIS INCIDENTS ARE ABUSE OF MISUSE.  IF RODENTICIDES ARE PROPERLY USED THE RISKS THEY POSE OF ACUTE LETHAL EXPOSURE ARE LOW</a:t>
            </a:r>
          </a:p>
          <a:p>
            <a:pPr eaLnBrk="1" hangingPunct="1"/>
            <a:r>
              <a:rPr lang="en-GB" altLang="en-US" dirty="0"/>
              <a:t>Annual data on these exposures are collated and published as WIIS quarterly reports.  These are available on-line athttp://www.hse.gov.uk/pesticides/topics/reducing-environmental-impact/wildlife/wiis-quarterly-reports.htm</a:t>
            </a:r>
          </a:p>
          <a:p>
            <a:pPr eaLnBrk="1" hangingPunct="1"/>
            <a:r>
              <a:rPr lang="en-GB" altLang="en-US" dirty="0"/>
              <a:t>The incident categories are defined as follows:</a:t>
            </a:r>
          </a:p>
          <a:p>
            <a:pPr eaLnBrk="1" hangingPunct="1"/>
            <a:r>
              <a:rPr lang="en-GB" altLang="en-US" dirty="0"/>
              <a:t>Approved use - a pesticide is used in accordance with its conditions of authorisation;</a:t>
            </a:r>
          </a:p>
          <a:p>
            <a:pPr eaLnBrk="1" hangingPunct="1"/>
            <a:r>
              <a:rPr lang="en-GB" altLang="en-US" dirty="0"/>
              <a:t>Misuse – the product has not been used according to the conditions of its authorisation, but often just carelessly or accidently, without the intention of harming animals;</a:t>
            </a:r>
          </a:p>
          <a:p>
            <a:pPr eaLnBrk="1" hangingPunct="1"/>
            <a:r>
              <a:rPr lang="en-GB" altLang="en-US" dirty="0"/>
              <a:t>Abuse – a pesticide has been deliberately used in an illegal manner to poison, or to try to poison animals.</a:t>
            </a:r>
          </a:p>
          <a:p>
            <a:pPr eaLnBrk="1" hangingPunct="1"/>
            <a:r>
              <a:rPr lang="en-GB" altLang="en-US" dirty="0"/>
              <a:t>Unspecified – where none of the above can be substantiated</a:t>
            </a:r>
          </a:p>
        </p:txBody>
      </p:sp>
      <p:sp>
        <p:nvSpPr>
          <p:cNvPr id="78" name="Google Shape;78;p5:notes">
            <a:extLst>
              <a:ext uri="{FF2B5EF4-FFF2-40B4-BE49-F238E27FC236}">
                <a16:creationId xmlns:a16="http://schemas.microsoft.com/office/drawing/2014/main" id="{AADB06AD-E51C-8B11-44AF-4D1F0BBBEE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952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D2A311F-07B4-285C-04DE-329F16D4287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DB1017F2-2330-DADD-9770-EC3261CAF8D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WIIS IS AN ESSENTIAL TOOL FOR MONITORING EXPOSURE OF WILDLIFE TO RODENTICIDES.  THE INFORMATION IT PROVIDES HAS CHANGED LITTLE OVER THE YEARS.  A WIDE RANGE OF SPECIES IS AFFECTED.  BUT WIIS GIVES REASSURANCE THAT DETECTABLE IMPACTS ARE NOT SEVERE AND INCIDENTS ARE VERY RARE WHEN RODENTICIDES ARE USED PROPERLY.</a:t>
            </a:r>
          </a:p>
          <a:p>
            <a:pPr eaLnBrk="1" hangingPunct="1"/>
            <a:r>
              <a:rPr lang="en-GB" altLang="en-US" dirty="0"/>
              <a:t>Annual data on these exposures are collated and published as WIIS quarterly reports.  These are available on-line at:</a:t>
            </a:r>
            <a:r>
              <a:rPr lang="en-US" altLang="en-US" dirty="0">
                <a:hlinkClick r:id="rId3"/>
              </a:rPr>
              <a:t> http://www.hse.gov.uk/pesticides/topics/reducing-environmental-impact/wildlife/wiis-quarterly-reports.htm</a:t>
            </a:r>
            <a:r>
              <a:rPr lang="en-GB" altLang="en-US" dirty="0"/>
              <a:t> </a:t>
            </a:r>
            <a:endParaRPr lang="en-US" altLang="en-US" dirty="0"/>
          </a:p>
        </p:txBody>
      </p:sp>
      <p:sp>
        <p:nvSpPr>
          <p:cNvPr id="78" name="Google Shape;78;p5:notes">
            <a:extLst>
              <a:ext uri="{FF2B5EF4-FFF2-40B4-BE49-F238E27FC236}">
                <a16:creationId xmlns:a16="http://schemas.microsoft.com/office/drawing/2014/main" id="{44069050-4DCF-0391-2719-B8F4527E7F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8120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01F18B23-EB86-4C21-14B4-11A2025A1882}"/>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03665AFA-193E-0ACE-0EF2-55D6BE33179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sz="1400" dirty="0"/>
              <a:t>Environmental Concern About Rodenticides (2)</a:t>
            </a:r>
            <a:endParaRPr lang="en-GB" altLang="en-US" sz="1600" dirty="0"/>
          </a:p>
          <a:p>
            <a:pPr eaLnBrk="1" hangingPunct="1"/>
            <a:r>
              <a:rPr lang="en-GB" altLang="en-US" dirty="0"/>
              <a:t>TAKE HOME MESSAGE – IT IS INCREASINGLY RECOGNISED THAT A VERY WIDE RANGE OF UK WILDLIFE SPECIES IS EXPOSED TO RODENTICIDES. ALTHOUGH THIS EXPOSURE DOES NOT APPEAR TO CAUSE ANY SIGNIFICANT DISCERNIBLE EFFECTS, ITS SCOPE AND INTENSITY IS CAUSE FOR CONCERN.</a:t>
            </a:r>
          </a:p>
          <a:p>
            <a:pPr eaLnBrk="1" hangingPunct="1"/>
            <a:r>
              <a:rPr lang="en-GB" altLang="en-US" dirty="0"/>
              <a:t>The most well-known case of pesticide residues adversely affecting wildlife is that of DDT and its effect on the breeding performance of birds of prey caused mainly by egg-shell thinning.  After the effects of DDT were realised the bodies of birds of prey, found dead from a wide variety of causes, were analysed for residues of DDT and other pesticides.  In this way, levels of pesticide residues in these ‘top predators’ are monitored.  The scheme by which this is done is called the Predatory Birds Monitoring Scheme (PBMS).  The results of the PBMS are published on-line at:  https://pbms.ceh.ac.uk/ .</a:t>
            </a:r>
          </a:p>
          <a:p>
            <a:pPr eaLnBrk="1" hangingPunct="1"/>
            <a:r>
              <a:rPr lang="en-GB" altLang="en-US" dirty="0"/>
              <a:t>T</a:t>
            </a:r>
            <a:r>
              <a:rPr lang="en-US" altLang="en-US" dirty="0"/>
              <a:t>he Scheme is run by the Centre for Ecology &amp; Hydrology (CEH) and is funded jointly by </a:t>
            </a:r>
            <a:r>
              <a:rPr lang="en-GB" altLang="en-US" dirty="0"/>
              <a:t>The Predatory Bird Monitoring Scheme is run by the Centre for Ecology and Hydrology (CEH) and is currently funded by The Natural Environment Research Council (through CEH’s National Capability programme), Natural England and The Campaign for Responsible Rodenticide Use.  </a:t>
            </a:r>
          </a:p>
          <a:p>
            <a:pPr eaLnBrk="1" hangingPunct="1"/>
            <a:r>
              <a:rPr lang="en-GB" altLang="en-US" dirty="0"/>
              <a:t>For many years the PBMS has monitored the frequency of anticoagulant rodenticide residues in predatory birds, including barn owls, red kites and kestrels.  Occasionally samples of tawny owls and other birds are examined for residues.  This analysis is conducted because of concern among ecologists and regulatory bodies caused by the widespread distribution of rodenticide residues in wildlife. </a:t>
            </a:r>
          </a:p>
        </p:txBody>
      </p:sp>
      <p:sp>
        <p:nvSpPr>
          <p:cNvPr id="78" name="Google Shape;78;p5:notes">
            <a:extLst>
              <a:ext uri="{FF2B5EF4-FFF2-40B4-BE49-F238E27FC236}">
                <a16:creationId xmlns:a16="http://schemas.microsoft.com/office/drawing/2014/main" id="{D8A5C054-0A88-3E61-9921-5DA3776ABF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2210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81576D82-0900-0DFC-43C0-98A33D866D45}"/>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5552400-0CB9-5733-C2A1-8F412951468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MANY DIFFERENT AGENCIES ARE STUDYING THE EXPOSURE OF WILDLIFE TO RODENTICIDES BY ANALYSING THE BODIES FOR RESIDUES USING THE MOST ADVANCED AND SENSITIVE TECHNIQUES.</a:t>
            </a:r>
          </a:p>
          <a:p>
            <a:pPr eaLnBrk="1" hangingPunct="1"/>
            <a:r>
              <a:rPr lang="en-GB" altLang="en-US" dirty="0"/>
              <a:t>Many different studies, at a range of academic and scientific institutions, have demonstrated this exposure by analysing the dead bodies of wildlife for rodenticide residues.</a:t>
            </a:r>
          </a:p>
          <a:p>
            <a:pPr eaLnBrk="1" hangingPunct="1"/>
            <a:r>
              <a:rPr lang="en-GB" altLang="en-US" dirty="0"/>
              <a:t>Residues of pesticides in wildlife species are routinely monitored within the Predatory Birds Monitoring Scheme (PBMS).  In this scheme, the bodies of wildlife found dead, mainly by members of the public, are sent  to the </a:t>
            </a:r>
            <a:r>
              <a:rPr lang="en-US" altLang="en-US" dirty="0"/>
              <a:t>Centre for Ecology and Hydrology (CEH) for analysis.  </a:t>
            </a:r>
            <a:r>
              <a:rPr lang="en-GB" altLang="en-US" dirty="0"/>
              <a:t>The results of the PBMS are published annually on-line at:  https://pbms.ceh.ac.uk/ .</a:t>
            </a:r>
          </a:p>
          <a:p>
            <a:pPr eaLnBrk="1" hangingPunct="1"/>
            <a:r>
              <a:rPr lang="en-GB" altLang="en-US" dirty="0"/>
              <a:t>In Scotland, Science and Advice for Scottish Agriculture (SASA) also conducts both regular surveys across a range of species and occasional specific in-depth surveys on specific species.  Reports from SASA are to be found here: </a:t>
            </a:r>
            <a:r>
              <a:rPr lang="en-GB" altLang="en-US" dirty="0">
                <a:hlinkClick r:id="rId3"/>
              </a:rPr>
              <a:t>https://www.sasa.gov.uk/</a:t>
            </a:r>
            <a:r>
              <a:rPr lang="en-GB" altLang="en-US" dirty="0"/>
              <a:t>   </a:t>
            </a:r>
          </a:p>
          <a:p>
            <a:pPr eaLnBrk="1" hangingPunct="1"/>
            <a:r>
              <a:rPr lang="en-US" altLang="en-US" dirty="0"/>
              <a:t>CRRU was established to address the issue of residues of rodenticides in wildlife and is doing this by making the issue more widely understood by rodenticide users and by proposing use practices that reduce wildlife exposure.</a:t>
            </a:r>
            <a:r>
              <a:rPr lang="en-GB" altLang="en-US" dirty="0"/>
              <a:t> </a:t>
            </a:r>
          </a:p>
          <a:p>
            <a:pPr eaLnBrk="1" hangingPunct="1"/>
            <a:r>
              <a:rPr lang="en-US" altLang="en-US" dirty="0"/>
              <a:t>The UK Rodenticide Stewardship Regime was later established, and coordinated by CRRU, with the aim of changing rodenticide use practices so that wildlife exposure, and consequent wildlife contamination is significantly and measurably reduced. </a:t>
            </a:r>
          </a:p>
          <a:p>
            <a:endParaRPr lang="en-GB" dirty="0"/>
          </a:p>
        </p:txBody>
      </p:sp>
      <p:sp>
        <p:nvSpPr>
          <p:cNvPr id="78" name="Google Shape;78;p5:notes">
            <a:extLst>
              <a:ext uri="{FF2B5EF4-FFF2-40B4-BE49-F238E27FC236}">
                <a16:creationId xmlns:a16="http://schemas.microsoft.com/office/drawing/2014/main" id="{7649E2BE-5B10-CEC6-F7DB-5F13CE83C1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765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392D01B-CF3F-7198-A5B6-0653561409C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E74989C0-8BF6-594C-1EDD-B4A92EB3D47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endParaRPr lang="en-GB" altLang="en-US" dirty="0"/>
          </a:p>
        </p:txBody>
      </p:sp>
      <p:sp>
        <p:nvSpPr>
          <p:cNvPr id="78" name="Google Shape;78;p5:notes">
            <a:extLst>
              <a:ext uri="{FF2B5EF4-FFF2-40B4-BE49-F238E27FC236}">
                <a16:creationId xmlns:a16="http://schemas.microsoft.com/office/drawing/2014/main" id="{3B55CF8D-3100-EC82-40F9-76EC4694E2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89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A00D462E-2554-DC09-6916-023A790FCFEE}"/>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18EA6C81-8601-8F8B-7192-E022F2E3258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SGARs PRESENT GREATER RISK TO NON-TARGET ANIMALS THAN FGARs.  </a:t>
            </a:r>
          </a:p>
          <a:p>
            <a:pPr eaLnBrk="1" hangingPunct="1"/>
            <a:endParaRPr lang="en-GB" altLang="en-US" dirty="0"/>
          </a:p>
          <a:p>
            <a:pPr eaLnBrk="1" hangingPunct="1"/>
            <a:r>
              <a:rPr lang="en-GB" altLang="en-US" dirty="0"/>
              <a:t>Anticoagulant rodenticides are the most widely used active substances for rodent control, both in the UK and throughout the world.  They have been in the market since the early 1950s and have an outstanding record for safety and effectiveness.</a:t>
            </a:r>
          </a:p>
          <a:p>
            <a:pPr eaLnBrk="1" hangingPunct="1"/>
            <a:r>
              <a:rPr lang="en-GB" altLang="en-US" dirty="0"/>
              <a:t>Resistance to the first-generation of anticoagulants was first seen in Norway rats in the late 1960’s.  Therefore, a second generation of compounds was invented and brought to the market.  These were capable of controlling infestations that were resistant to the earlier compounds.  However, in order to achieve this they were necessarily both more acutely toxic and more persistent in animal tissues.</a:t>
            </a:r>
          </a:p>
          <a:p>
            <a:pPr eaLnBrk="1" hangingPunct="1"/>
            <a:r>
              <a:rPr lang="en-GB" altLang="en-US" dirty="0"/>
              <a:t>There is a widely-held misconception that some SGARs (e.g. brodifacoum and </a:t>
            </a:r>
            <a:r>
              <a:rPr lang="en-GB" altLang="en-US" dirty="0" err="1"/>
              <a:t>flocoumafen</a:t>
            </a:r>
            <a:r>
              <a:rPr lang="en-GB" altLang="en-US" dirty="0"/>
              <a:t>) are more persistent than others.  This is not so.  When compared in properly controlled comparative experiments, all SGARs have long biological half-lives in animal tissues.</a:t>
            </a:r>
          </a:p>
          <a:p>
            <a:pPr eaLnBrk="1" hangingPunct="1"/>
            <a:r>
              <a:rPr lang="en-GB" altLang="en-US" dirty="0"/>
              <a:t>For more information on these materials see: </a:t>
            </a:r>
          </a:p>
          <a:p>
            <a:pPr eaLnBrk="1" hangingPunct="1"/>
            <a:r>
              <a:rPr lang="en-GB" altLang="en-US" dirty="0"/>
              <a:t>Buckle, A. P. and C. T. Eason (2015). Rodent control methods: chemical. </a:t>
            </a:r>
            <a:r>
              <a:rPr lang="en-GB" altLang="en-US" u="sng" dirty="0"/>
              <a:t>Rodent Pests and their Control</a:t>
            </a:r>
            <a:r>
              <a:rPr lang="en-GB" altLang="en-US" dirty="0"/>
              <a:t>. 2</a:t>
            </a:r>
            <a:r>
              <a:rPr lang="en-GB" altLang="en-US" baseline="30000" dirty="0"/>
              <a:t>nd</a:t>
            </a:r>
            <a:r>
              <a:rPr lang="en-GB" altLang="en-US" dirty="0"/>
              <a:t> Edition.  A. P. Buckle and R. H. Smith editors. Wallingford, Oxon, UK, CAB International.  pp</a:t>
            </a:r>
            <a:r>
              <a:rPr lang="en-GB" altLang="en-US" b="1" dirty="0"/>
              <a:t> </a:t>
            </a:r>
            <a:r>
              <a:rPr lang="en-GB" altLang="en-US" dirty="0"/>
              <a:t>123-154.</a:t>
            </a:r>
          </a:p>
          <a:p>
            <a:pPr eaLnBrk="1" hangingPunct="1"/>
            <a:r>
              <a:rPr lang="en-GB" altLang="en-US" dirty="0"/>
              <a:t>World Health Organization ( 1995). </a:t>
            </a:r>
            <a:r>
              <a:rPr lang="en-GB" altLang="en-US" u="sng" dirty="0"/>
              <a:t>Anticoagulant Rodenticides</a:t>
            </a:r>
            <a:r>
              <a:rPr lang="en-GB" altLang="en-US" dirty="0"/>
              <a:t>.  Environmental Health Criteria 175.  International Programme on Chemical Safety. Mode of action and metabolism.  Pp 44-52.   </a:t>
            </a:r>
          </a:p>
          <a:p>
            <a:pPr eaLnBrk="1" hangingPunct="1"/>
            <a:r>
              <a:rPr lang="en-GB" altLang="en-US" dirty="0"/>
              <a:t>	    </a:t>
            </a:r>
            <a:endParaRPr lang="en-US" altLang="en-US" dirty="0"/>
          </a:p>
          <a:p>
            <a:endParaRPr lang="en-GB" dirty="0"/>
          </a:p>
        </p:txBody>
      </p:sp>
      <p:sp>
        <p:nvSpPr>
          <p:cNvPr id="78" name="Google Shape;78;p5:notes">
            <a:extLst>
              <a:ext uri="{FF2B5EF4-FFF2-40B4-BE49-F238E27FC236}">
                <a16:creationId xmlns:a16="http://schemas.microsoft.com/office/drawing/2014/main" id="{8C03DA14-5AF3-99EF-E1FB-B4E8624DD8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8801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C4FC19DD-547E-8207-185E-87A2D6037504}"/>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CD0E7AAB-B4CC-0575-29CF-C6E50ABAC37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sz="1400" dirty="0"/>
              <a:t>Low-level Residues – Stoats and Weasels</a:t>
            </a:r>
          </a:p>
          <a:p>
            <a:pPr eaLnBrk="1" hangingPunct="1"/>
            <a:r>
              <a:rPr lang="en-GB" altLang="en-US" dirty="0"/>
              <a:t>The sample of stoats and weasels taken for analysis by the workers from the University of Bristol were from game estates and, therefore, may not be representative of the UK populations of these species because rodenticides are extensively used in game-rearing.  It is interesting to note that this study is one of the few to have found contamination of wildlife with a first-generation anticoagulant, coumatetralyl, presumably acquired by these carnivorous animals via secondary poisoning.  </a:t>
            </a:r>
          </a:p>
          <a:p>
            <a:pPr eaLnBrk="1" hangingPunct="1"/>
            <a:r>
              <a:rPr lang="en-GB" altLang="en-US" dirty="0"/>
              <a:t>For more on this see:</a:t>
            </a:r>
          </a:p>
          <a:p>
            <a:pPr eaLnBrk="1" hangingPunct="1"/>
            <a:r>
              <a:rPr lang="en-GB" altLang="en-US" dirty="0"/>
              <a:t>McDonald, R. A., S. Harris, et al. (1998). "Anticoagulant rodenticides in stoats (</a:t>
            </a:r>
            <a:r>
              <a:rPr lang="en-GB" altLang="en-US" i="1" dirty="0"/>
              <a:t>Mustela erminea</a:t>
            </a:r>
            <a:r>
              <a:rPr lang="en-GB" altLang="en-US" dirty="0"/>
              <a:t>) and weasels (</a:t>
            </a:r>
            <a:r>
              <a:rPr lang="en-GB" altLang="en-US" i="1" dirty="0"/>
              <a:t>Mustela nivalis</a:t>
            </a:r>
            <a:r>
              <a:rPr lang="en-GB" altLang="en-US" dirty="0"/>
              <a:t>) in England." </a:t>
            </a:r>
            <a:r>
              <a:rPr lang="en-GB" altLang="en-US" u="sng" dirty="0"/>
              <a:t>Environmental Pollution</a:t>
            </a:r>
            <a:r>
              <a:rPr lang="en-GB" altLang="en-US" dirty="0"/>
              <a:t> </a:t>
            </a:r>
            <a:r>
              <a:rPr lang="en-GB" altLang="en-US" b="1" dirty="0"/>
              <a:t>103</a:t>
            </a:r>
            <a:r>
              <a:rPr lang="en-GB" altLang="en-US" dirty="0"/>
              <a:t>(1): 17-23.</a:t>
            </a:r>
          </a:p>
        </p:txBody>
      </p:sp>
      <p:sp>
        <p:nvSpPr>
          <p:cNvPr id="78" name="Google Shape;78;p5:notes">
            <a:extLst>
              <a:ext uri="{FF2B5EF4-FFF2-40B4-BE49-F238E27FC236}">
                <a16:creationId xmlns:a16="http://schemas.microsoft.com/office/drawing/2014/main" id="{963197C8-3C23-7805-2D22-CA2D334234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499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8515C6B7-4FC1-3801-2CB0-4F4D1076C103}"/>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C21503F8-02F9-1D93-45D5-D91D085FEEC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sz="1400" dirty="0"/>
              <a:t>Low-level Residues – Polecats</a:t>
            </a:r>
          </a:p>
          <a:p>
            <a:pPr eaLnBrk="1" hangingPunct="1"/>
            <a:r>
              <a:rPr lang="en-GB" altLang="en-US" dirty="0"/>
              <a:t>Polecats were once extremely rare in the UK and were largely restricted to a remnant population in central Wales.  The reason for this was persecution.  With the recent relaxation in persecution, polecats are rapidly extending their range in the UK, from their Welsh stronghold into the Midlands and, even, into eastern and southern England.  Although polecats mainly prey on rabbits, they may also take small mammals in hedgerows and rodent pest species in hedgerows and on farmsteads.  This has resulted in their contamination with anticoagulant rodenticides.  However, this does not appear to be having and obvious effect on the UK polecat population, which is rapidly recovering from persecution, both in terms of the numbers of individuals present and increasing geographical distribution of the species across the UK.</a:t>
            </a:r>
          </a:p>
          <a:p>
            <a:pPr eaLnBrk="1" hangingPunct="1"/>
            <a:r>
              <a:rPr lang="en-GB" altLang="en-US" dirty="0"/>
              <a:t>For more on this see:  </a:t>
            </a:r>
          </a:p>
          <a:p>
            <a:pPr eaLnBrk="1" hangingPunct="1"/>
            <a:r>
              <a:rPr lang="en-GB" sz="1200" b="0" i="0" kern="1200" dirty="0">
                <a:solidFill>
                  <a:schemeClr val="tx1"/>
                </a:solidFill>
                <a:effectLst/>
                <a:latin typeface="+mn-lt"/>
                <a:ea typeface="+mn-ea"/>
                <a:cs typeface="+mn-cs"/>
              </a:rPr>
              <a:t>Sainsbury, K.A., Shore, R.F., Schofield, H., </a:t>
            </a:r>
            <a:r>
              <a:rPr lang="en-GB" sz="1200" b="0" i="0" kern="1200" dirty="0" err="1">
                <a:solidFill>
                  <a:schemeClr val="tx1"/>
                </a:solidFill>
                <a:effectLst/>
                <a:latin typeface="+mn-lt"/>
                <a:ea typeface="+mn-ea"/>
                <a:cs typeface="+mn-cs"/>
              </a:rPr>
              <a:t>Croose</a:t>
            </a:r>
            <a:r>
              <a:rPr lang="en-GB" sz="1200" b="0" i="0" kern="1200" dirty="0">
                <a:solidFill>
                  <a:schemeClr val="tx1"/>
                </a:solidFill>
                <a:effectLst/>
                <a:latin typeface="+mn-lt"/>
                <a:ea typeface="+mn-ea"/>
                <a:cs typeface="+mn-cs"/>
              </a:rPr>
              <a:t>, E., Pereira, M.G., Sleep, D., Kitchener, A.C., Hantke, G. and McDonald, R.A., 2018. Long-term increase in secondary exposure to anticoagulant rodenticides in European polecats Mustela putorius in Great Britain. </a:t>
            </a:r>
            <a:r>
              <a:rPr lang="en-GB" sz="1200" b="0" i="1" kern="1200" dirty="0">
                <a:solidFill>
                  <a:schemeClr val="tx1"/>
                </a:solidFill>
                <a:effectLst/>
                <a:latin typeface="+mn-lt"/>
                <a:ea typeface="+mn-ea"/>
                <a:cs typeface="+mn-cs"/>
              </a:rPr>
              <a:t>Environmental Pollution</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236</a:t>
            </a:r>
            <a:r>
              <a:rPr lang="en-GB" sz="1200" b="0" i="0" kern="1200" dirty="0">
                <a:solidFill>
                  <a:schemeClr val="tx1"/>
                </a:solidFill>
                <a:effectLst/>
                <a:latin typeface="+mn-lt"/>
                <a:ea typeface="+mn-ea"/>
                <a:cs typeface="+mn-cs"/>
              </a:rPr>
              <a:t>, pp.689-698.</a:t>
            </a:r>
          </a:p>
          <a:p>
            <a:pPr eaLnBrk="1" hangingPunct="1"/>
            <a:r>
              <a:rPr lang="en-GB" altLang="en-US" dirty="0"/>
              <a:t>https://www.sciencedirect.com/science/article/abs/pii/S0269749117349035</a:t>
            </a:r>
          </a:p>
          <a:p>
            <a:pPr eaLnBrk="1" hangingPunct="1"/>
            <a:endParaRPr lang="en-GB" altLang="en-US" dirty="0"/>
          </a:p>
          <a:p>
            <a:pPr eaLnBrk="1" hangingPunct="1"/>
            <a:r>
              <a:rPr lang="en-GB" altLang="en-US" dirty="0"/>
              <a:t>Birks, J. D. S. and A. C. Kitchener (1999). The distribution and status of the Polecat </a:t>
            </a:r>
            <a:r>
              <a:rPr lang="en-GB" altLang="en-US" i="1" dirty="0"/>
              <a:t>Mustela putorius </a:t>
            </a:r>
            <a:r>
              <a:rPr lang="en-GB" altLang="en-US" dirty="0"/>
              <a:t>in Britain in the 1990s, The Vincent Wildlife Trust</a:t>
            </a:r>
            <a:r>
              <a:rPr lang="en-GB" altLang="en-US" b="1" dirty="0"/>
              <a:t>: </a:t>
            </a:r>
            <a:r>
              <a:rPr lang="en-GB" altLang="en-US" dirty="0"/>
              <a:t>152 pp.</a:t>
            </a:r>
          </a:p>
        </p:txBody>
      </p:sp>
      <p:sp>
        <p:nvSpPr>
          <p:cNvPr id="78" name="Google Shape;78;p5:notes">
            <a:extLst>
              <a:ext uri="{FF2B5EF4-FFF2-40B4-BE49-F238E27FC236}">
                <a16:creationId xmlns:a16="http://schemas.microsoft.com/office/drawing/2014/main" id="{6A241892-EF9B-54C3-BE1B-AF34649DCC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3918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98473B36-59E0-560B-70A6-F635E4487BB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922C531C-DBC0-6AE0-8A8F-0D3D916D53ED}"/>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sz="1400" dirty="0"/>
              <a:t>Low-level Residues – Red Kites</a:t>
            </a:r>
          </a:p>
          <a:p>
            <a:pPr eaLnBrk="1" hangingPunct="1"/>
            <a:r>
              <a:rPr lang="en-GB" altLang="en-US" dirty="0"/>
              <a:t>Red kites take a wide variety of prey and will often feed on carrion.  It is not surprising, therefore, that they are the wildlife species that is found to carry residues of anticoagulants most frequently.  Kites are probably exposed when they take the carcases of dead rats which are not disposed of safely during baiting campaigns.</a:t>
            </a:r>
          </a:p>
          <a:p>
            <a:pPr eaLnBrk="1" hangingPunct="1"/>
            <a:r>
              <a:rPr lang="en-GB" altLang="en-US" dirty="0"/>
              <a:t>Like polecats, Red kites were threatened with extinction in the UK because of persecution.  For almost 100 years the UK population was restricted to a few individuals in the extreme west of Wales.  However, a successful programme of re-introduction of kites taken from populations in Europe was instigated by English Nature (now Natural England).  Populations of kites are now established at several sites in the UK.  The population at the first re-introduction site in the Chilterns is particularly abundant.</a:t>
            </a:r>
          </a:p>
          <a:p>
            <a:pPr eaLnBrk="1" hangingPunct="1"/>
            <a:r>
              <a:rPr lang="en-GB" altLang="en-US" dirty="0"/>
              <a:t>For more information see:</a:t>
            </a:r>
          </a:p>
          <a:p>
            <a:pPr eaLnBrk="1" hangingPunct="1"/>
            <a:r>
              <a:rPr lang="en-GB" sz="1200" b="0" i="0" kern="1200" dirty="0">
                <a:solidFill>
                  <a:schemeClr val="tx1"/>
                </a:solidFill>
                <a:effectLst/>
                <a:latin typeface="+mn-lt"/>
                <a:ea typeface="+mn-ea"/>
                <a:cs typeface="+mn-cs"/>
              </a:rPr>
              <a:t>Ozaki, S., Barnett, E.A., Carter, H., Chaplow, J.S., Charman, S., Pereira, M.G., Potter, E.D., Sainsbury, A.W., Shadbolt, T., Sleep, D. and Sharp, E.A., 2024. Second generation anticoagulant rodenticide residues in red kites 2022.</a:t>
            </a:r>
            <a:endParaRPr lang="en-GB" altLang="en-US" dirty="0"/>
          </a:p>
          <a:p>
            <a:pPr eaLnBrk="1" hangingPunct="1"/>
            <a:r>
              <a:rPr lang="en-GB" altLang="en-US" dirty="0"/>
              <a:t>https://pbms.ceh.ac.uk/sites/default/files/PBMS_Red_Kite_2022_FINAL.pdf</a:t>
            </a:r>
          </a:p>
          <a:p>
            <a:pPr eaLnBrk="1" hangingPunct="1"/>
            <a:endParaRPr lang="en-GB" altLang="en-US" dirty="0"/>
          </a:p>
          <a:p>
            <a:pPr eaLnBrk="1" hangingPunct="1"/>
            <a:r>
              <a:rPr lang="en-US" altLang="en-US" dirty="0"/>
              <a:t>Burn, A. J., I. Carter, et al. (2002). "The threats to birds of prey in the UK from second-generation rodenticides." </a:t>
            </a:r>
            <a:r>
              <a:rPr lang="en-US" altLang="en-US" u="sng" dirty="0"/>
              <a:t>Aspects of Applied Biology</a:t>
            </a:r>
            <a:r>
              <a:rPr lang="en-US" altLang="en-US" dirty="0"/>
              <a:t> </a:t>
            </a:r>
            <a:r>
              <a:rPr lang="en-US" altLang="en-US" b="1" dirty="0"/>
              <a:t>67</a:t>
            </a:r>
            <a:r>
              <a:rPr lang="en-US" altLang="en-US" dirty="0"/>
              <a:t>: 1-10.</a:t>
            </a:r>
          </a:p>
          <a:p>
            <a:pPr eaLnBrk="1" hangingPunct="1"/>
            <a:r>
              <a:rPr lang="en-US" altLang="en-US" dirty="0"/>
              <a:t>Carter, I. and P. Grice (2000). "Studies of re-established Red Kites in England." </a:t>
            </a:r>
            <a:r>
              <a:rPr lang="en-US" altLang="en-US" u="sng" dirty="0"/>
              <a:t>British Birds</a:t>
            </a:r>
            <a:r>
              <a:rPr lang="en-US" altLang="en-US" dirty="0"/>
              <a:t> </a:t>
            </a:r>
            <a:r>
              <a:rPr lang="en-US" altLang="en-US" b="1" dirty="0"/>
              <a:t>93</a:t>
            </a:r>
            <a:r>
              <a:rPr lang="en-US" altLang="en-US" dirty="0"/>
              <a:t>(7): 304-322.</a:t>
            </a:r>
          </a:p>
        </p:txBody>
      </p:sp>
      <p:sp>
        <p:nvSpPr>
          <p:cNvPr id="78" name="Google Shape;78;p5:notes">
            <a:extLst>
              <a:ext uri="{FF2B5EF4-FFF2-40B4-BE49-F238E27FC236}">
                <a16:creationId xmlns:a16="http://schemas.microsoft.com/office/drawing/2014/main" id="{83D4A4DC-A5B4-BDEC-4D1E-74D8B0AEA3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2458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C215705E-BFDA-90B4-24FF-919AEDCD1C3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AA3539E6-B405-1D28-16EF-29045D6BD25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sz="1400" dirty="0"/>
              <a:t>Low-level Residues – Kestrels</a:t>
            </a:r>
          </a:p>
          <a:p>
            <a:pPr eaLnBrk="1" hangingPunct="1"/>
            <a:r>
              <a:rPr lang="en-GB" altLang="en-US" dirty="0"/>
              <a:t>Kestrels are rarely found to take pest rats and mice as food.  They feed mainly on small rodents, such as wood mice, bank voles and field voles.  Therefore, it was somewhat surprising that a relatively high proportion of kestrels was found to carry residues of rodenticides.  It was this finding, more than any other, that led conservationists to think that the route of exposure of wildlife to anticoagulant rodenticides may be via non-target small mammals, as well as via target rats and mice.</a:t>
            </a:r>
          </a:p>
          <a:p>
            <a:pPr eaLnBrk="1" hangingPunct="1"/>
            <a:r>
              <a:rPr lang="en-GB" altLang="en-US" dirty="0"/>
              <a:t>The UK has one of the largest populations of kestrels in Europe and current estimates are that there may be between 35 and 50 thousand pairs nesting in Britain.  However, there is some recent evidence that kestrel numbers in the UK may be declining.  The reasons for this are uncertain, although declining numbers of their small mammal prey may have played a part.</a:t>
            </a:r>
          </a:p>
          <a:p>
            <a:pPr eaLnBrk="1" hangingPunct="1"/>
            <a:r>
              <a:rPr lang="en-GB" altLang="en-US" dirty="0"/>
              <a:t>For more information see:</a:t>
            </a:r>
          </a:p>
          <a:p>
            <a:pPr eaLnBrk="1" hangingPunct="1"/>
            <a:r>
              <a:rPr lang="en-US" altLang="en-US" dirty="0"/>
              <a:t>Burn, A. J., I. Carter, et al. (2002). "The threats to birds of prey in the UK from second-generation rodenticides." </a:t>
            </a:r>
            <a:r>
              <a:rPr lang="en-US" altLang="en-US" u="sng" dirty="0"/>
              <a:t>Aspects of Applied Biology</a:t>
            </a:r>
            <a:r>
              <a:rPr lang="en-US" altLang="en-US" dirty="0"/>
              <a:t> </a:t>
            </a:r>
            <a:r>
              <a:rPr lang="en-US" altLang="en-US" b="1" dirty="0"/>
              <a:t>67</a:t>
            </a:r>
            <a:r>
              <a:rPr lang="en-US" altLang="en-US" dirty="0"/>
              <a:t>: 1-10.</a:t>
            </a:r>
          </a:p>
          <a:p>
            <a:pPr eaLnBrk="1" hangingPunct="1"/>
            <a:r>
              <a:rPr lang="en-US" altLang="en-US" dirty="0"/>
              <a:t>Village, A. (1982). "The diet of Kestrels in relation to vole abundance." </a:t>
            </a:r>
            <a:r>
              <a:rPr lang="en-US" altLang="en-US" u="sng" dirty="0"/>
              <a:t>Bird Study</a:t>
            </a:r>
            <a:r>
              <a:rPr lang="en-US" altLang="en-US" dirty="0"/>
              <a:t> </a:t>
            </a:r>
            <a:r>
              <a:rPr lang="en-US" altLang="en-US" b="1" dirty="0"/>
              <a:t>29</a:t>
            </a:r>
            <a:r>
              <a:rPr lang="en-US" altLang="en-US" dirty="0"/>
              <a:t>: 129-138.</a:t>
            </a:r>
          </a:p>
          <a:p>
            <a:pPr eaLnBrk="1" hangingPunct="1"/>
            <a:r>
              <a:rPr lang="en-US" altLang="en-US" dirty="0"/>
              <a:t>Village, A. (1990). </a:t>
            </a:r>
            <a:r>
              <a:rPr lang="en-US" altLang="en-US" u="sng" dirty="0"/>
              <a:t>The Kestrel</a:t>
            </a:r>
            <a:r>
              <a:rPr lang="en-US" altLang="en-US" dirty="0"/>
              <a:t>. London, T &amp; AD Poyser.</a:t>
            </a:r>
          </a:p>
          <a:p>
            <a:pPr eaLnBrk="1" hangingPunct="1"/>
            <a:r>
              <a:rPr lang="en-US" altLang="en-US" dirty="0"/>
              <a:t>		</a:t>
            </a:r>
          </a:p>
          <a:p>
            <a:endParaRPr lang="en-GB" dirty="0"/>
          </a:p>
        </p:txBody>
      </p:sp>
      <p:sp>
        <p:nvSpPr>
          <p:cNvPr id="78" name="Google Shape;78;p5:notes">
            <a:extLst>
              <a:ext uri="{FF2B5EF4-FFF2-40B4-BE49-F238E27FC236}">
                <a16:creationId xmlns:a16="http://schemas.microsoft.com/office/drawing/2014/main" id="{48897B4E-6A27-0980-5937-3E942C72E3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1824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0AF9E602-6BFB-3AC5-650A-51F472EB0A2E}"/>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DCE34CCD-5745-A092-9EEE-B833DDE115A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sz="1200" b="0" i="0" kern="1200" dirty="0">
                <a:solidFill>
                  <a:schemeClr val="tx1"/>
                </a:solidFill>
                <a:effectLst/>
                <a:latin typeface="+mn-lt"/>
                <a:ea typeface="+mn-ea"/>
                <a:cs typeface="+mn-cs"/>
              </a:rPr>
              <a:t>Broughton, R.K., Searle, K.R., Walker, L.A., Potter, E.D., Pereira, M.G., Carter, H., Sleep, D., Noble, D.G., Butler, A. and Johnson, A.C., 2022. Long-term trends of second generation anticoagulant rodenticides (SGARs) show widespread contamination of a bird-eating predator, the Eurasian Sparrowhawk (Accipiter nisus) in Britain. </a:t>
            </a:r>
            <a:r>
              <a:rPr lang="en-GB" sz="1200" b="0" i="1" kern="1200" dirty="0">
                <a:solidFill>
                  <a:schemeClr val="tx1"/>
                </a:solidFill>
                <a:effectLst/>
                <a:latin typeface="+mn-lt"/>
                <a:ea typeface="+mn-ea"/>
                <a:cs typeface="+mn-cs"/>
              </a:rPr>
              <a:t>Environmental Pollution</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314</a:t>
            </a:r>
            <a:r>
              <a:rPr lang="en-GB" sz="1200" b="0" i="0" kern="1200" dirty="0">
                <a:solidFill>
                  <a:schemeClr val="tx1"/>
                </a:solidFill>
                <a:effectLst/>
                <a:latin typeface="+mn-lt"/>
                <a:ea typeface="+mn-ea"/>
                <a:cs typeface="+mn-cs"/>
              </a:rPr>
              <a:t>, p.120269.</a:t>
            </a:r>
          </a:p>
          <a:p>
            <a:r>
              <a:rPr lang="en-GB" dirty="0"/>
              <a:t>https://www.sciencedirect.com/science/article/pii/S026974912201483X </a:t>
            </a:r>
          </a:p>
          <a:p>
            <a:endParaRPr lang="en-GB" dirty="0"/>
          </a:p>
        </p:txBody>
      </p:sp>
      <p:sp>
        <p:nvSpPr>
          <p:cNvPr id="78" name="Google Shape;78;p5:notes">
            <a:extLst>
              <a:ext uri="{FF2B5EF4-FFF2-40B4-BE49-F238E27FC236}">
                <a16:creationId xmlns:a16="http://schemas.microsoft.com/office/drawing/2014/main" id="{219F4A32-D1C3-4723-8AAF-8CA84F0773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873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2B940AA-5883-50D5-94D6-28A0B8C7714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6B97ACD0-D884-F9A2-EA21-98D3F8D2F4C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THE BARN OWL IS THE MOST IMPORTANT WILDLIFE SPECIES IN TERMS OF MONITORING THE OVERALL EXTENT OF WILDLIFE EXPOSURE BECAUSE IT HAS BEEN CHOSEN AS THE </a:t>
            </a:r>
            <a:r>
              <a:rPr lang="en-GB" altLang="en-US" u="sng" dirty="0"/>
              <a:t>SENTINEL SPECIES</a:t>
            </a:r>
          </a:p>
          <a:p>
            <a:r>
              <a:rPr lang="en-GB" altLang="en-US" dirty="0"/>
              <a:t>Several considerations have resulted in the use of the barn owl as the sentinel species for exposure of wildlife.  We have been monitoring this species for more than forty years, so we have historical data going back decades.  This permits the establishment of base-line measures against which we can compare future changes.  Acquiring dead barn owls for analysis is relatively easy (except in avian flu outbreaks) – we need at least 100 each year for statistical analysis.  They are widespread across the country, though less common in Scotland, so they exemplify the wider UK environment.  That said, we believe they are contaminated mainly by the consumption of non-target small mammals.  So they only accurately represent this route of exposure. </a:t>
            </a:r>
          </a:p>
          <a:p>
            <a:endParaRPr lang="en-GB" altLang="en-US" dirty="0"/>
          </a:p>
          <a:p>
            <a:r>
              <a:rPr lang="en-GB" altLang="en-US" dirty="0"/>
              <a:t>https://pbms.ceh.ac.uk/sites/default/files/PBMS-Stewardship-2022-owls_FINAL.pdf </a:t>
            </a:r>
          </a:p>
          <a:p>
            <a:endParaRPr lang="en-GB" dirty="0"/>
          </a:p>
        </p:txBody>
      </p:sp>
      <p:sp>
        <p:nvSpPr>
          <p:cNvPr id="78" name="Google Shape;78;p5:notes">
            <a:extLst>
              <a:ext uri="{FF2B5EF4-FFF2-40B4-BE49-F238E27FC236}">
                <a16:creationId xmlns:a16="http://schemas.microsoft.com/office/drawing/2014/main" id="{EC8B3F9D-09A6-AAF3-5B80-5F0115F0B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263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24B3DB9-F290-5C04-A825-223E630A900F}"/>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0D2F19EE-5105-D46D-A119-6B67B06F38A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lnSpc>
                <a:spcPct val="90000"/>
              </a:lnSpc>
            </a:pPr>
            <a:r>
              <a:rPr lang="en-GB" altLang="en-US" dirty="0"/>
              <a:t>TAKE HOME MESSAGE – THERE IS NO OBVIOUS SINGLE REASON FOR THE INCREASE IN THE PERCENTAGE OF BARN OWLS CONTAMINATED OVER THE MONITORING PERIOD.  </a:t>
            </a:r>
          </a:p>
          <a:p>
            <a:pPr eaLnBrk="1" hangingPunct="1">
              <a:lnSpc>
                <a:spcPct val="90000"/>
              </a:lnSpc>
            </a:pPr>
            <a:endParaRPr lang="en-GB" altLang="en-US" dirty="0"/>
          </a:p>
          <a:p>
            <a:pPr eaLnBrk="1" hangingPunct="1">
              <a:lnSpc>
                <a:spcPct val="90000"/>
              </a:lnSpc>
            </a:pPr>
            <a:r>
              <a:rPr lang="en-GB" altLang="en-US" dirty="0"/>
              <a:t>The data given on the slide come from Lee Walker of the UKCEH and are reported in detail via reports of the Predatory Birds Monitoring Scheme . </a:t>
            </a:r>
            <a:r>
              <a:rPr lang="en-GB" altLang="en-US" dirty="0">
                <a:hlinkClick r:id="rId3"/>
              </a:rPr>
              <a:t>http://pbms.ceh.ac.uk</a:t>
            </a:r>
            <a:r>
              <a:rPr lang="en-GB" altLang="en-US" dirty="0"/>
              <a:t>.</a:t>
            </a:r>
          </a:p>
          <a:p>
            <a:pPr eaLnBrk="1" hangingPunct="1">
              <a:lnSpc>
                <a:spcPct val="90000"/>
              </a:lnSpc>
            </a:pPr>
            <a:r>
              <a:rPr lang="en-GB" altLang="en-US" dirty="0"/>
              <a:t>The slide shows the % of owls that carry residues of one or more anticoagulant rodenticide. There has been a steady increase in the percentage of owls carrying SGAR residues.</a:t>
            </a:r>
          </a:p>
          <a:p>
            <a:pPr eaLnBrk="1" hangingPunct="1">
              <a:lnSpc>
                <a:spcPct val="90000"/>
              </a:lnSpc>
            </a:pPr>
            <a:r>
              <a:rPr lang="en-GB" altLang="en-US" dirty="0"/>
              <a:t>Some thought that increasing levels of contamination may have been due to an increase in the sensitivity of analytical methods.  However, the scientists who carry out the PBMS survey check for this by conducting analysis retrospectively on stored samples.    </a:t>
            </a:r>
          </a:p>
          <a:p>
            <a:pPr eaLnBrk="1" hangingPunct="1">
              <a:lnSpc>
                <a:spcPct val="90000"/>
              </a:lnSpc>
            </a:pPr>
            <a:endParaRPr lang="en-US" altLang="en-US" dirty="0"/>
          </a:p>
          <a:p>
            <a:endParaRPr lang="en-GB" dirty="0"/>
          </a:p>
        </p:txBody>
      </p:sp>
      <p:sp>
        <p:nvSpPr>
          <p:cNvPr id="78" name="Google Shape;78;p5:notes">
            <a:extLst>
              <a:ext uri="{FF2B5EF4-FFF2-40B4-BE49-F238E27FC236}">
                <a16:creationId xmlns:a16="http://schemas.microsoft.com/office/drawing/2014/main" id="{AC8CF8B4-F6E6-BC1F-D43D-72F16FE364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6799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12E92D1A-95B4-2A33-F739-2A87113C304C}"/>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E36E982A-5E8D-3F41-2794-D43B3E479FB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SEVERAL EXPLANATIONS HAVE BEEN EXAMINED BUT NONE CAN FULLY EXPLAIN THE INCREASE.   BUT IT SEEMS LIKELY THAT CHANGE IN THE WAY WE USED RODENTICISED IN THE 1980s AND 1990s, FROM CAMPAIGN BAITING TO PERMANENT BAITING MAY HAVE BEEN INVOLVED.</a:t>
            </a:r>
          </a:p>
          <a:p>
            <a:endParaRPr lang="en-GB" altLang="en-US" dirty="0"/>
          </a:p>
          <a:p>
            <a:r>
              <a:rPr lang="en-GB" altLang="en-US" dirty="0"/>
              <a:t>There appears to have been a steady increase during the period covered in the frequency of birds carrying residues.  At first it was thought that this might have been due to increases in use of products containing these compounds.  However, there appears to have been no real increase in rodenticide use during this period.  Instead a more subtle mechanism was suggested.  During the period covered by the survey there has been a dramatic reduction in the area of rough grassland in the UK.  This habitat is important for the strictly herbivorous field voles (</a:t>
            </a:r>
            <a:r>
              <a:rPr lang="en-GB" altLang="en-US" i="1" dirty="0"/>
              <a:t>Microtus </a:t>
            </a:r>
            <a:r>
              <a:rPr lang="en-GB" altLang="en-US" i="1" dirty="0" err="1"/>
              <a:t>agrestis</a:t>
            </a:r>
            <a:r>
              <a:rPr lang="en-GB" altLang="en-US" dirty="0"/>
              <a:t>), which is the preferred food of barn owls.  However, with fewer short-tailed voles available it is thought that owls may have switched to feeding on wood mice (</a:t>
            </a:r>
            <a:r>
              <a:rPr lang="en-GB" altLang="en-US" i="1" dirty="0"/>
              <a:t>Apodemus sylvaticus</a:t>
            </a:r>
            <a:r>
              <a:rPr lang="en-GB" altLang="en-US" dirty="0"/>
              <a:t>) and bank voles (</a:t>
            </a:r>
            <a:r>
              <a:rPr lang="en-GB" altLang="en-US" i="1" dirty="0" err="1"/>
              <a:t>Myodes</a:t>
            </a:r>
            <a:r>
              <a:rPr lang="en-GB" altLang="en-US" dirty="0"/>
              <a:t> (=</a:t>
            </a:r>
            <a:r>
              <a:rPr lang="en-GB" altLang="en-US" i="1" dirty="0" err="1"/>
              <a:t>Clethrionomys</a:t>
            </a:r>
            <a:r>
              <a:rPr lang="en-GB" altLang="en-US" dirty="0"/>
              <a:t>) </a:t>
            </a:r>
            <a:r>
              <a:rPr lang="en-GB" altLang="en-US" i="1" dirty="0" err="1"/>
              <a:t>glareolus</a:t>
            </a:r>
            <a:r>
              <a:rPr lang="en-GB" altLang="en-US" dirty="0"/>
              <a:t>).  These species are more omnivorous and are more likely to take grain-based rodenticides.  However, studies of barn owl feeding habits during the period in question did not show any changes large enough to explain the increase seen.</a:t>
            </a:r>
          </a:p>
          <a:p>
            <a:r>
              <a:rPr lang="en-GB" altLang="en-US" dirty="0"/>
              <a:t>However, we know that rodenticide use changed during the 1980s.  There was a move away from campaign baiting of existing infestations towards preventative baiting, often in the absence of an infestation.  This came to be called PERMANENT BAITING.  The permanent deployment of baits in external bait boxes permits feeding by non-target small mammals, such as wood mice and voles, and these are the main prey of the barn owl. </a:t>
            </a:r>
          </a:p>
          <a:p>
            <a:endParaRPr lang="en-GB" dirty="0"/>
          </a:p>
        </p:txBody>
      </p:sp>
      <p:sp>
        <p:nvSpPr>
          <p:cNvPr id="78" name="Google Shape;78;p5:notes">
            <a:extLst>
              <a:ext uri="{FF2B5EF4-FFF2-40B4-BE49-F238E27FC236}">
                <a16:creationId xmlns:a16="http://schemas.microsoft.com/office/drawing/2014/main" id="{BFF1E5DD-41D8-D7D4-5ADA-C5278D99F3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0826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6AE8DE8-A6D6-7812-2CCF-A29C276B8F50}"/>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3E7CB939-D8C3-7DDA-8A63-F2830644687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dirty="0"/>
              <a:t>https://www.barnowltrust.org.uk/wp-content/uploads/SOUKBOP-2024.pdf</a:t>
            </a:r>
          </a:p>
          <a:p>
            <a:endParaRPr lang="en-GB" dirty="0"/>
          </a:p>
        </p:txBody>
      </p:sp>
      <p:sp>
        <p:nvSpPr>
          <p:cNvPr id="78" name="Google Shape;78;p5:notes">
            <a:extLst>
              <a:ext uri="{FF2B5EF4-FFF2-40B4-BE49-F238E27FC236}">
                <a16:creationId xmlns:a16="http://schemas.microsoft.com/office/drawing/2014/main" id="{0181F9A8-4E1F-34AA-3B13-C8A49E3D87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809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91E7511-F9FC-97FE-FE0E-06D92FF97AB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A0BFEA26-DCFA-63E6-8904-946E17EE8D2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AGAIN, CONTAMINATION IS WIDESPREAD</a:t>
            </a:r>
          </a:p>
          <a:p>
            <a:endParaRPr lang="en-GB" altLang="en-US" dirty="0"/>
          </a:p>
          <a:p>
            <a:r>
              <a:rPr lang="en-GB" altLang="en-US" dirty="0"/>
              <a:t>This table shows details of some of the most recent surveys of wildlife contamination with SGARs.  Among some of these species nearly every individual examined carries one or more SGAR residues.  But it must be remembered that the anticoagulants found are usually NOT the cause of death.  This is usually other causes such as collision with vehicles, other causes of trauma, disease, starvation etc.  The bodies are recovered and residues of anticoagulants are investigated.</a:t>
            </a:r>
          </a:p>
          <a:p>
            <a:r>
              <a:rPr lang="en-GB" altLang="en-US" dirty="0"/>
              <a:t> </a:t>
            </a:r>
          </a:p>
          <a:p>
            <a:endParaRPr lang="en-GB" dirty="0"/>
          </a:p>
        </p:txBody>
      </p:sp>
      <p:sp>
        <p:nvSpPr>
          <p:cNvPr id="78" name="Google Shape;78;p5:notes">
            <a:extLst>
              <a:ext uri="{FF2B5EF4-FFF2-40B4-BE49-F238E27FC236}">
                <a16:creationId xmlns:a16="http://schemas.microsoft.com/office/drawing/2014/main" id="{6427F32D-E8CB-CC71-57DA-5F36D427FA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57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AB30BDB-F0A2-1521-3919-D03E90557AB7}"/>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8F373883-E54E-C2A4-EE46-5B236A20E935}"/>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RODENTICIDES ARE WIDELY USED IN RURAL AREAS, MOST COMMONLY THE ACTIVE SUBSTANCES DIFENACOUM AND BROMADIOLONE</a:t>
            </a:r>
          </a:p>
          <a:p>
            <a:pPr eaLnBrk="1" hangingPunct="1"/>
            <a:r>
              <a:rPr lang="en-GB" altLang="en-US" dirty="0"/>
              <a:t>Second-generation anticoagulants are the most widely used rodenticide active substances.  Among these, </a:t>
            </a:r>
            <a:r>
              <a:rPr lang="en-GB" altLang="en-US" dirty="0" err="1"/>
              <a:t>difenacoum</a:t>
            </a:r>
            <a:r>
              <a:rPr lang="en-GB" altLang="en-US" dirty="0"/>
              <a:t> and bromadiolone are the most commonly used.  The historical restriction on the use of brodifacoum and </a:t>
            </a:r>
            <a:r>
              <a:rPr lang="en-GB" altLang="en-US" dirty="0" err="1"/>
              <a:t>flocoumafen</a:t>
            </a:r>
            <a:r>
              <a:rPr lang="en-GB" altLang="en-US" dirty="0"/>
              <a:t> to use ‘only indoors’ meant in the past that they were largely inappropriate for use against rat infestations in rural areas, hence their limited overall use, which is shown in this graph.</a:t>
            </a:r>
          </a:p>
          <a:p>
            <a:pPr eaLnBrk="1" hangingPunct="1"/>
            <a:r>
              <a:rPr lang="en-GB" altLang="en-US" dirty="0"/>
              <a:t>Defra keeps records of the quantities of the different rodenticide active substances used in the UK and these data are available on-line at: </a:t>
            </a:r>
          </a:p>
          <a:p>
            <a:pPr eaLnBrk="1" hangingPunct="1"/>
            <a:r>
              <a:rPr lang="en-GB" altLang="en-US" dirty="0"/>
              <a:t>https://pusstats.fera.co.uk/home </a:t>
            </a:r>
          </a:p>
          <a:p>
            <a:pPr eaLnBrk="1" hangingPunct="1"/>
            <a:r>
              <a:rPr lang="en-US" altLang="en-US" dirty="0"/>
              <a:t>Unfortunately, these rodenticide usage surveys were stopped in England and Wales many years ago.  Therefore we have no up-to-date information about the amounts of the different SGAR active substances that are used in these countries of the UK.  However, it remains highly likely that the active substances </a:t>
            </a:r>
            <a:r>
              <a:rPr lang="en-US" altLang="en-US" dirty="0" err="1"/>
              <a:t>difenacoum</a:t>
            </a:r>
            <a:r>
              <a:rPr lang="en-US" altLang="en-US" dirty="0"/>
              <a:t> and bromadiolone remain the compounds used predominantly.  </a:t>
            </a:r>
          </a:p>
          <a:p>
            <a:pPr eaLnBrk="1" hangingPunct="1"/>
            <a:r>
              <a:rPr lang="en-US" altLang="en-US" dirty="0"/>
              <a:t>On the contrary, these surveys have continued in Scotland and these confirm the continued predominant use of bromadiolone and </a:t>
            </a:r>
            <a:r>
              <a:rPr lang="en-US" altLang="en-US" dirty="0" err="1"/>
              <a:t>difenacoum</a:t>
            </a:r>
            <a:r>
              <a:rPr lang="en-US" altLang="en-US" dirty="0"/>
              <a:t>.</a:t>
            </a:r>
          </a:p>
          <a:p>
            <a:pPr eaLnBrk="1" hangingPunct="1"/>
            <a:r>
              <a:rPr lang="en-US" altLang="en-US" dirty="0"/>
              <a:t>The data produced in Scotland by Science and Advice for Scottish Agriculture can be found here:   </a:t>
            </a:r>
            <a:r>
              <a:rPr lang="en-US" altLang="en-US" dirty="0">
                <a:hlinkClick r:id="rId3"/>
              </a:rPr>
              <a:t>https://www.sasa.gov.uk/search/content/rodenticides</a:t>
            </a:r>
            <a:r>
              <a:rPr lang="en-US" altLang="en-US" dirty="0"/>
              <a:t> </a:t>
            </a:r>
          </a:p>
          <a:p>
            <a:endParaRPr lang="en-GB" dirty="0"/>
          </a:p>
        </p:txBody>
      </p:sp>
      <p:sp>
        <p:nvSpPr>
          <p:cNvPr id="78" name="Google Shape;78;p5:notes">
            <a:extLst>
              <a:ext uri="{FF2B5EF4-FFF2-40B4-BE49-F238E27FC236}">
                <a16:creationId xmlns:a16="http://schemas.microsoft.com/office/drawing/2014/main" id="{85BDF27E-ABF2-367E-829C-130D60CCED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5921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13D9EDAD-4264-07FE-0A80-C0506EF16D4C}"/>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2CF5377B-FD96-6478-B0C6-1C940338C9AF}"/>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POPULATIONS OF SOME CONTAMINATED SPECIES, RED KITE, BARN OWL AND BUZZARD, ARE INCREASING.  </a:t>
            </a:r>
          </a:p>
          <a:p>
            <a:r>
              <a:rPr lang="en-GB" altLang="en-US" dirty="0"/>
              <a:t>Changes in the size of UK breeding bird populations are seldom attributable to a single cause.  Often several factors combine to cause increases or decreases and these factors differ between species.  Barn owls are increasing, at least in part, because of intensive programmes of conservation led by organisations such as the Barn Owl Trust (</a:t>
            </a:r>
            <a:r>
              <a:rPr lang="en-GB" altLang="en-US" dirty="0">
                <a:hlinkClick r:id="rId3"/>
              </a:rPr>
              <a:t>https://www.barnowltrust.org.uk/</a:t>
            </a:r>
            <a:r>
              <a:rPr lang="en-GB" altLang="en-US" dirty="0"/>
              <a:t>).  There have been schemes releasing captive bred birds (now stopped) and programmes to provide thousands of next boxes in areas where nest sites are few.  The phenomenal increase in the red kite is due to the release of captive bred birds and programmes of supplementary feeding to aid population establishment.  Massive recent increases in buzzard numbers is largely due to the release from pressures caused by illegal persecution by game interests during the early 20</a:t>
            </a:r>
            <a:r>
              <a:rPr lang="en-GB" altLang="en-US" baseline="30000" dirty="0"/>
              <a:t>th</a:t>
            </a:r>
            <a:r>
              <a:rPr lang="en-GB" altLang="en-US" dirty="0"/>
              <a:t> century.  The numbers of all these birds are increasing, as is their geographical distribution.  The reasons for the declines of some of the other species is uncertain.  However, dramatic increases of two of the large raptor species, and others not listed here (i.e. raven, </a:t>
            </a:r>
            <a:r>
              <a:rPr lang="en-GB" altLang="en-US" i="1" dirty="0"/>
              <a:t>Corvus corax </a:t>
            </a:r>
            <a:r>
              <a:rPr lang="en-GB" altLang="en-US" dirty="0"/>
              <a:t>and goshawk, </a:t>
            </a:r>
            <a:r>
              <a:rPr lang="en-GB" altLang="en-US" i="1" dirty="0"/>
              <a:t>Accipiter gentilis</a:t>
            </a:r>
            <a:r>
              <a:rPr lang="en-GB" altLang="en-US" dirty="0"/>
              <a:t> ), probably has some detrimental impacts on smaller raptors such as kestrel and tawny owl.</a:t>
            </a:r>
          </a:p>
          <a:p>
            <a:r>
              <a:rPr lang="en-GB" altLang="en-US" dirty="0"/>
              <a:t>There is no evidence that low-level residues of anticoagulants, although pervasive, have an effect on populations of those species which carry them.  But in spite of this we are required to reduce wildlife contamination because insidious and unrecognised sub-lethal effects can never be ruled out with absolute certainty.    </a:t>
            </a:r>
          </a:p>
          <a:p>
            <a:endParaRPr lang="en-GB" dirty="0"/>
          </a:p>
        </p:txBody>
      </p:sp>
      <p:sp>
        <p:nvSpPr>
          <p:cNvPr id="78" name="Google Shape;78;p5:notes">
            <a:extLst>
              <a:ext uri="{FF2B5EF4-FFF2-40B4-BE49-F238E27FC236}">
                <a16:creationId xmlns:a16="http://schemas.microsoft.com/office/drawing/2014/main" id="{01F3F2B8-91A3-FF7E-522A-21798B9694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1009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20DC70E-3029-C27B-4330-C531F3012B8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801EC35B-BD31-A30D-5C9A-5F9B5F04A2C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ANTICOAGULANT RODENTICIDES CONTAMINATE WILDLIFE.  USE PRACTICES MUST CHANGE TO PREVENT ALL UNECESSARY EXPOSURE (one reason why ‘open area’ use of anticoagulants was withdrawn)</a:t>
            </a:r>
          </a:p>
          <a:p>
            <a:pPr eaLnBrk="1" hangingPunct="1"/>
            <a:endParaRPr lang="en-GB" altLang="en-US" dirty="0"/>
          </a:p>
          <a:p>
            <a:pPr eaLnBrk="1" hangingPunct="1"/>
            <a:r>
              <a:rPr lang="en-GB" altLang="en-US" dirty="0"/>
              <a:t>Low-level residues of pesticides in wildlife species are monitored within the Predatory Birds Monitoring Scheme (PBMS).  The results of the PBMS are published annually and an interpretation of the biological processes that bring about these residues and their significance is also provided.  More information is available on-line at:  </a:t>
            </a:r>
            <a:r>
              <a:rPr lang="en-GB" altLang="en-US" dirty="0">
                <a:hlinkClick r:id="rId3"/>
              </a:rPr>
              <a:t>http://pbms.ceh.ac.uk/</a:t>
            </a:r>
            <a:r>
              <a:rPr lang="en-GB" altLang="en-US" dirty="0"/>
              <a:t> </a:t>
            </a:r>
          </a:p>
          <a:p>
            <a:pPr eaLnBrk="1" hangingPunct="1"/>
            <a:endParaRPr lang="en-US" altLang="en-US" dirty="0"/>
          </a:p>
          <a:p>
            <a:endParaRPr lang="en-GB" dirty="0"/>
          </a:p>
        </p:txBody>
      </p:sp>
      <p:sp>
        <p:nvSpPr>
          <p:cNvPr id="78" name="Google Shape;78;p5:notes">
            <a:extLst>
              <a:ext uri="{FF2B5EF4-FFF2-40B4-BE49-F238E27FC236}">
                <a16:creationId xmlns:a16="http://schemas.microsoft.com/office/drawing/2014/main" id="{7355E659-37B6-76FC-365C-9507436C24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49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C2791A21-66B5-A1A3-5702-330746E5EC93}"/>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2B97B3A-536E-92A1-E6C1-9B92576296F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FATALITIES OF INDIVIDUAL ANIMALS AND WIDLESPREAD CONTAMINATION ARE IMPORTANT CONCERNS BUT ARE PROBABLY NOT CAUSING SIGNIFICANT POPULATION IMPACTS.  HOWEVER, EXPOSURE MUST BE REDUCED BY IMPROVING USE PRACTICES OR MORE RESTRICTIONS WILL BE APPLIED BY REGULATORS  </a:t>
            </a:r>
          </a:p>
          <a:p>
            <a:pPr eaLnBrk="1" hangingPunct="1"/>
            <a:endParaRPr lang="en-GB" altLang="en-US" dirty="0"/>
          </a:p>
          <a:p>
            <a:pPr eaLnBrk="1" hangingPunct="1"/>
            <a:r>
              <a:rPr lang="en-GB" altLang="en-US" dirty="0"/>
              <a:t>A more detailed discussion of these issues is given in the references cited throughout this presentation and an overview is provided at the CRRU UK web-site: </a:t>
            </a:r>
            <a:r>
              <a:rPr lang="en-US" altLang="en-US" dirty="0"/>
              <a:t>http://www.thinkwildlife.org.uk</a:t>
            </a:r>
          </a:p>
        </p:txBody>
      </p:sp>
      <p:sp>
        <p:nvSpPr>
          <p:cNvPr id="78" name="Google Shape;78;p5:notes">
            <a:extLst>
              <a:ext uri="{FF2B5EF4-FFF2-40B4-BE49-F238E27FC236}">
                <a16:creationId xmlns:a16="http://schemas.microsoft.com/office/drawing/2014/main" id="{84C9F126-8DA7-34F0-44C4-F5033E50D7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508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7B41C60-86DD-4673-E19B-C6913332E0B2}"/>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D57C34D7-AFD9-164A-BAF3-9E4A9B023C3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endParaRPr lang="en-GB" dirty="0"/>
          </a:p>
        </p:txBody>
      </p:sp>
      <p:sp>
        <p:nvSpPr>
          <p:cNvPr id="78" name="Google Shape;78;p5:notes">
            <a:extLst>
              <a:ext uri="{FF2B5EF4-FFF2-40B4-BE49-F238E27FC236}">
                <a16:creationId xmlns:a16="http://schemas.microsoft.com/office/drawing/2014/main" id="{C264A877-88FD-FCAB-96CC-4772FBA0C3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765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D2EF7B5-0590-3984-246E-634540C0F299}"/>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EE09FE1-A197-50FC-9F92-B5265113F40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RODENTICIDES ARE WIDELY USED IN RURAL AREAS, MOST COMMONLY THE ACTIVE SUBSTANCES DIFENACOUM AND BROMADIOLONE</a:t>
            </a:r>
          </a:p>
          <a:p>
            <a:pPr eaLnBrk="1" hangingPunct="1"/>
            <a:r>
              <a:rPr lang="en-GB" altLang="en-US" dirty="0"/>
              <a:t>Second-generation anticoagulants are the most widely used rodenticide active substances.  Among these, </a:t>
            </a:r>
            <a:r>
              <a:rPr lang="en-GB" altLang="en-US" dirty="0" err="1"/>
              <a:t>difenacoum</a:t>
            </a:r>
            <a:r>
              <a:rPr lang="en-GB" altLang="en-US" dirty="0"/>
              <a:t> and bromadiolone are the most commonly used.  The historical restriction on the use of brodifacoum and </a:t>
            </a:r>
            <a:r>
              <a:rPr lang="en-GB" altLang="en-US" dirty="0" err="1"/>
              <a:t>flocoumafen</a:t>
            </a:r>
            <a:r>
              <a:rPr lang="en-GB" altLang="en-US" dirty="0"/>
              <a:t> to use ‘only indoors’ meant in the past that they were largely inappropriate for use against rat infestations in rural areas, hence their limited overall use, which is shown in this graph.</a:t>
            </a:r>
          </a:p>
          <a:p>
            <a:pPr eaLnBrk="1" hangingPunct="1"/>
            <a:r>
              <a:rPr lang="en-GB" altLang="en-US" dirty="0"/>
              <a:t>Defra keeps records of the quantities of the different rodenticide active substances used in the UK and these data are available on-line at: </a:t>
            </a:r>
          </a:p>
          <a:p>
            <a:pPr eaLnBrk="1" hangingPunct="1"/>
            <a:r>
              <a:rPr lang="en-GB" altLang="en-US" dirty="0">
                <a:hlinkClick r:id="rId3"/>
              </a:rPr>
              <a:t>https://secure.fera.defra.gov.uk/pusstats/surveys/index.cfm </a:t>
            </a:r>
          </a:p>
          <a:p>
            <a:pPr eaLnBrk="1" hangingPunct="1"/>
            <a:r>
              <a:rPr lang="en-US" altLang="en-US" dirty="0"/>
              <a:t>Unfortunately, these rodenticide usage surveys were stopped in England and Wales many years ago.  Therefore we have no up-to-date information about the amounts of the different SGAR active substances that are used in these countries of the UK.  However, it remains highly likely that the active substances </a:t>
            </a:r>
            <a:r>
              <a:rPr lang="en-US" altLang="en-US" dirty="0" err="1"/>
              <a:t>difenacoum</a:t>
            </a:r>
            <a:r>
              <a:rPr lang="en-US" altLang="en-US" dirty="0"/>
              <a:t> and bromadiolone remain the compounds used predominantly.  </a:t>
            </a:r>
          </a:p>
          <a:p>
            <a:pPr eaLnBrk="1" hangingPunct="1"/>
            <a:r>
              <a:rPr lang="en-US" altLang="en-US" dirty="0"/>
              <a:t>On the contrary, these surveys have continued in Scotland and these confirm the continued predominant use of bromadiolone and </a:t>
            </a:r>
            <a:r>
              <a:rPr lang="en-US" altLang="en-US" dirty="0" err="1"/>
              <a:t>difenacoum</a:t>
            </a:r>
            <a:r>
              <a:rPr lang="en-US" altLang="en-US" dirty="0"/>
              <a:t>.</a:t>
            </a:r>
          </a:p>
          <a:p>
            <a:pPr eaLnBrk="1" hangingPunct="1"/>
            <a:r>
              <a:rPr lang="en-US" altLang="en-US" dirty="0"/>
              <a:t>The data produced in Scotland by Science and Advice for Scottish Agriculture can be found here:   </a:t>
            </a:r>
            <a:r>
              <a:rPr lang="en-US" altLang="en-US" dirty="0">
                <a:hlinkClick r:id="rId4"/>
              </a:rPr>
              <a:t>https://www.sasa.gov.uk/search/content/rodenticides</a:t>
            </a:r>
            <a:r>
              <a:rPr lang="en-US" altLang="en-US" dirty="0"/>
              <a:t> </a:t>
            </a:r>
          </a:p>
        </p:txBody>
      </p:sp>
      <p:sp>
        <p:nvSpPr>
          <p:cNvPr id="78" name="Google Shape;78;p5:notes">
            <a:extLst>
              <a:ext uri="{FF2B5EF4-FFF2-40B4-BE49-F238E27FC236}">
                <a16:creationId xmlns:a16="http://schemas.microsoft.com/office/drawing/2014/main" id="{FCC555B8-5D4D-CA8E-150F-C3290064BB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92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77B881B7-7E1F-9F8C-9377-3AA8AE888C5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00864CCB-0099-CF45-C436-9C06E2FEB47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endParaRPr lang="en-GB" dirty="0"/>
          </a:p>
        </p:txBody>
      </p:sp>
      <p:sp>
        <p:nvSpPr>
          <p:cNvPr id="78" name="Google Shape;78;p5:notes">
            <a:extLst>
              <a:ext uri="{FF2B5EF4-FFF2-40B4-BE49-F238E27FC236}">
                <a16:creationId xmlns:a16="http://schemas.microsoft.com/office/drawing/2014/main" id="{9577BF7D-4BB6-AC3F-0C68-037FA388F7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6614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19ED2CBC-7BBF-FE97-02D6-AA9F56971C5B}"/>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D9F5BA2B-069A-FCF7-6377-E98BAF0B3F9B}"/>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US" altLang="en-US" dirty="0"/>
              <a:t>https://www.gov.scot/binaries/content/documents/govscot/publications/statistics/2025/03/pesticide-usage-scotland-rodenticide-use-local-authorities-2023/documents/rodenticide-use-local-authorities-2023/rodenticide-use-local-authorities-2023/govscot%3Adocument/rodenticide-use-local-authorities-2023.pdf </a:t>
            </a:r>
          </a:p>
          <a:p>
            <a:pPr eaLnBrk="1" hangingPunct="1"/>
            <a:endParaRPr lang="en-US" altLang="en-US" dirty="0"/>
          </a:p>
          <a:p>
            <a:pPr eaLnBrk="1" hangingPunct="1"/>
            <a:endParaRPr lang="en-US" altLang="en-US" dirty="0"/>
          </a:p>
          <a:p>
            <a:endParaRPr lang="en-GB" dirty="0"/>
          </a:p>
        </p:txBody>
      </p:sp>
      <p:sp>
        <p:nvSpPr>
          <p:cNvPr id="78" name="Google Shape;78;p5:notes">
            <a:extLst>
              <a:ext uri="{FF2B5EF4-FFF2-40B4-BE49-F238E27FC236}">
                <a16:creationId xmlns:a16="http://schemas.microsoft.com/office/drawing/2014/main" id="{9AB4BF33-4A4F-111E-9985-793CE7F126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03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B89FE27-E26E-AEFD-D4A7-A1772DE50651}"/>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64A7C651-9514-A1BE-08E3-81AF97088345}"/>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data produced in Scotland by Science and Advice for Scottish Agriculture can be found here:   </a:t>
            </a:r>
            <a:r>
              <a:rPr lang="en-US" altLang="en-US" dirty="0">
                <a:hlinkClick r:id="rId3"/>
              </a:rPr>
              <a:t>https://www.sasa.gov.uk/search/content/rodenticides</a:t>
            </a:r>
            <a:r>
              <a:rPr lang="en-US" altLang="en-US" dirty="0"/>
              <a:t> </a:t>
            </a:r>
          </a:p>
          <a:p>
            <a:pPr eaLnBrk="1" hangingPunct="1"/>
            <a:endParaRPr lang="en-US" altLang="en-US" dirty="0"/>
          </a:p>
          <a:p>
            <a:pPr eaLnBrk="1" hangingPunct="1"/>
            <a:r>
              <a:rPr lang="en-US" altLang="en-US" dirty="0"/>
              <a:t>https://www.gov.scot/binaries/content/documents/govscot/publications/statistics/2025/03/pesticide-usage-scotland-rodenticide-use-local-authorities-2023/documents/rodenticide-use-local-authorities-2023/rodenticide-use-local-authorities-2023/govscot%3Adocument/rodenticide-use-local-authorities-2023.pdf </a:t>
            </a:r>
          </a:p>
        </p:txBody>
      </p:sp>
      <p:sp>
        <p:nvSpPr>
          <p:cNvPr id="78" name="Google Shape;78;p5:notes">
            <a:extLst>
              <a:ext uri="{FF2B5EF4-FFF2-40B4-BE49-F238E27FC236}">
                <a16:creationId xmlns:a16="http://schemas.microsoft.com/office/drawing/2014/main" id="{A7BC6C89-54DA-2BB0-CCFC-F8007EA014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905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C469E6B-9E07-62DC-BB27-7B1C080C3E4D}"/>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F564A97F-A8CA-1998-F9CA-9688995D650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INDOOR USES OF RODENTICIDES POSE LITTLE RISK TO NON-TARGET WILDLIFE IF THE DEFINITION OF THIS USE IS STRICTLY APPLIED.  BUT SUCH DEFINITION RULES OUT ALMOST ALL TREATMENTS FOR RATS.</a:t>
            </a:r>
          </a:p>
          <a:p>
            <a:endParaRPr lang="en-GB" altLang="en-US" dirty="0"/>
          </a:p>
          <a:p>
            <a:r>
              <a:rPr lang="en-GB" altLang="en-US" dirty="0"/>
              <a:t>This is the rodenticide use pattern that results in the least risk of environmental exposure to non-target animals, provided the definition is strictly applied.  That is that animals having access to baits supposedly deployed only indoors do not move outdoors having consumed bait and, conversely, animals living outside do not have access to the indoor baits.</a:t>
            </a:r>
          </a:p>
          <a:p>
            <a:r>
              <a:rPr lang="en-GB" altLang="en-US" dirty="0"/>
              <a:t>These conditions are most easily met when baiting is conducted for house mice using mouse tamper-resistant bait stations.  Virtually all house mouse infestations are ‘living and feeding predominantly’ indoors.</a:t>
            </a:r>
          </a:p>
          <a:p>
            <a:r>
              <a:rPr lang="en-GB" altLang="en-US" dirty="0"/>
              <a:t>It is extremely rare that a use scenario involving baiting for Norway rats can satisfy these provisions, however, because most rat infestations have some individuals, often the majority, living and feeding outside buildings.</a:t>
            </a:r>
          </a:p>
          <a:p>
            <a:r>
              <a:rPr lang="en-GB" altLang="en-US" dirty="0"/>
              <a:t>In principle, all anticoagulant active substances are permitted for use indoors only in the UK.  But care must be taken and the labels of individual authorised rodenticide products must be read carefully to ensure that such use is permitted by the authorisation. </a:t>
            </a:r>
          </a:p>
          <a:p>
            <a:endParaRPr lang="en-GB" dirty="0"/>
          </a:p>
        </p:txBody>
      </p:sp>
      <p:sp>
        <p:nvSpPr>
          <p:cNvPr id="78" name="Google Shape;78;p5:notes">
            <a:extLst>
              <a:ext uri="{FF2B5EF4-FFF2-40B4-BE49-F238E27FC236}">
                <a16:creationId xmlns:a16="http://schemas.microsoft.com/office/drawing/2014/main" id="{13A1AB57-4E7C-3BDD-C093-30C6FCDA14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6238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9C654ED6-B2A1-B665-E04C-93826AF3E17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5A053DC9-0847-1816-4FDE-AB6FA07DF2ED}"/>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THIS IS THE MOST COMMONLY USED SCENARIO FOR RODENTICIDE APPLICATIONS AND IS APPROPRIATE FOR USE AGAINST BOTH RATS AND MICE</a:t>
            </a:r>
          </a:p>
          <a:p>
            <a:r>
              <a:rPr lang="en-GB" altLang="en-US" dirty="0"/>
              <a:t>This is by far the most common use scenario when baiting is conducted against Norway rat infestations because the animals are usually living outdoors but may be entering buildings to feed.</a:t>
            </a:r>
          </a:p>
          <a:p>
            <a:r>
              <a:rPr lang="en-GB" altLang="en-US" dirty="0"/>
              <a:t>In all semi-urban and rural situations when baits placed outdoors for rats, whether placed in tamper-resistant baits stations or not, they are accessible to a wide range of non-target species, including wild small mammals, birds, molluscs and insects.  These form the prey base of a large number of predatory mammal and bird species.  It is via this route that many of our non-target species are exposed to rodenticides.</a:t>
            </a:r>
          </a:p>
          <a:p>
            <a:r>
              <a:rPr lang="en-GB" altLang="en-US" dirty="0"/>
              <a:t>Therefore, environmental risk is present.  However, this risk is directly proportionate to the number and variety of non-target species present in the vicinity of the bait.  For example, in many fully urban scenarios there may be very few larger non-target animal species present and the risk will therefore be small.  In contrast, in rural situations, for example in and around farmsteads, non-target mammals and birds may be abundant and the risk of non-target exposure and environmental contamination may be considerable.</a:t>
            </a:r>
          </a:p>
          <a:p>
            <a:r>
              <a:rPr lang="en-GB" altLang="en-US" dirty="0"/>
              <a:t>In principle, all anticoagulant active substances are permitted for application in and around buildings in the UK.  But care must be taken and the labels of individual authorised rodenticide products must be read carefully to ensure that such use is permitted by the authorisation. </a:t>
            </a:r>
          </a:p>
          <a:p>
            <a:endParaRPr lang="en-GB" altLang="en-US" dirty="0"/>
          </a:p>
          <a:p>
            <a:endParaRPr lang="en-GB" dirty="0"/>
          </a:p>
        </p:txBody>
      </p:sp>
      <p:sp>
        <p:nvSpPr>
          <p:cNvPr id="78" name="Google Shape;78;p5:notes">
            <a:extLst>
              <a:ext uri="{FF2B5EF4-FFF2-40B4-BE49-F238E27FC236}">
                <a16:creationId xmlns:a16="http://schemas.microsoft.com/office/drawing/2014/main" id="{577115F2-DC94-827F-2C43-D09871B264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9646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20232-993B-C647-D17E-8C453C1D2E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955D1C-A283-BA2D-596D-3D8FC29A6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071F55-8A6E-166D-DEAE-CCD70AB758AF}"/>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5" name="Footer Placeholder 4">
            <a:extLst>
              <a:ext uri="{FF2B5EF4-FFF2-40B4-BE49-F238E27FC236}">
                <a16:creationId xmlns:a16="http://schemas.microsoft.com/office/drawing/2014/main" id="{65D495CB-62D5-0909-935C-8D78782D67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ED0F41-EDFE-7BEC-1D24-D9C5A10426C3}"/>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3614694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0A46-E9F2-E8C9-BDBD-26039ED9F0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47A371-8DB9-2850-30D2-FCBA30A90A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7327CD-A498-975B-115F-2F63C1B54E8A}"/>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5" name="Footer Placeholder 4">
            <a:extLst>
              <a:ext uri="{FF2B5EF4-FFF2-40B4-BE49-F238E27FC236}">
                <a16:creationId xmlns:a16="http://schemas.microsoft.com/office/drawing/2014/main" id="{52FABD55-4EEC-48AF-85CA-340989086E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A26520-30EF-EFAF-B928-23E4E9DBC2F8}"/>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3667630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1B9707-AAD7-01B2-05F5-442051D9E0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F743EF-842D-9D03-43FE-520A759A40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140C41-D6F2-104D-A580-0E591295C2C6}"/>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5" name="Footer Placeholder 4">
            <a:extLst>
              <a:ext uri="{FF2B5EF4-FFF2-40B4-BE49-F238E27FC236}">
                <a16:creationId xmlns:a16="http://schemas.microsoft.com/office/drawing/2014/main" id="{46BB9C33-450B-8B32-947D-7FC622D34E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734F7D-48D0-8E4F-D3AD-8766BC0DB726}"/>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3131180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ver Slide" type="tx">
  <p:cSld name="Cover Slide">
    <p:spTree>
      <p:nvGrpSpPr>
        <p:cNvPr id="1" name="Shape 14"/>
        <p:cNvGrpSpPr/>
        <p:nvPr/>
      </p:nvGrpSpPr>
      <p:grpSpPr>
        <a:xfrm>
          <a:off x="0" y="0"/>
          <a:ext cx="0" cy="0"/>
          <a:chOff x="0" y="0"/>
          <a:chExt cx="0" cy="0"/>
        </a:xfrm>
      </p:grpSpPr>
      <p:pic>
        <p:nvPicPr>
          <p:cNvPr id="15" name="Google Shape;15;p10" descr="eagle.png"/>
          <p:cNvPicPr preferRelativeResize="0"/>
          <p:nvPr/>
        </p:nvPicPr>
        <p:blipFill rotWithShape="1">
          <a:blip r:embed="rId2">
            <a:alphaModFix/>
          </a:blip>
          <a:srcRect/>
          <a:stretch/>
        </p:blipFill>
        <p:spPr>
          <a:xfrm>
            <a:off x="-1" y="0"/>
            <a:ext cx="12192001" cy="6858001"/>
          </a:xfrm>
          <a:prstGeom prst="rect">
            <a:avLst/>
          </a:prstGeom>
          <a:noFill/>
          <a:ln>
            <a:noFill/>
          </a:ln>
        </p:spPr>
      </p:pic>
      <p:pic>
        <p:nvPicPr>
          <p:cNvPr id="16" name="Google Shape;16;p10" descr="ThinkWild-Logo-Colour.png"/>
          <p:cNvPicPr preferRelativeResize="0"/>
          <p:nvPr/>
        </p:nvPicPr>
        <p:blipFill rotWithShape="1">
          <a:blip r:embed="rId3">
            <a:alphaModFix/>
          </a:blip>
          <a:srcRect/>
          <a:stretch/>
        </p:blipFill>
        <p:spPr>
          <a:xfrm>
            <a:off x="10153948" y="302236"/>
            <a:ext cx="1703185" cy="746804"/>
          </a:xfrm>
          <a:prstGeom prst="rect">
            <a:avLst/>
          </a:prstGeom>
          <a:noFill/>
          <a:ln>
            <a:noFill/>
          </a:ln>
        </p:spPr>
      </p:pic>
      <p:sp>
        <p:nvSpPr>
          <p:cNvPr id="17" name="Google Shape;17;p10"/>
          <p:cNvSpPr/>
          <p:nvPr/>
        </p:nvSpPr>
        <p:spPr>
          <a:xfrm rot="10800000">
            <a:off x="12099126" y="-8351"/>
            <a:ext cx="93487" cy="6858002"/>
          </a:xfrm>
          <a:prstGeom prst="rect">
            <a:avLst/>
          </a:prstGeom>
          <a:gradFill>
            <a:gsLst>
              <a:gs pos="0">
                <a:srgbClr val="9BC521"/>
              </a:gs>
              <a:gs pos="100000">
                <a:srgbClr val="1F4219"/>
              </a:gs>
            </a:gsLst>
            <a:lin ang="162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8" name="Google Shape;18;p10"/>
          <p:cNvSpPr txBox="1">
            <a:spLocks noGrp="1"/>
          </p:cNvSpPr>
          <p:nvPr>
            <p:ph type="body" idx="1"/>
          </p:nvPr>
        </p:nvSpPr>
        <p:spPr>
          <a:xfrm>
            <a:off x="657146" y="5094103"/>
            <a:ext cx="7855586" cy="1456393"/>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19" name="Google Shape;19;p10"/>
          <p:cNvSpPr txBox="1">
            <a:spLocks noGrp="1"/>
          </p:cNvSpPr>
          <p:nvPr>
            <p:ph type="body" idx="2"/>
          </p:nvPr>
        </p:nvSpPr>
        <p:spPr>
          <a:xfrm>
            <a:off x="629172" y="4270066"/>
            <a:ext cx="7504111" cy="616497"/>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20" name="Google Shape;20;p10"/>
          <p:cNvSpPr/>
          <p:nvPr/>
        </p:nvSpPr>
        <p:spPr>
          <a:xfrm rot="10800000">
            <a:off x="8258" y="-8351"/>
            <a:ext cx="93487" cy="6858002"/>
          </a:xfrm>
          <a:prstGeom prst="rect">
            <a:avLst/>
          </a:prstGeom>
          <a:gradFill>
            <a:gsLst>
              <a:gs pos="0">
                <a:srgbClr val="9BC521"/>
              </a:gs>
              <a:gs pos="100000">
                <a:srgbClr val="1F4219"/>
              </a:gs>
            </a:gsLst>
            <a:lin ang="54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21" name="Google Shape;21;p10"/>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258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0"/>
        <p:cNvGrpSpPr/>
        <p:nvPr/>
      </p:nvGrpSpPr>
      <p:grpSpPr>
        <a:xfrm>
          <a:off x="0" y="0"/>
          <a:ext cx="0" cy="0"/>
          <a:chOff x="0" y="0"/>
          <a:chExt cx="0" cy="0"/>
        </a:xfrm>
      </p:grpSpPr>
      <p:sp>
        <p:nvSpPr>
          <p:cNvPr id="31" name="Google Shape;31;p12"/>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096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D70FA-FC54-20AC-A732-637969E90B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437130-D6B4-A206-4361-CE1737AE8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D5B887-2D51-3656-5489-1EB326AA2528}"/>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5" name="Footer Placeholder 4">
            <a:extLst>
              <a:ext uri="{FF2B5EF4-FFF2-40B4-BE49-F238E27FC236}">
                <a16:creationId xmlns:a16="http://schemas.microsoft.com/office/drawing/2014/main" id="{D253CF45-59E3-2C25-ADB6-C984A3B0D4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6393DF-C884-B529-5FB7-AAC00ED444D6}"/>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210214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F327-395C-83FE-2D75-C5B9CE9B86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2FD206-BA4A-2988-A632-9AF52FBEA0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3EC295-219F-EDA0-8A3C-85620F15D558}"/>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5" name="Footer Placeholder 4">
            <a:extLst>
              <a:ext uri="{FF2B5EF4-FFF2-40B4-BE49-F238E27FC236}">
                <a16:creationId xmlns:a16="http://schemas.microsoft.com/office/drawing/2014/main" id="{7C26D3D9-CA89-F478-7868-E08ADFF142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0C1856-CB01-9764-13B1-37E458E06229}"/>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3770999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CEEC-F353-C18F-4233-7D29EA4BA3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8C40B5-3B48-4BE1-130C-4F953DF63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372FC0-B0FE-5F24-B8B9-E4E7C37A6A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E14BB9-02CA-B28B-506B-9BF79234C795}"/>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6" name="Footer Placeholder 5">
            <a:extLst>
              <a:ext uri="{FF2B5EF4-FFF2-40B4-BE49-F238E27FC236}">
                <a16:creationId xmlns:a16="http://schemas.microsoft.com/office/drawing/2014/main" id="{43677F50-967F-7625-2BAE-B8C419EB31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1210A1-C25C-B859-F16E-BDB0C5234E79}"/>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3747402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7853-BE25-C5B5-01ED-2819B04C9E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3ACBD3-1DB4-8BCD-4553-F5FA99957C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C898F0-0F7E-A27A-DAE3-8481AF0BA7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A11AE6-0C4D-F6C1-4AA8-D8A3264E41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37A0F4-B3D9-DB2C-FE1F-2A3E5E8EE5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1E5D3AE-3885-14A1-42EB-843908688F2C}"/>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8" name="Footer Placeholder 7">
            <a:extLst>
              <a:ext uri="{FF2B5EF4-FFF2-40B4-BE49-F238E27FC236}">
                <a16:creationId xmlns:a16="http://schemas.microsoft.com/office/drawing/2014/main" id="{6BE852D5-547F-A0C2-57D0-C1D87FDA711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7A62AD-E10A-AAEC-9023-231E8C7096A8}"/>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46897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EB6D-BEEF-B7F9-B899-15393883F0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103A05-301B-22C7-66B8-9FD294580CA1}"/>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4" name="Footer Placeholder 3">
            <a:extLst>
              <a:ext uri="{FF2B5EF4-FFF2-40B4-BE49-F238E27FC236}">
                <a16:creationId xmlns:a16="http://schemas.microsoft.com/office/drawing/2014/main" id="{F4BF08CE-CCCB-DAD0-BDCC-E053F7A0A3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63A587-DB1A-5C00-4BF7-7A1852C9BBEA}"/>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2415763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68F9B9-4563-A35A-825E-764632A9D24F}"/>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3" name="Footer Placeholder 2">
            <a:extLst>
              <a:ext uri="{FF2B5EF4-FFF2-40B4-BE49-F238E27FC236}">
                <a16:creationId xmlns:a16="http://schemas.microsoft.com/office/drawing/2014/main" id="{0C7E020D-C507-C610-5B69-0F29D4300FB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040D27-EF56-63D9-FF9F-0FDF489C9EA1}"/>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281707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2E2D-F0B8-3CB8-E0D2-29EC296C8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E5497F-1680-C4B1-AFB2-58AB4B7E89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A02451-BD85-30B9-2D33-14A4A8AE4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89C19-B659-1972-C22B-7A1BA7FC7AB9}"/>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6" name="Footer Placeholder 5">
            <a:extLst>
              <a:ext uri="{FF2B5EF4-FFF2-40B4-BE49-F238E27FC236}">
                <a16:creationId xmlns:a16="http://schemas.microsoft.com/office/drawing/2014/main" id="{624D854B-830D-0611-D801-13DC83F8A0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3EF5E2-9DED-A092-04B0-A7E4652C0E2D}"/>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2372665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4A00-1673-63C5-CA14-9621C6A00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2ED9B5E-373D-E9B3-411F-309BA2CCC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B7EEAB-3C33-818E-CC46-B79AAB07F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6D21E-3BEF-586F-C732-DAAB8EAA1279}"/>
              </a:ext>
            </a:extLst>
          </p:cNvPr>
          <p:cNvSpPr>
            <a:spLocks noGrp="1"/>
          </p:cNvSpPr>
          <p:nvPr>
            <p:ph type="dt" sz="half" idx="10"/>
          </p:nvPr>
        </p:nvSpPr>
        <p:spPr/>
        <p:txBody>
          <a:bodyPr/>
          <a:lstStyle/>
          <a:p>
            <a:fld id="{BD40B5E6-422B-4865-A686-2DD887628CEF}" type="datetimeFigureOut">
              <a:rPr lang="en-GB" smtClean="0"/>
              <a:t>05/03/2026</a:t>
            </a:fld>
            <a:endParaRPr lang="en-GB"/>
          </a:p>
        </p:txBody>
      </p:sp>
      <p:sp>
        <p:nvSpPr>
          <p:cNvPr id="6" name="Footer Placeholder 5">
            <a:extLst>
              <a:ext uri="{FF2B5EF4-FFF2-40B4-BE49-F238E27FC236}">
                <a16:creationId xmlns:a16="http://schemas.microsoft.com/office/drawing/2014/main" id="{E3695636-7602-F162-ACF0-1BE3C7AED7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64A92E-8C60-720F-65FA-3FD176EA53CF}"/>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42700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30E856-9F49-8ED1-7C0B-236D09266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B93A2E-8795-D84D-8E47-DE3E74325C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F447FD-50B7-6A7D-1E0A-0BBFAB49D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40B5E6-422B-4865-A686-2DD887628CEF}" type="datetimeFigureOut">
              <a:rPr lang="en-GB" smtClean="0"/>
              <a:t>05/03/2026</a:t>
            </a:fld>
            <a:endParaRPr lang="en-GB"/>
          </a:p>
        </p:txBody>
      </p:sp>
      <p:sp>
        <p:nvSpPr>
          <p:cNvPr id="5" name="Footer Placeholder 4">
            <a:extLst>
              <a:ext uri="{FF2B5EF4-FFF2-40B4-BE49-F238E27FC236}">
                <a16:creationId xmlns:a16="http://schemas.microsoft.com/office/drawing/2014/main" id="{0F297F88-6D87-6472-03F8-7030A1964E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7D8A528-7558-6A79-A6CC-DB784780B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E94915-BD6D-4B34-8C50-A45DC4183829}" type="slidenum">
              <a:rPr lang="en-GB" smtClean="0"/>
              <a:t>‹#›</a:t>
            </a:fld>
            <a:endParaRPr lang="en-GB"/>
          </a:p>
        </p:txBody>
      </p:sp>
    </p:spTree>
    <p:extLst>
      <p:ext uri="{BB962C8B-B14F-4D97-AF65-F5344CB8AC3E}">
        <p14:creationId xmlns:p14="http://schemas.microsoft.com/office/powerpoint/2010/main" val="3626832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9" descr="eagle.png"/>
          <p:cNvPicPr preferRelativeResize="0"/>
          <p:nvPr/>
        </p:nvPicPr>
        <p:blipFill rotWithShape="1">
          <a:blip r:embed="rId4">
            <a:alphaModFix/>
          </a:blip>
          <a:srcRect/>
          <a:stretch/>
        </p:blipFill>
        <p:spPr>
          <a:xfrm>
            <a:off x="-1" y="0"/>
            <a:ext cx="12192001" cy="6858001"/>
          </a:xfrm>
          <a:prstGeom prst="rect">
            <a:avLst/>
          </a:prstGeom>
          <a:noFill/>
          <a:ln>
            <a:noFill/>
          </a:ln>
        </p:spPr>
      </p:pic>
      <p:pic>
        <p:nvPicPr>
          <p:cNvPr id="7" name="Google Shape;7;p9" descr="ThinkWild-Logo-White.png"/>
          <p:cNvPicPr preferRelativeResize="0"/>
          <p:nvPr/>
        </p:nvPicPr>
        <p:blipFill rotWithShape="1">
          <a:blip r:embed="rId5">
            <a:alphaModFix/>
          </a:blip>
          <a:srcRect/>
          <a:stretch/>
        </p:blipFill>
        <p:spPr>
          <a:xfrm>
            <a:off x="10836078" y="6222123"/>
            <a:ext cx="1109877" cy="486654"/>
          </a:xfrm>
          <a:prstGeom prst="rect">
            <a:avLst/>
          </a:prstGeom>
          <a:noFill/>
          <a:ln>
            <a:noFill/>
          </a:ln>
        </p:spPr>
      </p:pic>
      <p:pic>
        <p:nvPicPr>
          <p:cNvPr id="8" name="Google Shape;8;p9" descr="ThinkWild-Logo-Colour.png"/>
          <p:cNvPicPr preferRelativeResize="0"/>
          <p:nvPr/>
        </p:nvPicPr>
        <p:blipFill rotWithShape="1">
          <a:blip r:embed="rId6">
            <a:alphaModFix/>
          </a:blip>
          <a:srcRect/>
          <a:stretch/>
        </p:blipFill>
        <p:spPr>
          <a:xfrm>
            <a:off x="10565243" y="6103369"/>
            <a:ext cx="1291889" cy="566461"/>
          </a:xfrm>
          <a:prstGeom prst="rect">
            <a:avLst/>
          </a:prstGeom>
          <a:noFill/>
          <a:ln>
            <a:noFill/>
          </a:ln>
        </p:spPr>
      </p:pic>
      <p:sp>
        <p:nvSpPr>
          <p:cNvPr id="9" name="Google Shape;9;p9"/>
          <p:cNvSpPr/>
          <p:nvPr/>
        </p:nvSpPr>
        <p:spPr>
          <a:xfrm rot="10800000">
            <a:off x="12099126" y="-8351"/>
            <a:ext cx="93487" cy="6858002"/>
          </a:xfrm>
          <a:prstGeom prst="rect">
            <a:avLst/>
          </a:prstGeom>
          <a:gradFill>
            <a:gsLst>
              <a:gs pos="0">
                <a:srgbClr val="9BC521"/>
              </a:gs>
              <a:gs pos="100000">
                <a:srgbClr val="1F4219"/>
              </a:gs>
            </a:gsLst>
            <a:lin ang="162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0" name="Google Shape;10;p9"/>
          <p:cNvSpPr/>
          <p:nvPr/>
        </p:nvSpPr>
        <p:spPr>
          <a:xfrm rot="10800000">
            <a:off x="8258" y="-8351"/>
            <a:ext cx="93487" cy="6858002"/>
          </a:xfrm>
          <a:prstGeom prst="rect">
            <a:avLst/>
          </a:prstGeom>
          <a:gradFill>
            <a:gsLst>
              <a:gs pos="0">
                <a:srgbClr val="9BC521"/>
              </a:gs>
              <a:gs pos="100000">
                <a:srgbClr val="1F4219"/>
              </a:gs>
            </a:gsLst>
            <a:lin ang="54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1" name="Google Shape;11;p9"/>
          <p:cNvSpPr txBox="1">
            <a:spLocks noGrp="1"/>
          </p:cNvSpPr>
          <p:nvPr>
            <p:ph type="title"/>
          </p:nvPr>
        </p:nvSpPr>
        <p:spPr>
          <a:xfrm>
            <a:off x="1826683" y="769938"/>
            <a:ext cx="9753601" cy="1668463"/>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1pPr>
            <a:lvl2pPr marR="0" lvl="1"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2pPr>
            <a:lvl3pPr marR="0" lvl="2"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3pPr>
            <a:lvl4pPr marR="0" lvl="3"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4pPr>
            <a:lvl5pPr marR="0" lvl="4"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5pPr>
            <a:lvl6pPr marR="0" lvl="5"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6pPr>
            <a:lvl7pPr marR="0" lvl="6"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7pPr>
            <a:lvl8pPr marR="0" lvl="7"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8pPr>
            <a:lvl9pPr marR="0" lvl="8"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9pPr>
          </a:lstStyle>
          <a:p>
            <a:endParaRPr/>
          </a:p>
        </p:txBody>
      </p:sp>
      <p:sp>
        <p:nvSpPr>
          <p:cNvPr id="12" name="Google Shape;12;p9"/>
          <p:cNvSpPr txBox="1">
            <a:spLocks noGrp="1"/>
          </p:cNvSpPr>
          <p:nvPr>
            <p:ph type="body" idx="1"/>
          </p:nvPr>
        </p:nvSpPr>
        <p:spPr>
          <a:xfrm>
            <a:off x="6805083" y="2438400"/>
            <a:ext cx="4775201" cy="4419600"/>
          </a:xfrm>
          <a:prstGeom prst="rect">
            <a:avLst/>
          </a:prstGeom>
          <a:noFill/>
          <a:ln>
            <a:noFill/>
          </a:ln>
        </p:spPr>
        <p:txBody>
          <a:bodyPr spcFirstLastPara="1" wrap="square" lIns="91425" tIns="91425" rIns="91425" bIns="91425" anchor="t" anchorCtr="0">
            <a:normAutofit/>
          </a:bodyPr>
          <a:lstStyle>
            <a:lvl1pPr marL="457200" marR="0" lvl="0" indent="-401320" algn="l" rtl="0">
              <a:lnSpc>
                <a:spcPct val="100000"/>
              </a:lnSpc>
              <a:spcBef>
                <a:spcPts val="3400"/>
              </a:spcBef>
              <a:spcAft>
                <a:spcPts val="0"/>
              </a:spcAft>
              <a:buClr>
                <a:srgbClr val="FFFF00"/>
              </a:buClr>
              <a:buSzPts val="2720"/>
              <a:buFont typeface="Arial"/>
              <a:buChar char="⬛"/>
              <a:defRPr sz="3200" b="0" i="0" u="none" strike="noStrike" cap="none">
                <a:solidFill>
                  <a:srgbClr val="21431A"/>
                </a:solidFill>
                <a:latin typeface="Arial"/>
                <a:ea typeface="Arial"/>
                <a:cs typeface="Arial"/>
                <a:sym typeface="Arial"/>
              </a:defRPr>
            </a:lvl1pPr>
            <a:lvl2pPr marL="914400" marR="0" lvl="1"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2pPr>
            <a:lvl3pPr marL="1371600" marR="0" lvl="2"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3pPr>
            <a:lvl4pPr marL="1828800" marR="0" lvl="3"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4pPr>
            <a:lvl5pPr marL="2286000" marR="0" lvl="4"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5pPr>
            <a:lvl6pPr marL="2743200" marR="0" lvl="5"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6pPr>
            <a:lvl7pPr marL="3200400" marR="0" lvl="6"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7pPr>
            <a:lvl8pPr marL="3657600" marR="0" lvl="7"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8pPr>
            <a:lvl9pPr marL="4114800" marR="0" lvl="8"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9pPr>
          </a:lstStyle>
          <a:p>
            <a:endParaRPr/>
          </a:p>
        </p:txBody>
      </p:sp>
      <p:sp>
        <p:nvSpPr>
          <p:cNvPr id="13" name="Google Shape;13;p9"/>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marR="0" lvl="0"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1pPr>
            <a:lvl2pPr marL="0" marR="0" lvl="1"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2pPr>
            <a:lvl3pPr marL="0" marR="0" lvl="2"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3pPr>
            <a:lvl4pPr marL="0" marR="0" lvl="3"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4pPr>
            <a:lvl5pPr marL="0" marR="0" lvl="4"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5pPr>
            <a:lvl6pPr marL="0" marR="0" lvl="5"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6pPr>
            <a:lvl7pPr marL="0" marR="0" lvl="6"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7pPr>
            <a:lvl8pPr marL="0" marR="0" lvl="7"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8pPr>
            <a:lvl9pPr marL="0" marR="0" lvl="8"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9pPr>
          </a:lstStyle>
          <a:p>
            <a:fld id="{00000000-1234-1234-1234-123412341234}" type="slidenum">
              <a:rPr lang="en-US" smtClean="0"/>
              <a:pPr/>
              <a:t>‹#›</a:t>
            </a:fld>
            <a:endParaRPr lang="en-US" sz="700">
              <a:solidFill>
                <a:srgbClr val="000000"/>
              </a:solidFill>
            </a:endParaRPr>
          </a:p>
        </p:txBody>
      </p:sp>
    </p:spTree>
    <p:extLst>
      <p:ext uri="{BB962C8B-B14F-4D97-AF65-F5344CB8AC3E}">
        <p14:creationId xmlns:p14="http://schemas.microsoft.com/office/powerpoint/2010/main" val="3046061233"/>
      </p:ext>
    </p:extLst>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E45002AF-C509-992D-0A60-E1FC24A12502}"/>
            </a:ext>
          </a:extLst>
        </p:cNvPr>
        <p:cNvGrpSpPr/>
        <p:nvPr/>
      </p:nvGrpSpPr>
      <p:grpSpPr>
        <a:xfrm>
          <a:off x="0" y="0"/>
          <a:ext cx="0" cy="0"/>
          <a:chOff x="0" y="0"/>
          <a:chExt cx="0" cy="0"/>
        </a:xfrm>
      </p:grpSpPr>
      <p:sp>
        <p:nvSpPr>
          <p:cNvPr id="67" name="Google Shape;67;p3">
            <a:extLst>
              <a:ext uri="{FF2B5EF4-FFF2-40B4-BE49-F238E27FC236}">
                <a16:creationId xmlns:a16="http://schemas.microsoft.com/office/drawing/2014/main" id="{8E85999E-9D28-431F-C3F9-017BD8E0CD8C}"/>
              </a:ext>
            </a:extLst>
          </p:cNvPr>
          <p:cNvSpPr txBox="1"/>
          <p:nvPr/>
        </p:nvSpPr>
        <p:spPr>
          <a:xfrm>
            <a:off x="2114985" y="369648"/>
            <a:ext cx="7962028" cy="646317"/>
          </a:xfrm>
          <a:prstGeom prst="rect">
            <a:avLst/>
          </a:prstGeom>
          <a:noFill/>
          <a:ln>
            <a:noFill/>
          </a:ln>
        </p:spPr>
        <p:txBody>
          <a:bodyPr spcFirstLastPara="1" wrap="square" lIns="45713" tIns="45713" rIns="45713" bIns="45713" anchor="t" anchorCtr="0">
            <a:spAutoFit/>
          </a:bodyPr>
          <a:lstStyle/>
          <a:p>
            <a:pPr marL="0" marR="0" lvl="0" indent="0" algn="ctr" defTabSz="457200" rtl="0" eaLnBrk="1" fontAlgn="auto" latinLnBrk="0" hangingPunct="1">
              <a:lnSpc>
                <a:spcPct val="100000"/>
              </a:lnSpc>
              <a:spcBef>
                <a:spcPts val="0"/>
              </a:spcBef>
              <a:spcAft>
                <a:spcPts val="0"/>
              </a:spcAft>
              <a:buClr>
                <a:srgbClr val="FFFF00"/>
              </a:buClr>
              <a:buSzPts val="9600"/>
              <a:buFontTx/>
              <a:buNone/>
              <a:tabLst/>
              <a:defRPr/>
            </a:pPr>
            <a:r>
              <a:rPr kumimoji="0" lang="en-US" sz="3600" b="1" i="0" u="none" strike="noStrike" kern="0" cap="none" spc="0" normalizeH="0" baseline="0" noProof="0" dirty="0">
                <a:ln>
                  <a:noFill/>
                </a:ln>
                <a:solidFill>
                  <a:srgbClr val="21431A"/>
                </a:solidFill>
                <a:effectLst/>
                <a:uLnTx/>
                <a:uFillTx/>
                <a:latin typeface="Century Gothic" panose="020B0502020202020204" pitchFamily="34" charset="0"/>
                <a:ea typeface="+mn-ea"/>
                <a:cs typeface="Arial"/>
                <a:sym typeface="Century Gothic"/>
              </a:rPr>
              <a:t>Exposure </a:t>
            </a:r>
            <a:r>
              <a:rPr kumimoji="0" lang="en-US" sz="3600" b="1" i="0" u="none" strike="noStrike" kern="0" cap="none" spc="0" normalizeH="0" baseline="0" noProof="0">
                <a:ln>
                  <a:noFill/>
                </a:ln>
                <a:solidFill>
                  <a:srgbClr val="21431A"/>
                </a:solidFill>
                <a:effectLst/>
                <a:uLnTx/>
                <a:uFillTx/>
                <a:latin typeface="Century Gothic" panose="020B0502020202020204" pitchFamily="34" charset="0"/>
                <a:ea typeface="+mn-ea"/>
                <a:cs typeface="Arial"/>
                <a:sym typeface="Century Gothic"/>
              </a:rPr>
              <a:t>of wildlife </a:t>
            </a:r>
            <a:r>
              <a:rPr kumimoji="0" lang="en-US" sz="3600" b="1" i="0" u="none" strike="noStrike" kern="0" cap="none" spc="0" normalizeH="0" baseline="0" noProof="0" dirty="0">
                <a:ln>
                  <a:noFill/>
                </a:ln>
                <a:solidFill>
                  <a:srgbClr val="21431A"/>
                </a:solidFill>
                <a:effectLst/>
                <a:uLnTx/>
                <a:uFillTx/>
                <a:latin typeface="Century Gothic" panose="020B0502020202020204" pitchFamily="34" charset="0"/>
                <a:ea typeface="+mn-ea"/>
                <a:cs typeface="Arial"/>
                <a:sym typeface="Century Gothic"/>
              </a:rPr>
              <a:t>to rodenticides</a:t>
            </a:r>
            <a:endParaRPr kumimoji="0" sz="5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2" name="Rectangle 1">
            <a:extLst>
              <a:ext uri="{FF2B5EF4-FFF2-40B4-BE49-F238E27FC236}">
                <a16:creationId xmlns:a16="http://schemas.microsoft.com/office/drawing/2014/main" id="{BCDDB18B-2CCD-1A92-7FA2-7825E928BFB6}"/>
              </a:ext>
            </a:extLst>
          </p:cNvPr>
          <p:cNvSpPr/>
          <p:nvPr/>
        </p:nvSpPr>
        <p:spPr>
          <a:xfrm>
            <a:off x="179615" y="6406226"/>
            <a:ext cx="117892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 Copyright 2026</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This presentation may be used free of charge in any format or medium provided that it is reproduced accurately and not used </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in a misleading context. The material must be acknowledged as CRRU UK copyright and the title of the document specified.</a:t>
            </a:r>
          </a:p>
        </p:txBody>
      </p:sp>
      <p:sp>
        <p:nvSpPr>
          <p:cNvPr id="6" name="Google Shape;66;p3">
            <a:extLst>
              <a:ext uri="{FF2B5EF4-FFF2-40B4-BE49-F238E27FC236}">
                <a16:creationId xmlns:a16="http://schemas.microsoft.com/office/drawing/2014/main" id="{E2655773-AD3E-632D-1C7B-FAAC482AFBCC}"/>
              </a:ext>
            </a:extLst>
          </p:cNvPr>
          <p:cNvSpPr txBox="1">
            <a:spLocks/>
          </p:cNvSpPr>
          <p:nvPr/>
        </p:nvSpPr>
        <p:spPr>
          <a:xfrm>
            <a:off x="2343944" y="1101623"/>
            <a:ext cx="7504111" cy="1351718"/>
          </a:xfrm>
          <a:prstGeom prst="rect">
            <a:avLst/>
          </a:prstGeom>
          <a:noFill/>
          <a:ln>
            <a:noFill/>
          </a:ln>
        </p:spPr>
        <p:txBody>
          <a:bodyPr spcFirstLastPara="1" wrap="square" lIns="45713" tIns="45713" rIns="45713" bIns="45713" anchor="t" anchorCtr="0">
            <a:normAutofit/>
          </a:bodyPr>
          <a:lstStyle>
            <a:defPPr marR="0" lvl="0" algn="l" rtl="0">
              <a:lnSpc>
                <a:spcPct val="100000"/>
              </a:lnSpc>
              <a:spcBef>
                <a:spcPts val="0"/>
              </a:spcBef>
              <a:spcAft>
                <a:spcPts val="0"/>
              </a:spcAft>
            </a:defPPr>
            <a:lvl1pPr marL="457200" marR="0" lvl="0" indent="-325755" algn="l" rtl="0">
              <a:lnSpc>
                <a:spcPct val="100000"/>
              </a:lnSpc>
              <a:spcBef>
                <a:spcPts val="3400"/>
              </a:spcBef>
              <a:spcAft>
                <a:spcPts val="0"/>
              </a:spcAft>
              <a:buClr>
                <a:srgbClr val="FFFF00"/>
              </a:buClr>
              <a:buSzPts val="1530"/>
              <a:buFont typeface="Arial"/>
              <a:buChar char="⬛"/>
              <a:defRPr sz="3200" b="0" i="0" u="none" strike="noStrike" cap="none">
                <a:solidFill>
                  <a:srgbClr val="21431A"/>
                </a:solidFill>
                <a:latin typeface="Arial"/>
                <a:ea typeface="Arial"/>
                <a:cs typeface="Arial"/>
                <a:sym typeface="Arial"/>
              </a:defRPr>
            </a:lvl1pPr>
            <a:lvl2pPr marL="914400" marR="0" lvl="1"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2pPr>
            <a:lvl3pPr marL="1371600" marR="0" lvl="2"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3pPr>
            <a:lvl4pPr marL="1828800" marR="0" lvl="3"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4pPr>
            <a:lvl5pPr marL="2286000" marR="0" lvl="4"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5pPr>
            <a:lvl6pPr marL="2743200" marR="0" lvl="5"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6pPr>
            <a:lvl7pPr marL="3200400" marR="0" lvl="6"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7pPr>
            <a:lvl8pPr marL="3657600" marR="0" lvl="7"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8pPr>
            <a:lvl9pPr marL="4114800" marR="0" lvl="8"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
                <a:srgbClr val="FFFF00"/>
              </a:buClr>
              <a:buSzPts val="6000"/>
              <a:buFont typeface="Arial"/>
              <a:buNone/>
              <a:tabLst/>
              <a:defRPr/>
            </a:pPr>
            <a:r>
              <a:rPr kumimoji="0" lang="en-GB" sz="1600" b="0"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CRRU UK</a:t>
            </a:r>
          </a:p>
          <a:p>
            <a:pPr marL="0" marR="0" lvl="0" indent="0" algn="ctr" defTabSz="457200" rtl="0" eaLnBrk="1" fontAlgn="auto" latinLnBrk="0" hangingPunct="1">
              <a:lnSpc>
                <a:spcPct val="100000"/>
              </a:lnSpc>
              <a:spcBef>
                <a:spcPts val="0"/>
              </a:spcBef>
              <a:spcAft>
                <a:spcPts val="0"/>
              </a:spcAft>
              <a:buClr>
                <a:srgbClr val="FFFF00"/>
              </a:buClr>
              <a:buSzPts val="6000"/>
              <a:buFont typeface="Arial"/>
              <a:buNone/>
              <a:tabLst/>
              <a:defRPr/>
            </a:pPr>
            <a:endParaRPr kumimoji="0" lang="en-GB" sz="1600" b="0" i="0" u="none" strike="noStrike" kern="0" cap="none" spc="0" normalizeH="0" baseline="0" noProof="0" dirty="0">
              <a:ln>
                <a:noFill/>
              </a:ln>
              <a:solidFill>
                <a:srgbClr val="7BA21F"/>
              </a:solidFill>
              <a:effectLst/>
              <a:uLnTx/>
              <a:uFillTx/>
              <a:latin typeface="Century Gothic"/>
              <a:ea typeface="Century Gothic"/>
              <a:cs typeface="Century Gothic"/>
              <a:sym typeface="Century Gothic"/>
            </a:endParaRPr>
          </a:p>
          <a:p>
            <a:pPr marL="0" marR="0" lvl="0" indent="0" algn="ctr" defTabSz="457200" rtl="0" eaLnBrk="1" fontAlgn="auto" latinLnBrk="0" hangingPunct="1">
              <a:lnSpc>
                <a:spcPct val="100000"/>
              </a:lnSpc>
              <a:spcBef>
                <a:spcPts val="0"/>
              </a:spcBef>
              <a:spcAft>
                <a:spcPts val="0"/>
              </a:spcAft>
              <a:buClr>
                <a:srgbClr val="FFFF00"/>
              </a:buClr>
              <a:buSzPts val="6000"/>
              <a:buFont typeface="Arial"/>
              <a:buNone/>
              <a:tabLst/>
              <a:defRPr/>
            </a:pPr>
            <a:r>
              <a:rPr kumimoji="0" lang="en-GB" sz="1600" b="0"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A training resource for: </a:t>
            </a:r>
          </a:p>
          <a:p>
            <a:pPr marL="0" marR="0" lvl="0" indent="0" algn="ctr" defTabSz="457200" rtl="0" eaLnBrk="1" fontAlgn="auto" latinLnBrk="0" hangingPunct="1">
              <a:lnSpc>
                <a:spcPct val="100000"/>
              </a:lnSpc>
              <a:spcBef>
                <a:spcPts val="0"/>
              </a:spcBef>
              <a:spcAft>
                <a:spcPts val="0"/>
              </a:spcAft>
              <a:buClr>
                <a:srgbClr val="FFFF00"/>
              </a:buClr>
              <a:buSzPts val="6000"/>
              <a:buFont typeface="Arial"/>
              <a:buNone/>
              <a:tabLst/>
              <a:defRPr/>
            </a:pPr>
            <a:endParaRPr kumimoji="0" lang="en-GB" sz="1600" b="0" i="0" u="none" strike="noStrike" kern="0" cap="none" spc="0" normalizeH="0" baseline="0" noProof="0" dirty="0">
              <a:ln>
                <a:noFill/>
              </a:ln>
              <a:solidFill>
                <a:srgbClr val="7BA21F"/>
              </a:solidFill>
              <a:effectLst/>
              <a:uLnTx/>
              <a:uFillTx/>
              <a:latin typeface="Century Gothic"/>
              <a:ea typeface="Century Gothic"/>
              <a:cs typeface="Century Gothic"/>
              <a:sym typeface="Century Gothic"/>
            </a:endParaRPr>
          </a:p>
          <a:p>
            <a:pPr marL="0" marR="0" lvl="0" indent="0" algn="ctr" defTabSz="457200" rtl="0" eaLnBrk="1" fontAlgn="auto" latinLnBrk="0" hangingPunct="1">
              <a:lnSpc>
                <a:spcPct val="100000"/>
              </a:lnSpc>
              <a:spcBef>
                <a:spcPts val="0"/>
              </a:spcBef>
              <a:spcAft>
                <a:spcPts val="0"/>
              </a:spcAft>
              <a:buClr>
                <a:srgbClr val="FFFF00"/>
              </a:buClr>
              <a:buSzPts val="6000"/>
              <a:buFont typeface="Arial"/>
              <a:buNone/>
              <a:tabLst/>
              <a:defRPr/>
            </a:pPr>
            <a:r>
              <a:rPr kumimoji="0" lang="en-GB" sz="1600" b="0"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Continuing Professional Development</a:t>
            </a:r>
            <a:endParaRPr kumimoji="0" lang="en-GB" sz="700" b="0" i="0" u="none" strike="noStrike" kern="0" cap="none" spc="0" normalizeH="0" baseline="0" noProof="0" dirty="0">
              <a:ln>
                <a:noFill/>
              </a:ln>
              <a:solidFill>
                <a:srgbClr val="21431A"/>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DF902278-17E8-CDD4-0E22-FC350535439E}"/>
              </a:ext>
            </a:extLst>
          </p:cNvPr>
          <p:cNvPicPr>
            <a:picLocks noChangeAspect="1"/>
          </p:cNvPicPr>
          <p:nvPr/>
        </p:nvPicPr>
        <p:blipFill>
          <a:blip r:embed="rId3"/>
          <a:stretch>
            <a:fillRect/>
          </a:stretch>
        </p:blipFill>
        <p:spPr>
          <a:xfrm>
            <a:off x="957798" y="2740838"/>
            <a:ext cx="10276401" cy="3377891"/>
          </a:xfrm>
          <a:prstGeom prst="rect">
            <a:avLst/>
          </a:prstGeom>
        </p:spPr>
      </p:pic>
    </p:spTree>
    <p:extLst>
      <p:ext uri="{BB962C8B-B14F-4D97-AF65-F5344CB8AC3E}">
        <p14:creationId xmlns:p14="http://schemas.microsoft.com/office/powerpoint/2010/main" val="1384213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DA7C36D-E4F8-5026-0D6A-EADC45806FAD}"/>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61D37086-F8D3-86E7-51D1-3A0537DA83E6}"/>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‘Open areas’ – there is a cholecalciferol option</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European Commission documents describe uses “around farmland, parks and golf courses” as typical of open area applications. The term is also used when “rodenticides are used to reduce impacts on game rearing or outside (i.e. in field) food stores (potato/sugar beet clamps)”. An open area is therefore one that fits neither of the two preceding definitions and is an urban, suburban or rural space that is not directly associated with a building.</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High risk of exposure to non-target wildlife </a:t>
            </a:r>
          </a:p>
        </p:txBody>
      </p:sp>
      <p:sp>
        <p:nvSpPr>
          <p:cNvPr id="3" name="Rectangle 2">
            <a:extLst>
              <a:ext uri="{FF2B5EF4-FFF2-40B4-BE49-F238E27FC236}">
                <a16:creationId xmlns:a16="http://schemas.microsoft.com/office/drawing/2014/main" id="{6B5F1845-54B8-7F2B-5680-D83DEE4CBB6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C251B5B7-B424-9179-AA48-DD339C05246C}"/>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Use Scenarios (3)</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326557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39539F2-90AA-F137-8DBC-DC676DA7F4DE}"/>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0E897355-F088-90BC-5509-00ABD261320C}"/>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Primary poisoning</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Non-target animal consumes bait directly</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Secondary poisoning</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Non-target consumes another animal (either target or non-target) which has itself consumed bait</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6F224999-FB5F-AB61-D84E-88759A8D234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4731F543-8F03-0EE1-F936-DC9EB7A53FAD}"/>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Exposure of Animals – </a:t>
            </a:r>
          </a:p>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Two main routes of exposure</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535B56B1-0410-9B9F-4DC6-E1DD01AC2FEA}"/>
              </a:ext>
            </a:extLst>
          </p:cNvPr>
          <p:cNvPicPr>
            <a:picLocks noChangeAspect="1"/>
          </p:cNvPicPr>
          <p:nvPr/>
        </p:nvPicPr>
        <p:blipFill>
          <a:blip r:embed="rId3"/>
          <a:stretch>
            <a:fillRect/>
          </a:stretch>
        </p:blipFill>
        <p:spPr>
          <a:xfrm>
            <a:off x="7261380" y="1369657"/>
            <a:ext cx="3542083" cy="5267401"/>
          </a:xfrm>
          <a:prstGeom prst="rect">
            <a:avLst/>
          </a:prstGeom>
        </p:spPr>
      </p:pic>
    </p:spTree>
    <p:extLst>
      <p:ext uri="{BB962C8B-B14F-4D97-AF65-F5344CB8AC3E}">
        <p14:creationId xmlns:p14="http://schemas.microsoft.com/office/powerpoint/2010/main" val="216153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5D7464B-3B42-1341-F961-965FCF2C4972}"/>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0F5AEC77-20DD-D310-BC9A-333E2F2370BC}"/>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lnSpcReduction="10000"/>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Some birds of prey that are specialist feeders on other birds (sparrowhawk and peregrine) are also contaminated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Contamination may be from consuming rodents occasionally</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But main prey is other birds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Songbirds, such as thrushes, blackbirds, feed on insects and molluscs that enter bait boxes and consume bait</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Some predatory birds may be exposed to rodenticides via this tertiary route</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9368FF54-0163-1058-E201-FB10816A8BC8}"/>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32C50930-F47C-E0A1-EE2E-87F9A7133F5B}"/>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Tertiary poisoning?</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417329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95478D6-8BBD-E8AF-02AA-4E3D0B6122F9}"/>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3B822898-016C-D5DD-4F37-168146175391}"/>
              </a:ext>
            </a:extLst>
          </p:cNvPr>
          <p:cNvSpPr txBox="1"/>
          <p:nvPr/>
        </p:nvSpPr>
        <p:spPr>
          <a:xfrm>
            <a:off x="635315" y="2457637"/>
            <a:ext cx="11219228" cy="4182046"/>
          </a:xfrm>
          <a:prstGeom prst="rect">
            <a:avLst/>
          </a:prstGeom>
          <a:noFill/>
          <a:ln>
            <a:noFill/>
          </a:ln>
        </p:spPr>
        <p:txBody>
          <a:bodyPr spcFirstLastPara="1" wrap="square" lIns="45713" tIns="45713" rIns="45713" bIns="45713" anchor="t" anchorCtr="0">
            <a:normAutofit/>
          </a:bodyPr>
          <a:lstStyle/>
          <a:p>
            <a:pPr marL="457200" indent="-457200" defTabSz="457200">
              <a:lnSpc>
                <a:spcPct val="90000"/>
              </a:lnSpc>
              <a:buClr>
                <a:srgbClr val="92D050"/>
              </a:buClr>
              <a:buSzPct val="125000"/>
              <a:buFont typeface="+mj-lt"/>
              <a:buAutoNum type="arabicPeriod"/>
              <a:defRPr/>
            </a:pPr>
            <a:r>
              <a:rPr lang="en-GB" sz="2400" kern="0" dirty="0">
                <a:solidFill>
                  <a:srgbClr val="21431A"/>
                </a:solidFill>
                <a:latin typeface="Century Gothic"/>
                <a:ea typeface="Century Gothic"/>
                <a:cs typeface="Century Gothic"/>
                <a:sym typeface="Century Gothic"/>
              </a:rPr>
              <a:t>Incidents of lethal exposure of wildlife to vertebrate pest control pesticides – either criminal or accidental</a:t>
            </a:r>
          </a:p>
          <a:p>
            <a:pPr marL="457200" indent="-457200" defTabSz="457200">
              <a:lnSpc>
                <a:spcPct val="90000"/>
              </a:lnSpc>
              <a:buClr>
                <a:srgbClr val="92D050"/>
              </a:buClr>
              <a:buSzPct val="125000"/>
              <a:buFont typeface="+mj-lt"/>
              <a:buAutoNum type="arabicPeriod"/>
              <a:defRPr/>
            </a:pPr>
            <a:endParaRPr lang="en-GB" sz="2400" kern="0" dirty="0">
              <a:solidFill>
                <a:srgbClr val="21431A"/>
              </a:solidFill>
              <a:latin typeface="Century Gothic"/>
              <a:ea typeface="Century Gothic"/>
              <a:cs typeface="Century Gothic"/>
              <a:sym typeface="Century Gothic"/>
            </a:endParaRP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Monitored by Wildlife Incident Investigation Scheme (WIIS)</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Addressed by PAW (Partnership for Action Against Wildlife Crime)</a:t>
            </a:r>
          </a:p>
          <a:p>
            <a:pPr defTabSz="457200">
              <a:lnSpc>
                <a:spcPct val="90000"/>
              </a:lnSpc>
              <a:buClr>
                <a:srgbClr val="92D050"/>
              </a:buClr>
              <a:buSzPct val="125000"/>
              <a:defRPr/>
            </a:pPr>
            <a:endParaRPr lang="en-GB" sz="2400" kern="0" dirty="0">
              <a:solidFill>
                <a:srgbClr val="21431A"/>
              </a:solidFill>
              <a:latin typeface="Century Gothic"/>
              <a:ea typeface="Century Gothic"/>
              <a:cs typeface="Century Gothic"/>
              <a:sym typeface="Century Gothic"/>
            </a:endParaRPr>
          </a:p>
          <a:p>
            <a:pPr marL="457200" indent="-457200" defTabSz="457200">
              <a:lnSpc>
                <a:spcPct val="90000"/>
              </a:lnSpc>
              <a:buClr>
                <a:srgbClr val="92D050"/>
              </a:buClr>
              <a:buSzPct val="125000"/>
              <a:buFont typeface="+mj-lt"/>
              <a:buAutoNum type="arabicPeriod" startAt="2"/>
              <a:defRPr/>
            </a:pPr>
            <a:r>
              <a:rPr lang="en-GB" sz="2400" kern="0" dirty="0">
                <a:solidFill>
                  <a:srgbClr val="21431A"/>
                </a:solidFill>
                <a:latin typeface="Century Gothic"/>
                <a:ea typeface="Century Gothic"/>
                <a:cs typeface="Century Gothic"/>
                <a:sym typeface="Century Gothic"/>
              </a:rPr>
              <a:t>Widespread </a:t>
            </a:r>
            <a:r>
              <a:rPr lang="en-GB" sz="2400" b="1" kern="0" dirty="0">
                <a:solidFill>
                  <a:srgbClr val="21431A"/>
                </a:solidFill>
                <a:latin typeface="Century Gothic"/>
                <a:ea typeface="Century Gothic"/>
                <a:cs typeface="Century Gothic"/>
                <a:sym typeface="Century Gothic"/>
              </a:rPr>
              <a:t>low-level, non-lethal </a:t>
            </a:r>
            <a:r>
              <a:rPr lang="en-GB" sz="2400" kern="0" dirty="0">
                <a:solidFill>
                  <a:srgbClr val="21431A"/>
                </a:solidFill>
                <a:latin typeface="Century Gothic"/>
                <a:ea typeface="Century Gothic"/>
                <a:cs typeface="Century Gothic"/>
                <a:sym typeface="Century Gothic"/>
              </a:rPr>
              <a:t>residues of anticoagulants – either accidental or by misuse/abuse of rodenticides</a:t>
            </a:r>
          </a:p>
          <a:p>
            <a:pPr marL="457200" indent="-4572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Monitored by Predatory Birds Monitoring Scheme (PBMS) and other independent studies</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Addressed by Campaign for Responsible Rodenticide Use (CRRU) via the UK Rodenticide Stewardship Regime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C9769B5D-4329-6F1B-92E6-831930CF8C1B}"/>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6423342E-051E-B582-B70C-A8961F985E72}"/>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Two concerns about rodenticides use</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1880160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974E3D9-0BC6-E82F-7B3B-3FB751103553}"/>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DB0939A7-26B5-B3A2-FB49-80A4CCC65BEB}"/>
              </a:ext>
            </a:extLst>
          </p:cNvPr>
          <p:cNvSpPr txBox="1"/>
          <p:nvPr/>
        </p:nvSpPr>
        <p:spPr>
          <a:xfrm>
            <a:off x="635315" y="2490536"/>
            <a:ext cx="7241359"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Affect a wide range of wildlife species – some of considerable conservation importance e.g. red kites, barn owls, kestrels, polecats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Recorded in WIIS data and by studies from UK Government agencies (FERA, CEH), Universities, Charities (RSPB, Barn Owl Trust, Hawk and Owl Trust)</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Criminal activity addressed by PAW (https://www.gov.uk/government/groups/partnership-for-action-against-wildlife-crime)  </a:t>
            </a:r>
          </a:p>
        </p:txBody>
      </p:sp>
      <p:sp>
        <p:nvSpPr>
          <p:cNvPr id="3" name="Rectangle 2">
            <a:extLst>
              <a:ext uri="{FF2B5EF4-FFF2-40B4-BE49-F238E27FC236}">
                <a16:creationId xmlns:a16="http://schemas.microsoft.com/office/drawing/2014/main" id="{B0AF42DE-DB89-58D6-370F-4DBDAAC364B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304DB9C4-FE92-D25A-88E5-CA038D9E7052}"/>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Concern 1. Lethal exposure of wildlife, pets and farm stock</a:t>
            </a:r>
            <a:endParaRPr sz="500"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0EAB6E2A-5FD2-2DC8-137F-94405DD44E87}"/>
              </a:ext>
            </a:extLst>
          </p:cNvPr>
          <p:cNvPicPr>
            <a:picLocks noChangeAspect="1"/>
          </p:cNvPicPr>
          <p:nvPr/>
        </p:nvPicPr>
        <p:blipFill>
          <a:blip r:embed="rId3"/>
          <a:stretch>
            <a:fillRect/>
          </a:stretch>
        </p:blipFill>
        <p:spPr>
          <a:xfrm>
            <a:off x="7876674" y="3055325"/>
            <a:ext cx="3810330" cy="2786113"/>
          </a:xfrm>
          <a:prstGeom prst="rect">
            <a:avLst/>
          </a:prstGeom>
        </p:spPr>
      </p:pic>
    </p:spTree>
    <p:extLst>
      <p:ext uri="{BB962C8B-B14F-4D97-AF65-F5344CB8AC3E}">
        <p14:creationId xmlns:p14="http://schemas.microsoft.com/office/powerpoint/2010/main" val="3228192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1D78054-E17D-4273-037A-EBFCB7F90926}"/>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DD760975-C5DB-E3FB-7B3F-B662CEC2CF94}"/>
              </a:ext>
            </a:extLst>
          </p:cNvPr>
          <p:cNvSpPr txBox="1"/>
          <p:nvPr/>
        </p:nvSpPr>
        <p:spPr>
          <a:xfrm>
            <a:off x="635315" y="2538662"/>
            <a:ext cx="11377070" cy="4182046"/>
          </a:xfrm>
          <a:prstGeom prst="rect">
            <a:avLst/>
          </a:prstGeom>
          <a:noFill/>
          <a:ln>
            <a:noFill/>
          </a:ln>
        </p:spPr>
        <p:txBody>
          <a:bodyPr spcFirstLastPara="1" wrap="square" lIns="45713" tIns="45713" rIns="45713" bIns="45713" anchor="t" anchorCtr="0">
            <a:normAutofit lnSpcReduction="10000"/>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WIIS is UK’s pesticide monitoring programme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“Incidents” are where wildlife found dead in circumstances where pesticide poisoning is suspected</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Incidents are sorted into abuse, misuse, approved use, unspecified categories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Attribution of an incident to a specific pesticide involves a residue and appropriate post mortem findings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Reported annually by HSE/CRD, with quarterly updates (http://www.hse.gov.uk/pesticides/topics/reducing-environmental-impact/wildlife/wiis-quarterly-reports.htm) </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WIIS incidents of abuse and misuse may result in enforcement action</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Increasingly, WIIS also records sub-lethal levels of pesticides in animals found dead from another cause </a:t>
            </a:r>
          </a:p>
        </p:txBody>
      </p:sp>
      <p:sp>
        <p:nvSpPr>
          <p:cNvPr id="3" name="Rectangle 2">
            <a:extLst>
              <a:ext uri="{FF2B5EF4-FFF2-40B4-BE49-F238E27FC236}">
                <a16:creationId xmlns:a16="http://schemas.microsoft.com/office/drawing/2014/main" id="{AD4F2051-C4A6-A4CB-8314-C13D56869E3E}"/>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E99B7A07-A6A8-D081-90CE-B1419A97334E}"/>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WIIS data</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3647551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2AF2A74-9522-414B-82E2-2E61BDEC82A8}"/>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A983958A-AD20-33BF-C30B-3A65BF71CE27}"/>
              </a:ext>
            </a:extLst>
          </p:cNvPr>
          <p:cNvSpPr txBox="1"/>
          <p:nvPr/>
        </p:nvSpPr>
        <p:spPr>
          <a:xfrm>
            <a:off x="635314" y="2538662"/>
            <a:ext cx="11556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Number of incidents investigated is small relative to pesticide volumes used</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Majority of identified incidents are abuse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Anticoagulants are most commonly implicated compounds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Many incidents are companion animals (i.e. not wildlife)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Buzzards, foxes and red kites are most common wildlife species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Second-generation anticoagulants affect both companion animals and wildlife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Main impacts via abuse against raptors (i.e. buzzards and red kites)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 evidence of adverse population effects of these incidents i.e. some of the most affected species (e.g. red kite and buzzard) rapidly increasing </a:t>
            </a:r>
          </a:p>
        </p:txBody>
      </p:sp>
      <p:sp>
        <p:nvSpPr>
          <p:cNvPr id="3" name="Rectangle 2">
            <a:extLst>
              <a:ext uri="{FF2B5EF4-FFF2-40B4-BE49-F238E27FC236}">
                <a16:creationId xmlns:a16="http://schemas.microsoft.com/office/drawing/2014/main" id="{8AFCF26F-CA27-EA6D-44F6-98DBD0C2F309}"/>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4181888B-747F-DAF4-F444-96E55CBC095C}"/>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Concern 1: Lethal Poisoning Incidents – key points</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2833443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7AFEC7E-C046-259E-7B9B-7FD94252FC27}"/>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464DD633-9902-F111-1033-584428ED38FA}"/>
              </a:ext>
            </a:extLst>
          </p:cNvPr>
          <p:cNvSpPr txBox="1"/>
          <p:nvPr/>
        </p:nvSpPr>
        <p:spPr>
          <a:xfrm>
            <a:off x="635315" y="2474494"/>
            <a:ext cx="7257401"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Low-level residues in wildlife</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Predatory Birds Monitoring Scheme and other scientific studies</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Affects barn owls, red kites, kestrels, stoats, weasels, polecats, foxes, etc.</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lang="en-GB" sz="2400" kern="0" dirty="0">
                <a:solidFill>
                  <a:srgbClr val="21431A"/>
                </a:solidFill>
                <a:latin typeface="Century Gothic"/>
                <a:ea typeface="Century Gothic"/>
                <a:cs typeface="Century Gothic"/>
                <a:sym typeface="Century Gothic"/>
              </a:rPr>
              <a:t>Low-level residues may have no discernible biological effect on populations BUT…………</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Scientists, NGOs and government regulators are concerned that they:</a:t>
            </a:r>
          </a:p>
          <a:p>
            <a:pPr marL="800100" lvl="1" indent="-342900" defTabSz="457200">
              <a:lnSpc>
                <a:spcPct val="90000"/>
              </a:lnSpc>
              <a:buClr>
                <a:srgbClr val="92D050"/>
              </a:buClr>
              <a:buSzPct val="125000"/>
              <a:buFont typeface="Wingdings" panose="05000000000000000000" pitchFamily="2" charset="2"/>
              <a:buChar char="§"/>
              <a:defRPr/>
            </a:pPr>
            <a:r>
              <a:rPr lang="en-GB" sz="2400" kern="0" dirty="0">
                <a:solidFill>
                  <a:srgbClr val="21431A"/>
                </a:solidFill>
                <a:latin typeface="Century Gothic"/>
                <a:ea typeface="Century Gothic"/>
                <a:cs typeface="Century Gothic"/>
                <a:sym typeface="Century Gothic"/>
              </a:rPr>
              <a:t>make individuals more susceptible to subsequent doses of anticoagulants</a:t>
            </a:r>
          </a:p>
          <a:p>
            <a:pPr marL="800100" lvl="1" indent="-342900" defTabSz="457200">
              <a:lnSpc>
                <a:spcPct val="90000"/>
              </a:lnSpc>
              <a:buClr>
                <a:srgbClr val="92D050"/>
              </a:buClr>
              <a:buSzPct val="125000"/>
              <a:buFont typeface="Wingdings" panose="05000000000000000000" pitchFamily="2" charset="2"/>
              <a:buChar char="§"/>
              <a:defRPr/>
            </a:pPr>
            <a:r>
              <a:rPr lang="en-GB" sz="2400" kern="0" dirty="0">
                <a:solidFill>
                  <a:srgbClr val="21431A"/>
                </a:solidFill>
                <a:latin typeface="Century Gothic"/>
                <a:ea typeface="Century Gothic"/>
                <a:cs typeface="Century Gothic"/>
                <a:sym typeface="Century Gothic"/>
              </a:rPr>
              <a:t>have sub-lethal survival &amp; fitness effects</a:t>
            </a:r>
          </a:p>
          <a:p>
            <a:pPr defTabSz="457200">
              <a:lnSpc>
                <a:spcPct val="90000"/>
              </a:lnSpc>
              <a:buClr>
                <a:srgbClr val="92D050"/>
              </a:buClr>
              <a:buSzPct val="125000"/>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A296A29C-7EF6-8FCD-BAD0-9269F18172B9}"/>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2F49F9FF-898F-8273-2B7E-B0704F431417}"/>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Concern 2. Widespread exposure of wildlife </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02E4931B-EC7F-0B61-5E41-A3D07D1D44D0}"/>
              </a:ext>
            </a:extLst>
          </p:cNvPr>
          <p:cNvPicPr>
            <a:picLocks noChangeAspect="1"/>
          </p:cNvPicPr>
          <p:nvPr/>
        </p:nvPicPr>
        <p:blipFill>
          <a:blip r:embed="rId3"/>
          <a:stretch>
            <a:fillRect/>
          </a:stretch>
        </p:blipFill>
        <p:spPr>
          <a:xfrm>
            <a:off x="7892716" y="2474494"/>
            <a:ext cx="3060457" cy="3444539"/>
          </a:xfrm>
          <a:prstGeom prst="rect">
            <a:avLst/>
          </a:prstGeom>
        </p:spPr>
      </p:pic>
    </p:spTree>
    <p:extLst>
      <p:ext uri="{BB962C8B-B14F-4D97-AF65-F5344CB8AC3E}">
        <p14:creationId xmlns:p14="http://schemas.microsoft.com/office/powerpoint/2010/main" val="167439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9EC50E3-6C78-D245-75F7-2F19A2F90290}"/>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F4E0493F-12A2-4A21-579F-7D6D0161D3A3}"/>
              </a:ext>
            </a:extLst>
          </p:cNvPr>
          <p:cNvSpPr txBox="1"/>
          <p:nvPr/>
        </p:nvSpPr>
        <p:spPr>
          <a:xfrm>
            <a:off x="635315" y="2480787"/>
            <a:ext cx="7258619"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Samples for analysis from a wide range of sources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Most wildlife samples result of death from road traffic collisions, other accidents and shooting</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Samples sent for residue analysis to University and government laboratories for:</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Post-mortem examination</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Chemical extraction of tissues (mainly liver)</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Chemical residue analysis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Analytical methods change over time, affecting the compounds that can be detected and limits of detection</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AFB702B8-743B-1CFA-7B22-AFCC6AD7B316}"/>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19BD1B6-9E0E-342F-88BE-B4E895699AF7}"/>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Widespread exposure of wildlife – </a:t>
            </a:r>
          </a:p>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Carcass Analysis</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4333181D-A965-F0D7-37A8-D9E5CFDE0690}"/>
              </a:ext>
            </a:extLst>
          </p:cNvPr>
          <p:cNvPicPr>
            <a:picLocks noChangeAspect="1"/>
          </p:cNvPicPr>
          <p:nvPr/>
        </p:nvPicPr>
        <p:blipFill>
          <a:blip r:embed="rId3"/>
          <a:stretch>
            <a:fillRect/>
          </a:stretch>
        </p:blipFill>
        <p:spPr>
          <a:xfrm>
            <a:off x="7879606" y="2692973"/>
            <a:ext cx="3974937" cy="3407959"/>
          </a:xfrm>
          <a:prstGeom prst="rect">
            <a:avLst/>
          </a:prstGeom>
        </p:spPr>
      </p:pic>
    </p:spTree>
    <p:extLst>
      <p:ext uri="{BB962C8B-B14F-4D97-AF65-F5344CB8AC3E}">
        <p14:creationId xmlns:p14="http://schemas.microsoft.com/office/powerpoint/2010/main" val="70580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805FE302-2B1A-05F6-6376-ADA614054468}"/>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3AA13166-DE0C-85A7-0360-BEA063D8CB99}"/>
              </a:ext>
            </a:extLst>
          </p:cNvPr>
          <p:cNvSpPr txBox="1"/>
          <p:nvPr/>
        </p:nvSpPr>
        <p:spPr>
          <a:xfrm>
            <a:off x="635314" y="2538662"/>
            <a:ext cx="6471541" cy="4182046"/>
          </a:xfrm>
          <a:prstGeom prst="rect">
            <a:avLst/>
          </a:prstGeom>
          <a:noFill/>
          <a:ln>
            <a:noFill/>
          </a:ln>
        </p:spPr>
        <p:txBody>
          <a:bodyPr spcFirstLastPara="1" wrap="square" lIns="45713" tIns="45713" rIns="45713" bIns="45713" anchor="t" anchorCtr="0">
            <a:normAutofit fontScale="92500" lnSpcReduction="10000"/>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Many different species exposed to SGARs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Residues in high percentage of individuals in some populations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Geographically widespread across UK</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Suspect main route of contamination is outdoor/rural use of rodenticides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Contamination via multiple food-chains: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via target mice and rats into polecats, red kites and buzzards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via non-target small mammals into kestrels, owls, stoats and weasels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via non-target birds into sparrowhawks and peregrines</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0B95371A-1A61-095F-E84C-BE276F801CEE}"/>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4CAFD1C6-C662-0755-FA80-2015B503DD6B}"/>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Wildlife Exposure - the anticoagulant fingerprint </a:t>
            </a:r>
            <a:endParaRPr sz="500" kern="0" dirty="0">
              <a:solidFill>
                <a:srgbClr val="000000"/>
              </a:solidFill>
              <a:latin typeface="Arial"/>
              <a:cs typeface="Arial"/>
              <a:sym typeface="Arial"/>
            </a:endParaRPr>
          </a:p>
        </p:txBody>
      </p:sp>
      <p:pic>
        <p:nvPicPr>
          <p:cNvPr id="2" name="Picture 2">
            <a:extLst>
              <a:ext uri="{FF2B5EF4-FFF2-40B4-BE49-F238E27FC236}">
                <a16:creationId xmlns:a16="http://schemas.microsoft.com/office/drawing/2014/main" id="{8731A85D-18D2-5569-58D2-728AD11C1F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7901249" y="1403385"/>
            <a:ext cx="3953294" cy="4635500"/>
          </a:xfrm>
          <a:prstGeom prst="rect">
            <a:avLst/>
          </a:prstGeom>
          <a:noFill/>
        </p:spPr>
      </p:pic>
    </p:spTree>
    <p:extLst>
      <p:ext uri="{BB962C8B-B14F-4D97-AF65-F5344CB8AC3E}">
        <p14:creationId xmlns:p14="http://schemas.microsoft.com/office/powerpoint/2010/main" val="743164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1EF07BA-A1A8-198C-D0E8-2186C4E95E54}"/>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326B33E7-B41E-1BFB-51AA-C2B6FFFF0E4A}"/>
              </a:ext>
            </a:extLst>
          </p:cNvPr>
          <p:cNvSpPr txBox="1"/>
          <p:nvPr/>
        </p:nvSpPr>
        <p:spPr>
          <a:xfrm>
            <a:off x="635315" y="2538662"/>
            <a:ext cx="777074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First-generation compounds include coumatetralyl (FGARS)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Second-generation compounds (SGARs) were introduced because of resistance to FGARs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All SGARs are more acutely toxic and persistent in the environment</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None has been reliably shown to be more persistent in the environment than any other </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A4ECEAC8-ECC5-D85F-2970-3AAEE7A666F1}"/>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3F21B4E3-EF9C-278F-44C5-195C36D481A0}"/>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First and second-generation rodenticides</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11CDD5FF-4C81-BF90-42F4-5F3F34B070E5}"/>
              </a:ext>
            </a:extLst>
          </p:cNvPr>
          <p:cNvPicPr>
            <a:picLocks noChangeAspect="1"/>
          </p:cNvPicPr>
          <p:nvPr/>
        </p:nvPicPr>
        <p:blipFill>
          <a:blip r:embed="rId3"/>
          <a:stretch>
            <a:fillRect/>
          </a:stretch>
        </p:blipFill>
        <p:spPr>
          <a:xfrm>
            <a:off x="8406063" y="2538662"/>
            <a:ext cx="2511770" cy="3188484"/>
          </a:xfrm>
          <a:prstGeom prst="rect">
            <a:avLst/>
          </a:prstGeom>
        </p:spPr>
      </p:pic>
      <p:sp>
        <p:nvSpPr>
          <p:cNvPr id="4" name="Text Box 4">
            <a:extLst>
              <a:ext uri="{FF2B5EF4-FFF2-40B4-BE49-F238E27FC236}">
                <a16:creationId xmlns:a16="http://schemas.microsoft.com/office/drawing/2014/main" id="{A6EA4A6A-F6A8-B064-474A-7747D102D423}"/>
              </a:ext>
            </a:extLst>
          </p:cNvPr>
          <p:cNvSpPr txBox="1">
            <a:spLocks noChangeArrowheads="1"/>
          </p:cNvSpPr>
          <p:nvPr/>
        </p:nvSpPr>
        <p:spPr bwMode="auto">
          <a:xfrm>
            <a:off x="8406063" y="5822210"/>
            <a:ext cx="2974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ct val="50000"/>
              </a:spcAft>
              <a:buClr>
                <a:schemeClr val="tx2"/>
              </a:buClr>
              <a:buSzPct val="85000"/>
              <a:buFont typeface="Wingdings 2" panose="05020102010507070707" pitchFamily="18" charset="2"/>
              <a:buChar char="¢"/>
              <a:defRPr sz="2800" b="1">
                <a:solidFill>
                  <a:schemeClr val="tx1"/>
                </a:solidFill>
                <a:latin typeface="Arial" panose="020B0604020202020204" pitchFamily="34" charset="0"/>
              </a:defRPr>
            </a:lvl1pPr>
            <a:lvl2pPr marL="742950" indent="-285750" eaLnBrk="0" hangingPunct="0">
              <a:spcAft>
                <a:spcPct val="50000"/>
              </a:spcAft>
              <a:buChar char="–"/>
              <a:defRPr sz="2800" b="1">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WWF/IUCN International Education Project</a:t>
            </a:r>
          </a:p>
        </p:txBody>
      </p:sp>
    </p:spTree>
    <p:extLst>
      <p:ext uri="{BB962C8B-B14F-4D97-AF65-F5344CB8AC3E}">
        <p14:creationId xmlns:p14="http://schemas.microsoft.com/office/powerpoint/2010/main" val="2215983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AFFB38E-5785-9A4A-61D0-CF2670344BAA}"/>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3278E1B8-2139-8DDD-B73B-E7B608366F83}"/>
              </a:ext>
            </a:extLst>
          </p:cNvPr>
          <p:cNvSpPr txBox="1"/>
          <p:nvPr/>
        </p:nvSpPr>
        <p:spPr>
          <a:xfrm>
            <a:off x="635315" y="2538662"/>
            <a:ext cx="7193232"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University of Bristol study on game estates in UK</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Use of rodenticides likely to be substantial on such estates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23% of stoats contaminated (coumatetralyl, bromadiolone, brodifacoum)</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30% of weasels contaminated (coumatetralyl, bromadiolone)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Main route of contamination thought to be via non-target rodents and rodenticide use at pheasant rearing pens and feeders</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3AE1FAA8-2575-81AB-C7E5-56323CC618A7}"/>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393543C-E258-CFCD-73BD-99F36891F513}"/>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Low-level Residues – Stoats and Weasels</a:t>
            </a:r>
            <a:endParaRPr sz="500"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C644988B-5974-A8F1-85D0-8EA816B003A1}"/>
              </a:ext>
            </a:extLst>
          </p:cNvPr>
          <p:cNvPicPr>
            <a:picLocks noChangeAspect="1"/>
          </p:cNvPicPr>
          <p:nvPr/>
        </p:nvPicPr>
        <p:blipFill>
          <a:blip r:embed="rId3"/>
          <a:stretch>
            <a:fillRect/>
          </a:stretch>
        </p:blipFill>
        <p:spPr>
          <a:xfrm>
            <a:off x="8284247" y="1707224"/>
            <a:ext cx="2924781" cy="4395163"/>
          </a:xfrm>
          <a:prstGeom prst="rect">
            <a:avLst/>
          </a:prstGeom>
        </p:spPr>
      </p:pic>
    </p:spTree>
    <p:extLst>
      <p:ext uri="{BB962C8B-B14F-4D97-AF65-F5344CB8AC3E}">
        <p14:creationId xmlns:p14="http://schemas.microsoft.com/office/powerpoint/2010/main" val="3641789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2EAACA4-5F41-0100-3321-A5335721B94B}"/>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15797F88-E465-61F2-E855-A4092F829F6E}"/>
              </a:ext>
            </a:extLst>
          </p:cNvPr>
          <p:cNvSpPr txBox="1"/>
          <p:nvPr/>
        </p:nvSpPr>
        <p:spPr>
          <a:xfrm>
            <a:off x="635315" y="2538662"/>
            <a:ext cx="658728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Polecats rapidly spreading across England from Wales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Studies conducted 1993-2016</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79% of individuals with anticoagulant residues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Contamination via rats and mice when polecats use farmsteads in winter</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C9973B2D-A334-05F9-2257-1E428CCD9DC9}"/>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C21291C5-39B7-5DBA-CEFE-EBD07C337CA0}"/>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Low-level Residues – Polecats</a:t>
            </a:r>
            <a:endParaRPr sz="500"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F3051E7D-E05C-74EC-F10F-B6487CFE83A0}"/>
              </a:ext>
            </a:extLst>
          </p:cNvPr>
          <p:cNvSpPr txBox="1"/>
          <p:nvPr/>
        </p:nvSpPr>
        <p:spPr>
          <a:xfrm>
            <a:off x="7705713" y="6193265"/>
            <a:ext cx="2653417" cy="369332"/>
          </a:xfrm>
          <a:prstGeom prst="rect">
            <a:avLst/>
          </a:prstGeom>
          <a:noFill/>
        </p:spPr>
        <p:txBody>
          <a:bodyPr wrap="square">
            <a:spAutoFit/>
          </a:bodyPr>
          <a:lstStyle/>
          <a:p>
            <a:r>
              <a:rPr lang="en-GB" altLang="en-US" dirty="0">
                <a:latin typeface="Century Gothic" panose="020B0502020202020204" pitchFamily="34" charset="0"/>
              </a:rPr>
              <a:t>Sainsbury et al., 2018 </a:t>
            </a:r>
            <a:endParaRPr lang="en-GB" dirty="0">
              <a:latin typeface="Century Gothic" panose="020B0502020202020204" pitchFamily="34" charset="0"/>
            </a:endParaRPr>
          </a:p>
        </p:txBody>
      </p:sp>
      <p:graphicFrame>
        <p:nvGraphicFramePr>
          <p:cNvPr id="4" name="Object 4">
            <a:extLst>
              <a:ext uri="{FF2B5EF4-FFF2-40B4-BE49-F238E27FC236}">
                <a16:creationId xmlns:a16="http://schemas.microsoft.com/office/drawing/2014/main" id="{40D2A77B-28A0-6347-7E3D-55C00EA07595}"/>
              </a:ext>
            </a:extLst>
          </p:cNvPr>
          <p:cNvGraphicFramePr>
            <a:graphicFrameLocks noChangeAspect="1"/>
          </p:cNvGraphicFramePr>
          <p:nvPr>
            <p:extLst>
              <p:ext uri="{D42A27DB-BD31-4B8C-83A1-F6EECF244321}">
                <p14:modId xmlns:p14="http://schemas.microsoft.com/office/powerpoint/2010/main" val="2327298166"/>
              </p:ext>
            </p:extLst>
          </p:nvPr>
        </p:nvGraphicFramePr>
        <p:xfrm>
          <a:off x="7692952" y="480069"/>
          <a:ext cx="4010025" cy="2794000"/>
        </p:xfrm>
        <a:graphic>
          <a:graphicData uri="http://schemas.openxmlformats.org/presentationml/2006/ole">
            <mc:AlternateContent xmlns:mc="http://schemas.openxmlformats.org/markup-compatibility/2006">
              <mc:Choice xmlns:v="urn:schemas-microsoft-com:vml" Requires="v">
                <p:oleObj name="Photo Editor Photo" r:id="rId3" imgW="7095238" imgH="4563112" progId="MSPhotoEd.3">
                  <p:embed/>
                </p:oleObj>
              </mc:Choice>
              <mc:Fallback>
                <p:oleObj name="Photo Editor Photo" r:id="rId3" imgW="7095238" imgH="4563112" progId="MSPhotoEd.3">
                  <p:embed/>
                  <p:pic>
                    <p:nvPicPr>
                      <p:cNvPr id="20484" name="Object 4">
                        <a:extLst>
                          <a:ext uri="{FF2B5EF4-FFF2-40B4-BE49-F238E27FC236}">
                            <a16:creationId xmlns:a16="http://schemas.microsoft.com/office/drawing/2014/main" id="{7C27B2FF-9F9F-857F-BF17-6D4538E50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2952" y="480069"/>
                        <a:ext cx="4010025"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a:extLst>
              <a:ext uri="{FF2B5EF4-FFF2-40B4-BE49-F238E27FC236}">
                <a16:creationId xmlns:a16="http://schemas.microsoft.com/office/drawing/2014/main" id="{4D14FC2E-B733-EAC1-AAE3-7A71ACD210D0}"/>
              </a:ext>
            </a:extLst>
          </p:cNvPr>
          <p:cNvPicPr>
            <a:picLocks noChangeAspect="1"/>
          </p:cNvPicPr>
          <p:nvPr/>
        </p:nvPicPr>
        <p:blipFill>
          <a:blip r:embed="rId5"/>
          <a:stretch>
            <a:fillRect/>
          </a:stretch>
        </p:blipFill>
        <p:spPr>
          <a:xfrm>
            <a:off x="7533398" y="3340777"/>
            <a:ext cx="4329131" cy="2695439"/>
          </a:xfrm>
          <a:prstGeom prst="rect">
            <a:avLst/>
          </a:prstGeom>
        </p:spPr>
      </p:pic>
    </p:spTree>
    <p:extLst>
      <p:ext uri="{BB962C8B-B14F-4D97-AF65-F5344CB8AC3E}">
        <p14:creationId xmlns:p14="http://schemas.microsoft.com/office/powerpoint/2010/main" val="30574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10A5DF9E-4EE8-8D85-B634-4D98AC3FAD9A}"/>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63B2ECA2-DDD8-4332-24A4-51A0E44FF244}"/>
              </a:ext>
            </a:extLst>
          </p:cNvPr>
          <p:cNvSpPr txBox="1"/>
          <p:nvPr/>
        </p:nvSpPr>
        <p:spPr>
          <a:xfrm>
            <a:off x="635315" y="2538662"/>
            <a:ext cx="7225317"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Re-introduced by Natural England to sites in England, Northern Ireland and Scotland</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At forefront of recent concern about anticoagulants from conservation bodies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Deaths of individual birds may impact growth of new colonies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100% of 14 dead red kites analysed in 2022 carried anticoagulant residues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(Overall figures 94% when all PBMS data considered – 204 of 216 red kites)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Contamination via consumption of bodies of rats and mice on farms and in the countryside </a:t>
            </a:r>
          </a:p>
        </p:txBody>
      </p:sp>
      <p:sp>
        <p:nvSpPr>
          <p:cNvPr id="3" name="Rectangle 2">
            <a:extLst>
              <a:ext uri="{FF2B5EF4-FFF2-40B4-BE49-F238E27FC236}">
                <a16:creationId xmlns:a16="http://schemas.microsoft.com/office/drawing/2014/main" id="{3EEC6A57-0942-E103-F4CE-9D5CC67CA70A}"/>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9C14EC21-2EB2-5398-94FD-0CB859142023}"/>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Low-level Residues – Red Kites</a:t>
            </a:r>
            <a:endParaRPr lang="en-US"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D7757684-349C-A0EE-63CA-9C1C5DE21AB2}"/>
              </a:ext>
            </a:extLst>
          </p:cNvPr>
          <p:cNvPicPr>
            <a:picLocks noChangeAspect="1"/>
          </p:cNvPicPr>
          <p:nvPr/>
        </p:nvPicPr>
        <p:blipFill>
          <a:blip r:embed="rId3"/>
          <a:stretch>
            <a:fillRect/>
          </a:stretch>
        </p:blipFill>
        <p:spPr>
          <a:xfrm>
            <a:off x="8319428" y="1080226"/>
            <a:ext cx="3237257" cy="4852837"/>
          </a:xfrm>
          <a:prstGeom prst="rect">
            <a:avLst/>
          </a:prstGeom>
        </p:spPr>
      </p:pic>
    </p:spTree>
    <p:extLst>
      <p:ext uri="{BB962C8B-B14F-4D97-AF65-F5344CB8AC3E}">
        <p14:creationId xmlns:p14="http://schemas.microsoft.com/office/powerpoint/2010/main" val="2514931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6DC4529-B9BB-689F-02F8-630A6AAB0C9F}"/>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67116DA4-9FB4-C792-6A82-FB57C5FF49E7}"/>
              </a:ext>
            </a:extLst>
          </p:cNvPr>
          <p:cNvSpPr txBox="1"/>
          <p:nvPr/>
        </p:nvSpPr>
        <p:spPr>
          <a:xfrm>
            <a:off x="635315" y="2538662"/>
            <a:ext cx="60702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UK Kestrel population may be declining – cause is unknown and conservationists looking for a reason</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Other species increasing (peregrine, red kite, buzzard, tawny owl)</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Suspicion is turning towards anticoagulants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67% of kestrels carry anticoagulant residues – surprising finding</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Contamination via non-target small mammals</a:t>
            </a:r>
          </a:p>
        </p:txBody>
      </p:sp>
      <p:sp>
        <p:nvSpPr>
          <p:cNvPr id="3" name="Rectangle 2">
            <a:extLst>
              <a:ext uri="{FF2B5EF4-FFF2-40B4-BE49-F238E27FC236}">
                <a16:creationId xmlns:a16="http://schemas.microsoft.com/office/drawing/2014/main" id="{3554DC98-8E37-C86B-F0F8-41513AA40065}"/>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E6CEF01-941E-A9EE-3BC3-50108BF9D56F}"/>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Low-level Residues – Kestrels</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842C231B-8EFB-7515-2F04-40AEDA19E51F}"/>
              </a:ext>
            </a:extLst>
          </p:cNvPr>
          <p:cNvPicPr>
            <a:picLocks noChangeAspect="1"/>
          </p:cNvPicPr>
          <p:nvPr/>
        </p:nvPicPr>
        <p:blipFill>
          <a:blip r:embed="rId3"/>
          <a:stretch>
            <a:fillRect/>
          </a:stretch>
        </p:blipFill>
        <p:spPr>
          <a:xfrm>
            <a:off x="6705600" y="2680470"/>
            <a:ext cx="4054191" cy="3292125"/>
          </a:xfrm>
          <a:prstGeom prst="rect">
            <a:avLst/>
          </a:prstGeom>
        </p:spPr>
      </p:pic>
    </p:spTree>
    <p:extLst>
      <p:ext uri="{BB962C8B-B14F-4D97-AF65-F5344CB8AC3E}">
        <p14:creationId xmlns:p14="http://schemas.microsoft.com/office/powerpoint/2010/main" val="466970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670481C-CC62-FFEF-1914-D497E17E3DE5}"/>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4439F77B-9AF3-FBE9-B874-D4214F767B30}"/>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Residues in sparrowhawks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259 birds from 1995 - 2015, 81% contained SGARs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Mainly catch small birds on the wing, so these prey species also carry SGARs</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06BC1618-E784-4F63-7496-9641F2D38744}"/>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734A5880-6BDF-4471-12AF-70018A63417E}"/>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Low-level residues </a:t>
            </a:r>
          </a:p>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 Sparrowhawks</a:t>
            </a:r>
            <a:endParaRPr sz="500" kern="0" dirty="0">
              <a:solidFill>
                <a:srgbClr val="000000"/>
              </a:solidFill>
              <a:latin typeface="Arial"/>
              <a:cs typeface="Arial"/>
              <a:sym typeface="Arial"/>
            </a:endParaRPr>
          </a:p>
        </p:txBody>
      </p:sp>
      <p:pic>
        <p:nvPicPr>
          <p:cNvPr id="2" name="Picture 2">
            <a:extLst>
              <a:ext uri="{FF2B5EF4-FFF2-40B4-BE49-F238E27FC236}">
                <a16:creationId xmlns:a16="http://schemas.microsoft.com/office/drawing/2014/main" id="{1257F9CB-B05A-4FE6-E54D-5B432C7CC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482" y="708897"/>
            <a:ext cx="2035332" cy="245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41BEA08C-55D9-295A-5FB8-657FF9CCAD16}"/>
              </a:ext>
            </a:extLst>
          </p:cNvPr>
          <p:cNvPicPr>
            <a:picLocks noChangeAspect="1"/>
          </p:cNvPicPr>
          <p:nvPr/>
        </p:nvPicPr>
        <p:blipFill>
          <a:blip r:embed="rId4"/>
          <a:stretch>
            <a:fillRect/>
          </a:stretch>
        </p:blipFill>
        <p:spPr>
          <a:xfrm>
            <a:off x="6551700" y="3404653"/>
            <a:ext cx="3584895" cy="2696279"/>
          </a:xfrm>
          <a:prstGeom prst="rect">
            <a:avLst/>
          </a:prstGeom>
        </p:spPr>
      </p:pic>
      <p:sp>
        <p:nvSpPr>
          <p:cNvPr id="6" name="TextBox 5">
            <a:extLst>
              <a:ext uri="{FF2B5EF4-FFF2-40B4-BE49-F238E27FC236}">
                <a16:creationId xmlns:a16="http://schemas.microsoft.com/office/drawing/2014/main" id="{AD64FE07-ED32-5AE2-BD05-DB216DAA350E}"/>
              </a:ext>
            </a:extLst>
          </p:cNvPr>
          <p:cNvSpPr txBox="1"/>
          <p:nvPr/>
        </p:nvSpPr>
        <p:spPr>
          <a:xfrm>
            <a:off x="7017438" y="6221560"/>
            <a:ext cx="2653417" cy="369332"/>
          </a:xfrm>
          <a:prstGeom prst="rect">
            <a:avLst/>
          </a:prstGeom>
          <a:noFill/>
        </p:spPr>
        <p:txBody>
          <a:bodyPr wrap="square">
            <a:spAutoFit/>
          </a:bodyPr>
          <a:lstStyle/>
          <a:p>
            <a:r>
              <a:rPr lang="en-GB" altLang="en-US" dirty="0">
                <a:latin typeface="Century Gothic" panose="020B0502020202020204" pitchFamily="34" charset="0"/>
              </a:rPr>
              <a:t>Broughton et al., 2022 </a:t>
            </a:r>
            <a:endParaRPr lang="en-GB" dirty="0">
              <a:latin typeface="Century Gothic" panose="020B0502020202020204" pitchFamily="34" charset="0"/>
            </a:endParaRPr>
          </a:p>
        </p:txBody>
      </p:sp>
    </p:spTree>
    <p:extLst>
      <p:ext uri="{BB962C8B-B14F-4D97-AF65-F5344CB8AC3E}">
        <p14:creationId xmlns:p14="http://schemas.microsoft.com/office/powerpoint/2010/main" val="3091245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C93A295-49C1-0E8D-D778-52FC49C18AC2}"/>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7E95FAD5-DDD6-0FBD-1DAB-77ECCDC57F7E}"/>
              </a:ext>
            </a:extLst>
          </p:cNvPr>
          <p:cNvSpPr txBox="1"/>
          <p:nvPr/>
        </p:nvSpPr>
        <p:spPr>
          <a:xfrm>
            <a:off x="635315" y="2480787"/>
            <a:ext cx="6957677"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Only for the barn owl do we:</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obtain enough carcases for residue analysis on an annual basis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have a long historical data set</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have baseline data allowing us to track statistical trends in exposure data for anticoagulants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CRRU UK contracts Centre for Ecology &amp; Hydrology to conduct annual residue survey as one of the key monitoring programmes for the Stewardship Regime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F95EA264-4C0B-4381-F43A-CB0479BA79FD}"/>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C60F335-361B-7BDD-124D-EF0E8523E06C}"/>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Sentinel species for wildlife exposure to SGARs – the Barn Owl</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007C4743-E34F-C567-87CE-84D872CDD8A9}"/>
              </a:ext>
            </a:extLst>
          </p:cNvPr>
          <p:cNvPicPr>
            <a:picLocks noChangeAspect="1"/>
          </p:cNvPicPr>
          <p:nvPr/>
        </p:nvPicPr>
        <p:blipFill>
          <a:blip r:embed="rId3"/>
          <a:stretch>
            <a:fillRect/>
          </a:stretch>
        </p:blipFill>
        <p:spPr>
          <a:xfrm>
            <a:off x="7815958" y="2480787"/>
            <a:ext cx="2694666" cy="3444539"/>
          </a:xfrm>
          <a:prstGeom prst="rect">
            <a:avLst/>
          </a:prstGeom>
        </p:spPr>
      </p:pic>
    </p:spTree>
    <p:extLst>
      <p:ext uri="{BB962C8B-B14F-4D97-AF65-F5344CB8AC3E}">
        <p14:creationId xmlns:p14="http://schemas.microsoft.com/office/powerpoint/2010/main" val="341055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6E5D100-252D-55C1-6424-3B480C5C8451}"/>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EFF9210B-FC05-6D33-D6BB-9361FD38F97B}"/>
              </a:ext>
            </a:extLst>
          </p:cNvPr>
          <p:cNvSpPr txBox="1"/>
          <p:nvPr/>
        </p:nvSpPr>
        <p:spPr>
          <a:xfrm>
            <a:off x="635315" y="246921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Recently, 30-50% barn owls carry one or more SGAR residues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Residues are ‘stubbornly static’</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These are ‘corrected’ values to permit comparisons with earlier analytical methods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Significant increase in the % owls carrying residues during 1985-2000 ………..why?</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E5C066B5-EB97-C909-DD18-F5CD9109987A}"/>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826BF479-338B-562C-10EF-CA1DA8C65327}"/>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Long-term data set - Barn Owls</a:t>
            </a:r>
            <a:endParaRPr sz="500" kern="0" dirty="0">
              <a:solidFill>
                <a:srgbClr val="000000"/>
              </a:solidFill>
              <a:latin typeface="Arial"/>
              <a:cs typeface="Arial"/>
              <a:sym typeface="Arial"/>
            </a:endParaRPr>
          </a:p>
        </p:txBody>
      </p:sp>
      <p:sp>
        <p:nvSpPr>
          <p:cNvPr id="2" name="Text Box 5">
            <a:extLst>
              <a:ext uri="{FF2B5EF4-FFF2-40B4-BE49-F238E27FC236}">
                <a16:creationId xmlns:a16="http://schemas.microsoft.com/office/drawing/2014/main" id="{96607483-FBF6-C98E-F7F5-F2BAC2D2E66F}"/>
              </a:ext>
            </a:extLst>
          </p:cNvPr>
          <p:cNvSpPr txBox="1">
            <a:spLocks noChangeArrowheads="1"/>
          </p:cNvSpPr>
          <p:nvPr/>
        </p:nvSpPr>
        <p:spPr bwMode="auto">
          <a:xfrm>
            <a:off x="6051240" y="1806571"/>
            <a:ext cx="5505443"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ct val="50000"/>
              </a:spcAft>
              <a:buClr>
                <a:schemeClr val="tx2"/>
              </a:buClr>
              <a:buSzPct val="85000"/>
              <a:buFont typeface="Wingdings 2" panose="05020102010507070707" pitchFamily="18" charset="2"/>
              <a:buChar char="¢"/>
              <a:defRPr sz="2800" b="1">
                <a:solidFill>
                  <a:schemeClr val="tx1"/>
                </a:solidFill>
                <a:latin typeface="Arial" panose="020B0604020202020204" pitchFamily="34" charset="0"/>
              </a:defRPr>
            </a:lvl1pPr>
            <a:lvl2pPr marL="742950" indent="-285750" eaLnBrk="0" hangingPunct="0">
              <a:spcAft>
                <a:spcPct val="50000"/>
              </a:spcAft>
              <a:buChar char="–"/>
              <a:defRPr sz="2800" b="1">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 typeface="Wingdings 2" panose="05020102010507070707" pitchFamily="18" charset="2"/>
              <a:buNone/>
              <a:tabLst/>
              <a:defRPr/>
            </a:pPr>
            <a:r>
              <a:rPr kumimoji="0" lang="en-GB" altLang="en-US" sz="1800" b="0" i="0" u="none" strike="noStrike" kern="0" cap="none" spc="0" normalizeH="0" baseline="0" noProof="0" dirty="0">
                <a:ln>
                  <a:noFill/>
                </a:ln>
                <a:effectLst/>
                <a:uLnTx/>
                <a:uFillTx/>
                <a:latin typeface="Century Gothic" panose="020B0502020202020204" pitchFamily="34" charset="0"/>
              </a:rPr>
              <a:t>Percentage of barn owls with residues of anticoagulant rodenticides</a:t>
            </a:r>
            <a:endParaRPr kumimoji="0" lang="en-US" altLang="en-US" sz="1800" b="0" i="0" u="none" strike="noStrike" kern="0" cap="none" spc="0" normalizeH="0" baseline="0" noProof="0" dirty="0">
              <a:ln>
                <a:noFill/>
              </a:ln>
              <a:effectLst/>
              <a:uLnTx/>
              <a:uFillTx/>
              <a:latin typeface="Century Gothic" panose="020B0502020202020204" pitchFamily="34" charset="0"/>
            </a:endParaRPr>
          </a:p>
        </p:txBody>
      </p:sp>
      <p:sp>
        <p:nvSpPr>
          <p:cNvPr id="4" name="Text Box 6">
            <a:extLst>
              <a:ext uri="{FF2B5EF4-FFF2-40B4-BE49-F238E27FC236}">
                <a16:creationId xmlns:a16="http://schemas.microsoft.com/office/drawing/2014/main" id="{8B141DAB-075E-7957-AAFF-F52643237691}"/>
              </a:ext>
            </a:extLst>
          </p:cNvPr>
          <p:cNvSpPr txBox="1">
            <a:spLocks noChangeArrowheads="1"/>
          </p:cNvSpPr>
          <p:nvPr/>
        </p:nvSpPr>
        <p:spPr bwMode="auto">
          <a:xfrm>
            <a:off x="6988760" y="6172224"/>
            <a:ext cx="363040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ct val="50000"/>
              </a:spcAft>
              <a:buClr>
                <a:schemeClr val="tx2"/>
              </a:buClr>
              <a:buSzPct val="85000"/>
              <a:buFont typeface="Wingdings 2" panose="05020102010507070707" pitchFamily="18" charset="2"/>
              <a:buChar char="¢"/>
              <a:defRPr sz="2800" b="1">
                <a:solidFill>
                  <a:schemeClr val="tx1"/>
                </a:solidFill>
                <a:latin typeface="Arial" panose="020B0604020202020204" pitchFamily="34" charset="0"/>
              </a:defRPr>
            </a:lvl1pPr>
            <a:lvl2pPr marL="742950" indent="-285750" eaLnBrk="0" hangingPunct="0">
              <a:spcAft>
                <a:spcPct val="50000"/>
              </a:spcAft>
              <a:buChar char="–"/>
              <a:defRPr sz="2800" b="1">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 typeface="Wingdings 2" panose="05020102010507070707" pitchFamily="18" charset="2"/>
              <a:buNone/>
              <a:tabLst/>
              <a:defRPr/>
            </a:pPr>
            <a:r>
              <a:rPr kumimoji="0" lang="en-GB" altLang="en-US" sz="1050" b="0" i="0" u="none" strike="noStrike" kern="0" cap="none" spc="0" normalizeH="0" baseline="0" noProof="0" dirty="0">
                <a:ln>
                  <a:noFill/>
                </a:ln>
                <a:effectLst/>
                <a:uLnTx/>
                <a:uFillTx/>
                <a:latin typeface="Century Gothic" panose="020B0502020202020204" pitchFamily="34" charset="0"/>
              </a:rPr>
              <a:t>Data from the Predatory Birds Monitoring Scheme provided by Lee Walker, UKCEH</a:t>
            </a:r>
            <a:endParaRPr kumimoji="0" lang="en-US" altLang="en-US" sz="1050" b="0" i="0" u="none" strike="noStrike" kern="0" cap="none" spc="0" normalizeH="0" baseline="0" noProof="0" dirty="0">
              <a:ln>
                <a:noFill/>
              </a:ln>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948DBE14-F8D0-F3FE-8FE1-ECDC35899C39}"/>
              </a:ext>
            </a:extLst>
          </p:cNvPr>
          <p:cNvPicPr>
            <a:picLocks noChangeAspect="1"/>
          </p:cNvPicPr>
          <p:nvPr/>
        </p:nvPicPr>
        <p:blipFill>
          <a:blip r:embed="rId3"/>
          <a:stretch>
            <a:fillRect/>
          </a:stretch>
        </p:blipFill>
        <p:spPr>
          <a:xfrm>
            <a:off x="6051241" y="2644223"/>
            <a:ext cx="5505444" cy="3313530"/>
          </a:xfrm>
          <a:prstGeom prst="rect">
            <a:avLst/>
          </a:prstGeom>
        </p:spPr>
      </p:pic>
    </p:spTree>
    <p:extLst>
      <p:ext uri="{BB962C8B-B14F-4D97-AF65-F5344CB8AC3E}">
        <p14:creationId xmlns:p14="http://schemas.microsoft.com/office/powerpoint/2010/main" val="3455596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A21B21F-5B50-8115-3760-5D6BAFB81701}"/>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AC3284DA-28BC-B831-882B-8D47C37909E3}"/>
              </a:ext>
            </a:extLst>
          </p:cNvPr>
          <p:cNvSpPr txBox="1"/>
          <p:nvPr/>
        </p:nvSpPr>
        <p:spPr>
          <a:xfrm>
            <a:off x="635315" y="2538661"/>
            <a:ext cx="11219228" cy="4329229"/>
          </a:xfrm>
          <a:prstGeom prst="rect">
            <a:avLst/>
          </a:prstGeom>
          <a:noFill/>
          <a:ln>
            <a:noFill/>
          </a:ln>
        </p:spPr>
        <p:txBody>
          <a:bodyPr spcFirstLastPara="1" wrap="square" lIns="45713" tIns="45713" rIns="45713" bIns="45713" anchor="t" anchorCtr="0">
            <a:normAutofit fontScale="92500" lnSpcReduction="20000"/>
          </a:bodyPr>
          <a:lstStyle/>
          <a:p>
            <a:pPr marL="457200" indent="-457200" defTabSz="457200">
              <a:lnSpc>
                <a:spcPct val="90000"/>
              </a:lnSpc>
              <a:buClr>
                <a:srgbClr val="92D050"/>
              </a:buClr>
              <a:buSzPct val="125000"/>
              <a:buFont typeface="+mj-lt"/>
              <a:buAutoNum type="arabicPeriod"/>
              <a:defRPr/>
            </a:pPr>
            <a:r>
              <a:rPr lang="en-GB" sz="2400" kern="0" dirty="0">
                <a:solidFill>
                  <a:srgbClr val="21431A"/>
                </a:solidFill>
                <a:latin typeface="Century Gothic"/>
                <a:ea typeface="Century Gothic"/>
                <a:cs typeface="Century Gothic"/>
                <a:sym typeface="Century Gothic"/>
              </a:rPr>
              <a:t>Increased analytical sensitivity</a:t>
            </a:r>
          </a:p>
          <a:p>
            <a:pPr marL="914400" lvl="1" indent="-4572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Analytical methods certainly improved but PBMS scientists correct for this is the long-term data – so not this</a:t>
            </a:r>
          </a:p>
          <a:p>
            <a:pPr marL="457200" indent="-457200" defTabSz="457200">
              <a:lnSpc>
                <a:spcPct val="90000"/>
              </a:lnSpc>
              <a:buClr>
                <a:srgbClr val="92D050"/>
              </a:buClr>
              <a:buSzPct val="125000"/>
              <a:buFont typeface="+mj-lt"/>
              <a:buAutoNum type="arabicPeriod"/>
              <a:defRPr/>
            </a:pPr>
            <a:endParaRPr lang="en-GB" sz="2400" kern="0" dirty="0">
              <a:solidFill>
                <a:srgbClr val="21431A"/>
              </a:solidFill>
              <a:latin typeface="Century Gothic"/>
              <a:ea typeface="Century Gothic"/>
              <a:cs typeface="Century Gothic"/>
              <a:sym typeface="Century Gothic"/>
            </a:endParaRPr>
          </a:p>
          <a:p>
            <a:pPr marL="457200" indent="-457200" defTabSz="457200">
              <a:lnSpc>
                <a:spcPct val="90000"/>
              </a:lnSpc>
              <a:buClr>
                <a:srgbClr val="92D050"/>
              </a:buClr>
              <a:buSzPct val="125000"/>
              <a:buFont typeface="+mj-lt"/>
              <a:buAutoNum type="arabicPeriod"/>
              <a:defRPr/>
            </a:pPr>
            <a:r>
              <a:rPr lang="en-GB" sz="2400" kern="0" dirty="0">
                <a:solidFill>
                  <a:srgbClr val="21431A"/>
                </a:solidFill>
                <a:latin typeface="Century Gothic"/>
                <a:ea typeface="Century Gothic"/>
                <a:cs typeface="Century Gothic"/>
                <a:sym typeface="Century Gothic"/>
              </a:rPr>
              <a:t>Changes in feeding habits</a:t>
            </a:r>
          </a:p>
          <a:p>
            <a:pPr marL="914400" lvl="1" indent="-4572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Loss of rough grassland means fewer field voles and more wood mice in barn owl diets.  Wood mice more likely than field voles to take rat baits.  But no sign of this change in diet studies – so not this</a:t>
            </a:r>
          </a:p>
          <a:p>
            <a:pPr marL="457200" indent="-457200" defTabSz="457200">
              <a:lnSpc>
                <a:spcPct val="90000"/>
              </a:lnSpc>
              <a:buClr>
                <a:srgbClr val="92D050"/>
              </a:buClr>
              <a:buSzPct val="125000"/>
              <a:buFont typeface="+mj-lt"/>
              <a:buAutoNum type="arabicPeriod"/>
              <a:defRPr/>
            </a:pPr>
            <a:endParaRPr lang="en-GB" sz="2400" kern="0" dirty="0">
              <a:solidFill>
                <a:srgbClr val="21431A"/>
              </a:solidFill>
              <a:latin typeface="Century Gothic"/>
              <a:ea typeface="Century Gothic"/>
              <a:cs typeface="Century Gothic"/>
              <a:sym typeface="Century Gothic"/>
            </a:endParaRPr>
          </a:p>
          <a:p>
            <a:pPr marL="457200" indent="-457200" defTabSz="457200">
              <a:lnSpc>
                <a:spcPct val="90000"/>
              </a:lnSpc>
              <a:buClr>
                <a:srgbClr val="92D050"/>
              </a:buClr>
              <a:buSzPct val="125000"/>
              <a:buFont typeface="+mj-lt"/>
              <a:buAutoNum type="arabicPeriod"/>
              <a:defRPr/>
            </a:pPr>
            <a:r>
              <a:rPr lang="en-GB" sz="2400" kern="0" dirty="0">
                <a:solidFill>
                  <a:srgbClr val="21431A"/>
                </a:solidFill>
                <a:latin typeface="Century Gothic"/>
                <a:ea typeface="Century Gothic"/>
                <a:cs typeface="Century Gothic"/>
                <a:sym typeface="Century Gothic"/>
              </a:rPr>
              <a:t>More rodenticides used</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Would expect more contamination if more rodenticides were used.  But no evidence for large increases in use during the period in question – so not this</a:t>
            </a:r>
          </a:p>
          <a:p>
            <a:pPr marL="457200" indent="-457200" defTabSz="457200">
              <a:lnSpc>
                <a:spcPct val="90000"/>
              </a:lnSpc>
              <a:buClr>
                <a:srgbClr val="92D050"/>
              </a:buClr>
              <a:buSzPct val="125000"/>
              <a:buFont typeface="+mj-lt"/>
              <a:buAutoNum type="arabicPeriod"/>
              <a:defRPr/>
            </a:pPr>
            <a:endParaRPr lang="en-GB" sz="2400" kern="0" dirty="0">
              <a:solidFill>
                <a:srgbClr val="21431A"/>
              </a:solidFill>
              <a:latin typeface="Century Gothic"/>
              <a:ea typeface="Century Gothic"/>
              <a:cs typeface="Century Gothic"/>
              <a:sym typeface="Century Gothic"/>
            </a:endParaRPr>
          </a:p>
          <a:p>
            <a:pPr marL="457200" indent="-457200" defTabSz="457200">
              <a:lnSpc>
                <a:spcPct val="90000"/>
              </a:lnSpc>
              <a:buClr>
                <a:srgbClr val="92D050"/>
              </a:buClr>
              <a:buSzPct val="125000"/>
              <a:buFont typeface="+mj-lt"/>
              <a:buAutoNum type="arabicPeriod"/>
              <a:defRPr/>
            </a:pPr>
            <a:r>
              <a:rPr lang="en-GB" sz="2400" kern="0" dirty="0">
                <a:solidFill>
                  <a:srgbClr val="21431A"/>
                </a:solidFill>
                <a:latin typeface="Century Gothic"/>
                <a:ea typeface="Century Gothic"/>
                <a:cs typeface="Century Gothic"/>
                <a:sym typeface="Century Gothic"/>
              </a:rPr>
              <a:t>Increased use of outdoor permanent baiting</a:t>
            </a:r>
          </a:p>
          <a:p>
            <a:pPr marL="914400" lvl="1" indent="-4572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During the 1980’s new pest control service contracts based prophylactic permanent baiting became popular, exposing small non-target 	   mammals – a possible cause of increasing residues in barn owls </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CB6A2650-4740-A627-E27A-389C94B3ABA9}"/>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62CE5C71-C186-C0C6-3199-483991307A6F}"/>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Barn owl – 1985-2000 increased exposure why?</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1467289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8156019-FA8E-4A36-A936-E015F176050D}"/>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580235A5-E046-D28B-B134-139A06F995C8}"/>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The Barn Owl Monitoring Scheme (BOMS) shows: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7 years of data sets </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successful nesting numbers go up and down depending on several factors, including weather characteristics and prey availability. </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SGAR’s contamination has never appeared to be a factor in the relative success or failure of nesting &amp; egg laying in monitored owls. </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No evidence of sub-lethal effects of exposure to anticoagulant rodenticides.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 good year for Barn Owls with significantly more nesting pairs than usual’ in 2024</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276F70AB-B2DD-9C1E-B356-908B7AB8DB22}"/>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FD449033-61B4-00F7-2EC2-6D8E473BDB0A}"/>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Barn Owl populations</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2330220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02BF3DB-32AB-F359-DB77-D22BCEF24D5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1D4108-2234-58BC-B2B6-75D455F33F69}"/>
              </a:ext>
            </a:extLst>
          </p:cNvPr>
          <p:cNvSpPr/>
          <p:nvPr/>
        </p:nvSpPr>
        <p:spPr>
          <a:xfrm>
            <a:off x="179615" y="6406226"/>
            <a:ext cx="117892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 Copyright 2026</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This presentation may be used free of charge in any format or medium provided that it is reproduced accurately and not used </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8B518FAE-863F-C2A1-C7C7-94D1118E88E1}"/>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marL="0" marR="0" lvl="0" indent="0" algn="l" defTabSz="457200" rtl="0" eaLnBrk="1" fontAlgn="auto" latinLnBrk="0" hangingPunct="1">
              <a:lnSpc>
                <a:spcPct val="100000"/>
              </a:lnSpc>
              <a:spcBef>
                <a:spcPts val="0"/>
              </a:spcBef>
              <a:spcAft>
                <a:spcPts val="0"/>
              </a:spcAft>
              <a:buClr>
                <a:srgbClr val="FFFF00"/>
              </a:buClr>
              <a:buSzPts val="9000"/>
              <a:buFontTx/>
              <a:buNone/>
              <a:tabLst/>
              <a:defRPr/>
            </a:pPr>
            <a:r>
              <a:rPr kumimoji="0" lang="en-GB" sz="3600" b="1"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Contamination in some other species</a:t>
            </a:r>
            <a:endParaRPr kumimoji="0" sz="5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4" name="Content Placeholder 5">
            <a:extLst>
              <a:ext uri="{FF2B5EF4-FFF2-40B4-BE49-F238E27FC236}">
                <a16:creationId xmlns:a16="http://schemas.microsoft.com/office/drawing/2014/main" id="{CDDBDD8C-1AC0-F302-54A4-49EE0AA03120}"/>
              </a:ext>
            </a:extLst>
          </p:cNvPr>
          <p:cNvGraphicFramePr>
            <a:graphicFrameLocks/>
          </p:cNvGraphicFramePr>
          <p:nvPr>
            <p:extLst>
              <p:ext uri="{D42A27DB-BD31-4B8C-83A1-F6EECF244321}">
                <p14:modId xmlns:p14="http://schemas.microsoft.com/office/powerpoint/2010/main" val="1468373321"/>
              </p:ext>
            </p:extLst>
          </p:nvPr>
        </p:nvGraphicFramePr>
        <p:xfrm>
          <a:off x="1953042" y="1603656"/>
          <a:ext cx="8285915" cy="4602298"/>
        </p:xfrm>
        <a:graphic>
          <a:graphicData uri="http://schemas.openxmlformats.org/drawingml/2006/table">
            <a:tbl>
              <a:tblPr firstRow="1" bandRow="1">
                <a:tableStyleId>{5C22544A-7EE6-4342-B048-85BDC9FD1C3A}</a:tableStyleId>
              </a:tblPr>
              <a:tblGrid>
                <a:gridCol w="1657183">
                  <a:extLst>
                    <a:ext uri="{9D8B030D-6E8A-4147-A177-3AD203B41FA5}">
                      <a16:colId xmlns:a16="http://schemas.microsoft.com/office/drawing/2014/main" val="20000"/>
                    </a:ext>
                  </a:extLst>
                </a:gridCol>
                <a:gridCol w="1384481">
                  <a:extLst>
                    <a:ext uri="{9D8B030D-6E8A-4147-A177-3AD203B41FA5}">
                      <a16:colId xmlns:a16="http://schemas.microsoft.com/office/drawing/2014/main" val="20001"/>
                    </a:ext>
                  </a:extLst>
                </a:gridCol>
                <a:gridCol w="1929885">
                  <a:extLst>
                    <a:ext uri="{9D8B030D-6E8A-4147-A177-3AD203B41FA5}">
                      <a16:colId xmlns:a16="http://schemas.microsoft.com/office/drawing/2014/main" val="20002"/>
                    </a:ext>
                  </a:extLst>
                </a:gridCol>
                <a:gridCol w="1657183">
                  <a:extLst>
                    <a:ext uri="{9D8B030D-6E8A-4147-A177-3AD203B41FA5}">
                      <a16:colId xmlns:a16="http://schemas.microsoft.com/office/drawing/2014/main" val="20003"/>
                    </a:ext>
                  </a:extLst>
                </a:gridCol>
                <a:gridCol w="1657183">
                  <a:extLst>
                    <a:ext uri="{9D8B030D-6E8A-4147-A177-3AD203B41FA5}">
                      <a16:colId xmlns:a16="http://schemas.microsoft.com/office/drawing/2014/main" val="20004"/>
                    </a:ext>
                  </a:extLst>
                </a:gridCol>
              </a:tblGrid>
              <a:tr h="516783">
                <a:tc>
                  <a:txBody>
                    <a:bodyPr/>
                    <a:lstStyle/>
                    <a:p>
                      <a:pPr algn="ctr"/>
                      <a:r>
                        <a:rPr lang="en-GB" sz="1600" dirty="0"/>
                        <a:t>Species</a:t>
                      </a:r>
                    </a:p>
                  </a:txBody>
                  <a:tcPr marL="91429" marR="91429" marT="45713" marB="45713"/>
                </a:tc>
                <a:tc>
                  <a:txBody>
                    <a:bodyPr/>
                    <a:lstStyle/>
                    <a:p>
                      <a:pPr algn="ctr"/>
                      <a:r>
                        <a:rPr lang="en-GB" sz="1600" dirty="0"/>
                        <a:t>Country</a:t>
                      </a:r>
                    </a:p>
                  </a:txBody>
                  <a:tcPr marL="91429" marR="91429" marT="45713" marB="45713"/>
                </a:tc>
                <a:tc>
                  <a:txBody>
                    <a:bodyPr/>
                    <a:lstStyle/>
                    <a:p>
                      <a:pPr algn="ctr"/>
                      <a:r>
                        <a:rPr lang="en-GB" sz="1600" dirty="0"/>
                        <a:t>Year(s)</a:t>
                      </a:r>
                    </a:p>
                  </a:txBody>
                  <a:tcPr marL="91429" marR="91429" marT="45713" marB="45713"/>
                </a:tc>
                <a:tc>
                  <a:txBody>
                    <a:bodyPr/>
                    <a:lstStyle/>
                    <a:p>
                      <a:pPr algn="ctr"/>
                      <a:r>
                        <a:rPr lang="en-GB" sz="1600" dirty="0"/>
                        <a:t>Number sampled</a:t>
                      </a:r>
                    </a:p>
                  </a:txBody>
                  <a:tcPr marL="91429" marR="91429" marT="45713" marB="45713"/>
                </a:tc>
                <a:tc>
                  <a:txBody>
                    <a:bodyPr/>
                    <a:lstStyle/>
                    <a:p>
                      <a:pPr algn="ctr"/>
                      <a:r>
                        <a:rPr lang="en-GB" sz="1600" dirty="0"/>
                        <a:t>%carrying one or more SGAR</a:t>
                      </a:r>
                    </a:p>
                  </a:txBody>
                  <a:tcPr marL="91429" marR="91429" marT="45713" marB="45713"/>
                </a:tc>
                <a:extLst>
                  <a:ext uri="{0D108BD9-81ED-4DB2-BD59-A6C34878D82A}">
                    <a16:rowId xmlns:a16="http://schemas.microsoft.com/office/drawing/2014/main" val="10000"/>
                  </a:ext>
                </a:extLst>
              </a:tr>
              <a:tr h="330881">
                <a:tc>
                  <a:txBody>
                    <a:bodyPr/>
                    <a:lstStyle/>
                    <a:p>
                      <a:r>
                        <a:rPr lang="en-GB" sz="1600" dirty="0"/>
                        <a:t>Barn owl</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2015-2022</a:t>
                      </a:r>
                    </a:p>
                  </a:txBody>
                  <a:tcPr marL="91429" marR="91429" marT="45713" marB="45713"/>
                </a:tc>
                <a:tc>
                  <a:txBody>
                    <a:bodyPr/>
                    <a:lstStyle/>
                    <a:p>
                      <a:pPr algn="ctr"/>
                      <a:r>
                        <a:rPr lang="en-GB" sz="1600" dirty="0"/>
                        <a:t>800</a:t>
                      </a:r>
                    </a:p>
                  </a:txBody>
                  <a:tcPr marL="91429" marR="91429" marT="45713" marB="45713"/>
                </a:tc>
                <a:tc>
                  <a:txBody>
                    <a:bodyPr/>
                    <a:lstStyle/>
                    <a:p>
                      <a:pPr algn="ctr"/>
                      <a:r>
                        <a:rPr lang="en-GB" sz="1600" dirty="0"/>
                        <a:t>84</a:t>
                      </a:r>
                    </a:p>
                  </a:txBody>
                  <a:tcPr marL="91429" marR="91429" marT="45713" marB="45713"/>
                </a:tc>
                <a:extLst>
                  <a:ext uri="{0D108BD9-81ED-4DB2-BD59-A6C34878D82A}">
                    <a16:rowId xmlns:a16="http://schemas.microsoft.com/office/drawing/2014/main" val="10001"/>
                  </a:ext>
                </a:extLst>
              </a:tr>
              <a:tr h="3308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t>Red kite</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2015-2022</a:t>
                      </a:r>
                    </a:p>
                  </a:txBody>
                  <a:tcPr marL="91429" marR="91429" marT="45713" marB="45713"/>
                </a:tc>
                <a:tc>
                  <a:txBody>
                    <a:bodyPr/>
                    <a:lstStyle/>
                    <a:p>
                      <a:pPr algn="ctr"/>
                      <a:r>
                        <a:rPr lang="en-GB" sz="1600" dirty="0"/>
                        <a:t>262</a:t>
                      </a:r>
                    </a:p>
                  </a:txBody>
                  <a:tcPr marL="91429" marR="91429" marT="45713" marB="45713"/>
                </a:tc>
                <a:tc>
                  <a:txBody>
                    <a:bodyPr/>
                    <a:lstStyle/>
                    <a:p>
                      <a:pPr algn="ctr"/>
                      <a:r>
                        <a:rPr lang="en-GB" sz="1600" dirty="0"/>
                        <a:t>94</a:t>
                      </a:r>
                    </a:p>
                  </a:txBody>
                  <a:tcPr marL="91429" marR="91429" marT="45713" marB="45713"/>
                </a:tc>
                <a:extLst>
                  <a:ext uri="{0D108BD9-81ED-4DB2-BD59-A6C34878D82A}">
                    <a16:rowId xmlns:a16="http://schemas.microsoft.com/office/drawing/2014/main" val="10002"/>
                  </a:ext>
                </a:extLst>
              </a:tr>
              <a:tr h="330881">
                <a:tc>
                  <a:txBody>
                    <a:bodyPr/>
                    <a:lstStyle/>
                    <a:p>
                      <a:endParaRPr lang="en-GB" sz="1600" dirty="0"/>
                    </a:p>
                  </a:txBody>
                  <a:tcPr marL="91429" marR="91429" marT="45713" marB="45713"/>
                </a:tc>
                <a:tc>
                  <a:txBody>
                    <a:bodyPr/>
                    <a:lstStyle/>
                    <a:p>
                      <a:pPr algn="ctr"/>
                      <a:r>
                        <a:rPr lang="en-GB" sz="1600" dirty="0"/>
                        <a:t>Scotland</a:t>
                      </a:r>
                    </a:p>
                  </a:txBody>
                  <a:tcPr marL="91429" marR="91429" marT="45713" marB="45713"/>
                </a:tc>
                <a:tc>
                  <a:txBody>
                    <a:bodyPr/>
                    <a:lstStyle/>
                    <a:p>
                      <a:pPr algn="ctr"/>
                      <a:r>
                        <a:rPr lang="en-GB" sz="1600" dirty="0"/>
                        <a:t>2000-10</a:t>
                      </a:r>
                    </a:p>
                  </a:txBody>
                  <a:tcPr marL="91429" marR="91429" marT="45713" marB="45713"/>
                </a:tc>
                <a:tc>
                  <a:txBody>
                    <a:bodyPr/>
                    <a:lstStyle/>
                    <a:p>
                      <a:pPr algn="ctr"/>
                      <a:r>
                        <a:rPr lang="en-GB" sz="1600" dirty="0"/>
                        <a:t>114</a:t>
                      </a:r>
                    </a:p>
                  </a:txBody>
                  <a:tcPr marL="91429" marR="91429" marT="45713" marB="45713"/>
                </a:tc>
                <a:tc>
                  <a:txBody>
                    <a:bodyPr/>
                    <a:lstStyle/>
                    <a:p>
                      <a:pPr algn="ctr"/>
                      <a:r>
                        <a:rPr lang="en-GB" sz="1600" dirty="0"/>
                        <a:t>69</a:t>
                      </a:r>
                    </a:p>
                  </a:txBody>
                  <a:tcPr marL="91429" marR="91429" marT="45713" marB="45713"/>
                </a:tc>
                <a:extLst>
                  <a:ext uri="{0D108BD9-81ED-4DB2-BD59-A6C34878D82A}">
                    <a16:rowId xmlns:a16="http://schemas.microsoft.com/office/drawing/2014/main" val="10003"/>
                  </a:ext>
                </a:extLst>
              </a:tr>
              <a:tr h="330881">
                <a:tc>
                  <a:txBody>
                    <a:bodyPr/>
                    <a:lstStyle/>
                    <a:p>
                      <a:r>
                        <a:rPr lang="en-GB" sz="1600" dirty="0"/>
                        <a:t>Sparrowhawk</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2010-13</a:t>
                      </a:r>
                    </a:p>
                  </a:txBody>
                  <a:tcPr marL="91429" marR="91429" marT="45713" marB="45713"/>
                </a:tc>
                <a:tc>
                  <a:txBody>
                    <a:bodyPr/>
                    <a:lstStyle/>
                    <a:p>
                      <a:pPr algn="ctr"/>
                      <a:r>
                        <a:rPr lang="en-GB" sz="1600" dirty="0"/>
                        <a:t>94</a:t>
                      </a:r>
                    </a:p>
                  </a:txBody>
                  <a:tcPr marL="91429" marR="91429" marT="45713" marB="45713"/>
                </a:tc>
                <a:tc>
                  <a:txBody>
                    <a:bodyPr/>
                    <a:lstStyle/>
                    <a:p>
                      <a:pPr algn="ctr"/>
                      <a:r>
                        <a:rPr lang="en-GB" sz="1600" dirty="0"/>
                        <a:t>89</a:t>
                      </a:r>
                    </a:p>
                  </a:txBody>
                  <a:tcPr marL="91429" marR="91429" marT="45713" marB="45713"/>
                </a:tc>
                <a:extLst>
                  <a:ext uri="{0D108BD9-81ED-4DB2-BD59-A6C34878D82A}">
                    <a16:rowId xmlns:a16="http://schemas.microsoft.com/office/drawing/2014/main" val="10004"/>
                  </a:ext>
                </a:extLst>
              </a:tr>
              <a:tr h="330881">
                <a:tc>
                  <a:txBody>
                    <a:bodyPr/>
                    <a:lstStyle/>
                    <a:p>
                      <a:endParaRPr lang="en-GB" sz="1600" dirty="0"/>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1995-2015</a:t>
                      </a:r>
                    </a:p>
                  </a:txBody>
                  <a:tcPr marL="91429" marR="91429" marT="45713" marB="45713"/>
                </a:tc>
                <a:tc>
                  <a:txBody>
                    <a:bodyPr/>
                    <a:lstStyle/>
                    <a:p>
                      <a:pPr algn="ctr"/>
                      <a:r>
                        <a:rPr lang="en-GB" sz="1600" dirty="0"/>
                        <a:t>259</a:t>
                      </a:r>
                    </a:p>
                  </a:txBody>
                  <a:tcPr marL="91429" marR="91429" marT="45713" marB="45713"/>
                </a:tc>
                <a:tc>
                  <a:txBody>
                    <a:bodyPr/>
                    <a:lstStyle/>
                    <a:p>
                      <a:pPr algn="ctr"/>
                      <a:r>
                        <a:rPr lang="en-GB" sz="1600" dirty="0"/>
                        <a:t>81</a:t>
                      </a:r>
                    </a:p>
                  </a:txBody>
                  <a:tcPr marL="91429" marR="91429" marT="45713" marB="45713"/>
                </a:tc>
                <a:extLst>
                  <a:ext uri="{0D108BD9-81ED-4DB2-BD59-A6C34878D82A}">
                    <a16:rowId xmlns:a16="http://schemas.microsoft.com/office/drawing/2014/main" val="10005"/>
                  </a:ext>
                </a:extLst>
              </a:tr>
              <a:tr h="330881">
                <a:tc>
                  <a:txBody>
                    <a:bodyPr/>
                    <a:lstStyle/>
                    <a:p>
                      <a:r>
                        <a:rPr lang="en-GB" sz="1600" dirty="0"/>
                        <a:t>Kestrel</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1997-2012</a:t>
                      </a:r>
                    </a:p>
                  </a:txBody>
                  <a:tcPr marL="91429" marR="91429" marT="45713" marB="45713"/>
                </a:tc>
                <a:tc>
                  <a:txBody>
                    <a:bodyPr/>
                    <a:lstStyle/>
                    <a:p>
                      <a:pPr algn="ctr"/>
                      <a:r>
                        <a:rPr lang="en-GB" sz="1600" dirty="0"/>
                        <a:t>241</a:t>
                      </a:r>
                    </a:p>
                  </a:txBody>
                  <a:tcPr marL="91429" marR="91429" marT="45713" marB="45713"/>
                </a:tc>
                <a:tc>
                  <a:txBody>
                    <a:bodyPr/>
                    <a:lstStyle/>
                    <a:p>
                      <a:pPr algn="ctr"/>
                      <a:r>
                        <a:rPr lang="en-GB" sz="1600" dirty="0"/>
                        <a:t>67</a:t>
                      </a:r>
                    </a:p>
                  </a:txBody>
                  <a:tcPr marL="91429" marR="91429" marT="45713" marB="45713"/>
                </a:tc>
                <a:extLst>
                  <a:ext uri="{0D108BD9-81ED-4DB2-BD59-A6C34878D82A}">
                    <a16:rowId xmlns:a16="http://schemas.microsoft.com/office/drawing/2014/main" val="10006"/>
                  </a:ext>
                </a:extLst>
              </a:tr>
              <a:tr h="330881">
                <a:tc>
                  <a:txBody>
                    <a:bodyPr/>
                    <a:lstStyle/>
                    <a:p>
                      <a:r>
                        <a:rPr lang="en-GB" sz="1600" dirty="0"/>
                        <a:t>Polecat</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1993-99</a:t>
                      </a:r>
                    </a:p>
                  </a:txBody>
                  <a:tcPr marL="91429" marR="91429" marT="45713" marB="45713"/>
                </a:tc>
                <a:tc>
                  <a:txBody>
                    <a:bodyPr/>
                    <a:lstStyle/>
                    <a:p>
                      <a:pPr algn="ctr"/>
                      <a:r>
                        <a:rPr lang="en-GB" sz="1600" dirty="0"/>
                        <a:t>100</a:t>
                      </a:r>
                    </a:p>
                  </a:txBody>
                  <a:tcPr marL="91429" marR="91429" marT="45713" marB="45713"/>
                </a:tc>
                <a:tc>
                  <a:txBody>
                    <a:bodyPr/>
                    <a:lstStyle/>
                    <a:p>
                      <a:pPr algn="ctr"/>
                      <a:r>
                        <a:rPr lang="en-GB" sz="1600" dirty="0"/>
                        <a:t>31</a:t>
                      </a:r>
                    </a:p>
                  </a:txBody>
                  <a:tcPr marL="91429" marR="91429" marT="45713" marB="45713"/>
                </a:tc>
                <a:extLst>
                  <a:ext uri="{0D108BD9-81ED-4DB2-BD59-A6C34878D82A}">
                    <a16:rowId xmlns:a16="http://schemas.microsoft.com/office/drawing/2014/main" val="10007"/>
                  </a:ext>
                </a:extLst>
              </a:tr>
              <a:tr h="330881">
                <a:tc>
                  <a:txBody>
                    <a:bodyPr/>
                    <a:lstStyle/>
                    <a:p>
                      <a:endParaRPr lang="en-GB" sz="1600" dirty="0"/>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2013-2016</a:t>
                      </a:r>
                    </a:p>
                  </a:txBody>
                  <a:tcPr marL="91429" marR="91429" marT="45713" marB="45713"/>
                </a:tc>
                <a:tc>
                  <a:txBody>
                    <a:bodyPr/>
                    <a:lstStyle/>
                    <a:p>
                      <a:pPr algn="ctr"/>
                      <a:r>
                        <a:rPr lang="en-GB" sz="1600" dirty="0"/>
                        <a:t>68</a:t>
                      </a:r>
                    </a:p>
                  </a:txBody>
                  <a:tcPr marL="91429" marR="91429" marT="45713" marB="45713"/>
                </a:tc>
                <a:tc>
                  <a:txBody>
                    <a:bodyPr/>
                    <a:lstStyle/>
                    <a:p>
                      <a:pPr algn="ctr"/>
                      <a:r>
                        <a:rPr lang="en-GB" sz="1600" dirty="0"/>
                        <a:t>79</a:t>
                      </a:r>
                    </a:p>
                  </a:txBody>
                  <a:tcPr marL="91429" marR="91429" marT="45713" marB="45713"/>
                </a:tc>
                <a:extLst>
                  <a:ext uri="{0D108BD9-81ED-4DB2-BD59-A6C34878D82A}">
                    <a16:rowId xmlns:a16="http://schemas.microsoft.com/office/drawing/2014/main" val="10008"/>
                  </a:ext>
                </a:extLst>
              </a:tr>
              <a:tr h="330881">
                <a:tc>
                  <a:txBody>
                    <a:bodyPr/>
                    <a:lstStyle/>
                    <a:p>
                      <a:r>
                        <a:rPr lang="en-GB" sz="1600" dirty="0"/>
                        <a:t>Tawny owl</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1993-99, 2013-16</a:t>
                      </a:r>
                    </a:p>
                  </a:txBody>
                  <a:tcPr marL="91429" marR="91429" marT="45713" marB="45713"/>
                </a:tc>
                <a:tc>
                  <a:txBody>
                    <a:bodyPr/>
                    <a:lstStyle/>
                    <a:p>
                      <a:pPr algn="ctr"/>
                      <a:r>
                        <a:rPr lang="en-GB" sz="1600" dirty="0"/>
                        <a:t>172</a:t>
                      </a:r>
                    </a:p>
                  </a:txBody>
                  <a:tcPr marL="91429" marR="91429" marT="45713" marB="45713"/>
                </a:tc>
                <a:tc>
                  <a:txBody>
                    <a:bodyPr/>
                    <a:lstStyle/>
                    <a:p>
                      <a:pPr algn="ctr"/>
                      <a:r>
                        <a:rPr lang="en-GB" sz="1600" dirty="0"/>
                        <a:t>19</a:t>
                      </a:r>
                    </a:p>
                  </a:txBody>
                  <a:tcPr marL="91429" marR="91429" marT="45713" marB="45713"/>
                </a:tc>
                <a:extLst>
                  <a:ext uri="{0D108BD9-81ED-4DB2-BD59-A6C34878D82A}">
                    <a16:rowId xmlns:a16="http://schemas.microsoft.com/office/drawing/2014/main" val="10009"/>
                  </a:ext>
                </a:extLst>
              </a:tr>
              <a:tr h="330881">
                <a:tc>
                  <a:txBody>
                    <a:bodyPr/>
                    <a:lstStyle/>
                    <a:p>
                      <a:r>
                        <a:rPr lang="en-GB" sz="1600" dirty="0"/>
                        <a:t>Buzzard</a:t>
                      </a:r>
                    </a:p>
                  </a:txBody>
                  <a:tcPr marL="91429" marR="91429" marT="45713" marB="45713"/>
                </a:tc>
                <a:tc>
                  <a:txBody>
                    <a:bodyPr/>
                    <a:lstStyle/>
                    <a:p>
                      <a:pPr algn="ctr"/>
                      <a:r>
                        <a:rPr lang="en-GB" sz="1600" dirty="0"/>
                        <a:t>Scotland</a:t>
                      </a:r>
                    </a:p>
                  </a:txBody>
                  <a:tcPr marL="91429" marR="91429" marT="45713" marB="45713"/>
                </a:tc>
                <a:tc>
                  <a:txBody>
                    <a:bodyPr/>
                    <a:lstStyle/>
                    <a:p>
                      <a:pPr algn="ctr"/>
                      <a:r>
                        <a:rPr lang="en-GB" sz="1600" dirty="0"/>
                        <a:t>2000-10</a:t>
                      </a:r>
                    </a:p>
                  </a:txBody>
                  <a:tcPr marL="91429" marR="91429" marT="45713" marB="45713"/>
                </a:tc>
                <a:tc>
                  <a:txBody>
                    <a:bodyPr/>
                    <a:lstStyle/>
                    <a:p>
                      <a:pPr algn="ctr"/>
                      <a:r>
                        <a:rPr lang="en-GB" sz="1600" dirty="0"/>
                        <a:t>479</a:t>
                      </a:r>
                    </a:p>
                  </a:txBody>
                  <a:tcPr marL="91429" marR="91429" marT="45713" marB="45713"/>
                </a:tc>
                <a:tc>
                  <a:txBody>
                    <a:bodyPr/>
                    <a:lstStyle/>
                    <a:p>
                      <a:pPr algn="ctr"/>
                      <a:r>
                        <a:rPr lang="en-GB" sz="1600" dirty="0"/>
                        <a:t>43</a:t>
                      </a:r>
                    </a:p>
                  </a:txBody>
                  <a:tcPr marL="91429" marR="91429" marT="45713" marB="45713"/>
                </a:tc>
                <a:extLst>
                  <a:ext uri="{0D108BD9-81ED-4DB2-BD59-A6C34878D82A}">
                    <a16:rowId xmlns:a16="http://schemas.microsoft.com/office/drawing/2014/main" val="10010"/>
                  </a:ext>
                </a:extLst>
              </a:tr>
              <a:tr h="330881">
                <a:tc>
                  <a:txBody>
                    <a:bodyPr/>
                    <a:lstStyle/>
                    <a:p>
                      <a:endParaRPr lang="en-GB" sz="1600" dirty="0"/>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2001-2019</a:t>
                      </a:r>
                    </a:p>
                  </a:txBody>
                  <a:tcPr marL="91429" marR="91429" marT="45713" marB="45713"/>
                </a:tc>
                <a:tc>
                  <a:txBody>
                    <a:bodyPr/>
                    <a:lstStyle/>
                    <a:p>
                      <a:pPr algn="ctr"/>
                      <a:r>
                        <a:rPr lang="en-GB" sz="1600" dirty="0"/>
                        <a:t>72</a:t>
                      </a:r>
                    </a:p>
                  </a:txBody>
                  <a:tcPr marL="91429" marR="91429" marT="45713" marB="45713"/>
                </a:tc>
                <a:tc>
                  <a:txBody>
                    <a:bodyPr/>
                    <a:lstStyle/>
                    <a:p>
                      <a:pPr algn="ctr"/>
                      <a:r>
                        <a:rPr lang="en-GB" sz="1600" dirty="0"/>
                        <a:t>86</a:t>
                      </a:r>
                    </a:p>
                  </a:txBody>
                  <a:tcPr marL="91429" marR="91429" marT="45713" marB="45713"/>
                </a:tc>
                <a:extLst>
                  <a:ext uri="{0D108BD9-81ED-4DB2-BD59-A6C34878D82A}">
                    <a16:rowId xmlns:a16="http://schemas.microsoft.com/office/drawing/2014/main" val="2982119751"/>
                  </a:ext>
                </a:extLst>
              </a:tr>
              <a:tr h="330881">
                <a:tc>
                  <a:txBody>
                    <a:bodyPr/>
                    <a:lstStyle/>
                    <a:p>
                      <a:r>
                        <a:rPr lang="en-GB" sz="1600" dirty="0"/>
                        <a:t>Peregrine</a:t>
                      </a:r>
                    </a:p>
                  </a:txBody>
                  <a:tcPr marL="91429" marR="91429" marT="45713" marB="45713"/>
                </a:tc>
                <a:tc>
                  <a:txBody>
                    <a:bodyPr/>
                    <a:lstStyle/>
                    <a:p>
                      <a:pPr algn="ctr"/>
                      <a:r>
                        <a:rPr lang="en-GB" sz="1600" dirty="0"/>
                        <a:t>Scotland</a:t>
                      </a:r>
                    </a:p>
                  </a:txBody>
                  <a:tcPr marL="91429" marR="91429" marT="45713" marB="45713"/>
                </a:tc>
                <a:tc>
                  <a:txBody>
                    <a:bodyPr/>
                    <a:lstStyle/>
                    <a:p>
                      <a:pPr algn="ctr"/>
                      <a:r>
                        <a:rPr lang="en-GB" sz="1600" dirty="0"/>
                        <a:t>2000-10</a:t>
                      </a:r>
                    </a:p>
                  </a:txBody>
                  <a:tcPr marL="91429" marR="91429" marT="45713" marB="45713"/>
                </a:tc>
                <a:tc>
                  <a:txBody>
                    <a:bodyPr/>
                    <a:lstStyle/>
                    <a:p>
                      <a:pPr algn="ctr"/>
                      <a:r>
                        <a:rPr lang="en-GB" sz="1600" dirty="0"/>
                        <a:t>24</a:t>
                      </a:r>
                    </a:p>
                  </a:txBody>
                  <a:tcPr marL="91429" marR="91429" marT="45713" marB="45713"/>
                </a:tc>
                <a:tc>
                  <a:txBody>
                    <a:bodyPr/>
                    <a:lstStyle/>
                    <a:p>
                      <a:pPr algn="ctr"/>
                      <a:r>
                        <a:rPr lang="en-GB" sz="1600" dirty="0"/>
                        <a:t>29</a:t>
                      </a:r>
                    </a:p>
                  </a:txBody>
                  <a:tcPr marL="91429" marR="91429" marT="45713" marB="45713"/>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597282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5E82EF1-B6DD-A71A-7663-7087F514D392}"/>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BBF777C1-FB53-0576-FB16-2291B9F34A0A}"/>
              </a:ext>
            </a:extLst>
          </p:cNvPr>
          <p:cNvSpPr txBox="1"/>
          <p:nvPr/>
        </p:nvSpPr>
        <p:spPr>
          <a:xfrm>
            <a:off x="635315" y="2538662"/>
            <a:ext cx="6359043" cy="4182046"/>
          </a:xfrm>
          <a:prstGeom prst="rect">
            <a:avLst/>
          </a:prstGeom>
          <a:noFill/>
          <a:ln>
            <a:noFill/>
          </a:ln>
        </p:spPr>
        <p:txBody>
          <a:bodyPr spcFirstLastPara="1" wrap="square" lIns="45713" tIns="45713" rIns="45713" bIns="45713" anchor="t" anchorCtr="0">
            <a:normAutofit lnSpcReduction="10000"/>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Historic data shows rodenticide used on 80-90% of farms growing grass, arable or fodder crops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Large use of SGARs by farmers, gamekeepers and professional pest controllers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err="1">
                <a:solidFill>
                  <a:srgbClr val="21431A"/>
                </a:solidFill>
                <a:latin typeface="Century Gothic"/>
                <a:ea typeface="Century Gothic"/>
                <a:cs typeface="Century Gothic"/>
                <a:sym typeface="Century Gothic"/>
              </a:rPr>
              <a:t>Difenacoum</a:t>
            </a:r>
            <a:r>
              <a:rPr lang="en-GB" sz="2400" kern="0" dirty="0">
                <a:solidFill>
                  <a:srgbClr val="21431A"/>
                </a:solidFill>
                <a:latin typeface="Century Gothic"/>
                <a:ea typeface="Century Gothic"/>
                <a:cs typeface="Century Gothic"/>
                <a:sym typeface="Century Gothic"/>
              </a:rPr>
              <a:t> and bromadiolone most widely used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 recent figures on quantities used, apart from in Scotland </a:t>
            </a:r>
          </a:p>
        </p:txBody>
      </p:sp>
      <p:sp>
        <p:nvSpPr>
          <p:cNvPr id="3" name="Rectangle 2">
            <a:extLst>
              <a:ext uri="{FF2B5EF4-FFF2-40B4-BE49-F238E27FC236}">
                <a16:creationId xmlns:a16="http://schemas.microsoft.com/office/drawing/2014/main" id="{97541C11-601B-5B2C-26B0-74CF5F1659ED}"/>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C93F229D-5C05-DF43-617C-549C6AE4ED62}"/>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Rodenticide use in UK rural areas </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A511489C-4DCE-7A21-E265-306A3F5D5A0A}"/>
              </a:ext>
            </a:extLst>
          </p:cNvPr>
          <p:cNvPicPr>
            <a:picLocks noChangeAspect="1"/>
          </p:cNvPicPr>
          <p:nvPr/>
        </p:nvPicPr>
        <p:blipFill>
          <a:blip r:embed="rId3"/>
          <a:stretch>
            <a:fillRect/>
          </a:stretch>
        </p:blipFill>
        <p:spPr>
          <a:xfrm>
            <a:off x="6994358" y="3048266"/>
            <a:ext cx="4091940" cy="2848356"/>
          </a:xfrm>
          <a:prstGeom prst="rect">
            <a:avLst/>
          </a:prstGeom>
        </p:spPr>
      </p:pic>
      <p:sp>
        <p:nvSpPr>
          <p:cNvPr id="4" name="Text Box 6">
            <a:extLst>
              <a:ext uri="{FF2B5EF4-FFF2-40B4-BE49-F238E27FC236}">
                <a16:creationId xmlns:a16="http://schemas.microsoft.com/office/drawing/2014/main" id="{9B74B2C9-3405-5667-42AD-29E78DF3F371}"/>
              </a:ext>
            </a:extLst>
          </p:cNvPr>
          <p:cNvSpPr txBox="1">
            <a:spLocks noChangeArrowheads="1"/>
          </p:cNvSpPr>
          <p:nvPr/>
        </p:nvSpPr>
        <p:spPr bwMode="auto">
          <a:xfrm>
            <a:off x="7437234" y="5929172"/>
            <a:ext cx="32061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ct val="50000"/>
              </a:spcAft>
              <a:buClr>
                <a:schemeClr val="tx2"/>
              </a:buClr>
              <a:buSzPct val="85000"/>
              <a:buFont typeface="Wingdings 2" panose="05020102010507070707" pitchFamily="18" charset="2"/>
              <a:buChar char="¢"/>
              <a:defRPr sz="2800" b="1">
                <a:solidFill>
                  <a:schemeClr val="tx1"/>
                </a:solidFill>
                <a:latin typeface="Arial" panose="020B0604020202020204" pitchFamily="34" charset="0"/>
              </a:defRPr>
            </a:lvl1pPr>
            <a:lvl2pPr marL="742950" indent="-285750" eaLnBrk="0" hangingPunct="0">
              <a:spcAft>
                <a:spcPct val="50000"/>
              </a:spcAft>
              <a:buChar char="–"/>
              <a:defRPr sz="2800" b="1">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200" b="0" i="0" u="none" strike="noStrike" kern="1200" cap="none" spc="0" normalizeH="0" baseline="0" noProof="0" dirty="0">
                <a:ln>
                  <a:noFill/>
                </a:ln>
                <a:effectLst/>
                <a:uLnTx/>
                <a:uFillTx/>
                <a:latin typeface="Century Gothic" panose="020B0502020202020204" pitchFamily="34" charset="0"/>
              </a:rPr>
              <a:t>Historical data from Pesticide Usage Survey Report 175, Central Science Laboratory (now Animal and  Plant Health Agency)</a:t>
            </a:r>
          </a:p>
        </p:txBody>
      </p:sp>
      <p:sp>
        <p:nvSpPr>
          <p:cNvPr id="6" name="TextBox 1">
            <a:extLst>
              <a:ext uri="{FF2B5EF4-FFF2-40B4-BE49-F238E27FC236}">
                <a16:creationId xmlns:a16="http://schemas.microsoft.com/office/drawing/2014/main" id="{F96D2AF3-1782-1603-56FF-4BE44A038FBD}"/>
              </a:ext>
            </a:extLst>
          </p:cNvPr>
          <p:cNvSpPr txBox="1">
            <a:spLocks noChangeArrowheads="1"/>
          </p:cNvSpPr>
          <p:nvPr/>
        </p:nvSpPr>
        <p:spPr bwMode="auto">
          <a:xfrm>
            <a:off x="7267884" y="2538662"/>
            <a:ext cx="3544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50000"/>
              </a:spcAft>
              <a:buClr>
                <a:schemeClr val="tx2"/>
              </a:buClr>
              <a:buSzPct val="85000"/>
              <a:buFont typeface="Wingdings 2" panose="05020102010507070707" pitchFamily="18" charset="2"/>
              <a:buChar char="¢"/>
              <a:defRPr sz="2800" b="1">
                <a:solidFill>
                  <a:schemeClr val="tx1"/>
                </a:solidFill>
                <a:latin typeface="Arial" panose="020B0604020202020204" pitchFamily="34" charset="0"/>
              </a:defRPr>
            </a:lvl1pPr>
            <a:lvl2pPr marL="742950" indent="-285750" eaLnBrk="0" hangingPunct="0">
              <a:spcAft>
                <a:spcPct val="50000"/>
              </a:spcAft>
              <a:buChar char="–"/>
              <a:defRPr sz="2800" b="1">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effectLst/>
                <a:uLnTx/>
                <a:uFillTx/>
                <a:latin typeface="Century Gothic" panose="020B0502020202020204" pitchFamily="34" charset="0"/>
              </a:rPr>
              <a:t>Data from before introduction of difethialone and when brodifacoum and </a:t>
            </a:r>
            <a:r>
              <a:rPr kumimoji="0" lang="en-GB" altLang="en-US" sz="1200" b="0" i="0" u="none" strike="noStrike" kern="1200" cap="none" spc="0" normalizeH="0" baseline="0" noProof="0" dirty="0" err="1">
                <a:ln>
                  <a:noFill/>
                </a:ln>
                <a:effectLst/>
                <a:uLnTx/>
                <a:uFillTx/>
                <a:latin typeface="Century Gothic" panose="020B0502020202020204" pitchFamily="34" charset="0"/>
              </a:rPr>
              <a:t>flocoumafen</a:t>
            </a:r>
            <a:r>
              <a:rPr kumimoji="0" lang="en-GB" altLang="en-US" sz="1200" b="0" i="0" u="none" strike="noStrike" kern="1200" cap="none" spc="0" normalizeH="0" baseline="0" noProof="0" dirty="0">
                <a:ln>
                  <a:noFill/>
                </a:ln>
                <a:effectLst/>
                <a:uLnTx/>
                <a:uFillTx/>
                <a:latin typeface="Century Gothic" panose="020B0502020202020204" pitchFamily="34" charset="0"/>
              </a:rPr>
              <a:t> were restricted to use indoors</a:t>
            </a:r>
            <a:endParaRPr kumimoji="0" lang="en-GB" altLang="en-US" sz="2000" b="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1958356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3C5AD87-F1E8-711A-68E3-BDF46BDCFD9C}"/>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A442F1F2-8F04-256F-8BC0-375877CE3034}"/>
              </a:ext>
            </a:extLst>
          </p:cNvPr>
          <p:cNvSpPr txBox="1"/>
          <p:nvPr/>
        </p:nvSpPr>
        <p:spPr>
          <a:xfrm>
            <a:off x="635315" y="5394156"/>
            <a:ext cx="11219228" cy="1247275"/>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 clear correlation between exposure &amp; changes in breeding numbers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Some contaminated species have shown significant population increases throughout a period of widespread SGAR exposure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E1161D86-1842-C142-784E-5C125E3043C0}"/>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37826FDE-A2A8-18C8-7325-B8C65B3B51D8}"/>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Contamination and changes in breeding numbers</a:t>
            </a:r>
            <a:endParaRPr sz="500" kern="0" dirty="0">
              <a:solidFill>
                <a:srgbClr val="000000"/>
              </a:solidFill>
              <a:latin typeface="Arial"/>
              <a:cs typeface="Arial"/>
              <a:sym typeface="Arial"/>
            </a:endParaRPr>
          </a:p>
        </p:txBody>
      </p:sp>
      <p:graphicFrame>
        <p:nvGraphicFramePr>
          <p:cNvPr id="2" name="Content Placeholder 5">
            <a:extLst>
              <a:ext uri="{FF2B5EF4-FFF2-40B4-BE49-F238E27FC236}">
                <a16:creationId xmlns:a16="http://schemas.microsoft.com/office/drawing/2014/main" id="{93F3B138-AE05-13CD-EA66-2F1E6664ED9E}"/>
              </a:ext>
            </a:extLst>
          </p:cNvPr>
          <p:cNvGraphicFramePr>
            <a:graphicFrameLocks/>
          </p:cNvGraphicFramePr>
          <p:nvPr>
            <p:extLst>
              <p:ext uri="{D42A27DB-BD31-4B8C-83A1-F6EECF244321}">
                <p14:modId xmlns:p14="http://schemas.microsoft.com/office/powerpoint/2010/main" val="2305115486"/>
              </p:ext>
            </p:extLst>
          </p:nvPr>
        </p:nvGraphicFramePr>
        <p:xfrm>
          <a:off x="2206165" y="1556354"/>
          <a:ext cx="7779669" cy="3837802"/>
        </p:xfrm>
        <a:graphic>
          <a:graphicData uri="http://schemas.openxmlformats.org/drawingml/2006/table">
            <a:tbl>
              <a:tblPr firstRow="1" bandRow="1">
                <a:tableStyleId>{5C22544A-7EE6-4342-B048-85BDC9FD1C3A}</a:tableStyleId>
              </a:tblPr>
              <a:tblGrid>
                <a:gridCol w="1418059">
                  <a:extLst>
                    <a:ext uri="{9D8B030D-6E8A-4147-A177-3AD203B41FA5}">
                      <a16:colId xmlns:a16="http://schemas.microsoft.com/office/drawing/2014/main" val="20000"/>
                    </a:ext>
                  </a:extLst>
                </a:gridCol>
                <a:gridCol w="1779778">
                  <a:extLst>
                    <a:ext uri="{9D8B030D-6E8A-4147-A177-3AD203B41FA5}">
                      <a16:colId xmlns:a16="http://schemas.microsoft.com/office/drawing/2014/main" val="20001"/>
                    </a:ext>
                  </a:extLst>
                </a:gridCol>
                <a:gridCol w="1027219">
                  <a:extLst>
                    <a:ext uri="{9D8B030D-6E8A-4147-A177-3AD203B41FA5}">
                      <a16:colId xmlns:a16="http://schemas.microsoft.com/office/drawing/2014/main" val="20002"/>
                    </a:ext>
                  </a:extLst>
                </a:gridCol>
                <a:gridCol w="1517853">
                  <a:extLst>
                    <a:ext uri="{9D8B030D-6E8A-4147-A177-3AD203B41FA5}">
                      <a16:colId xmlns:a16="http://schemas.microsoft.com/office/drawing/2014/main" val="20003"/>
                    </a:ext>
                  </a:extLst>
                </a:gridCol>
                <a:gridCol w="2036760">
                  <a:extLst>
                    <a:ext uri="{9D8B030D-6E8A-4147-A177-3AD203B41FA5}">
                      <a16:colId xmlns:a16="http://schemas.microsoft.com/office/drawing/2014/main" val="20004"/>
                    </a:ext>
                  </a:extLst>
                </a:gridCol>
              </a:tblGrid>
              <a:tr h="1161896">
                <a:tc>
                  <a:txBody>
                    <a:bodyPr/>
                    <a:lstStyle/>
                    <a:p>
                      <a:pPr algn="ctr"/>
                      <a:r>
                        <a:rPr lang="en-GB" sz="1600" dirty="0"/>
                        <a:t>Species</a:t>
                      </a:r>
                    </a:p>
                  </a:txBody>
                  <a:tcPr marL="46422" marR="46422" marT="45732" marB="45732"/>
                </a:tc>
                <a:tc>
                  <a:txBody>
                    <a:bodyPr/>
                    <a:lstStyle/>
                    <a:p>
                      <a:pPr algn="ctr"/>
                      <a:r>
                        <a:rPr lang="en-GB" sz="1600" dirty="0"/>
                        <a:t>Year(s)</a:t>
                      </a:r>
                    </a:p>
                  </a:txBody>
                  <a:tcPr marL="46422" marR="46422" marT="45732" marB="45732"/>
                </a:tc>
                <a:tc>
                  <a:txBody>
                    <a:bodyPr/>
                    <a:lstStyle/>
                    <a:p>
                      <a:pPr algn="ctr"/>
                      <a:r>
                        <a:rPr lang="en-GB" sz="1600" dirty="0"/>
                        <a:t>Number</a:t>
                      </a:r>
                    </a:p>
                    <a:p>
                      <a:pPr algn="ctr"/>
                      <a:r>
                        <a:rPr lang="en-GB" sz="1600" dirty="0"/>
                        <a:t>sampled</a:t>
                      </a:r>
                    </a:p>
                  </a:txBody>
                  <a:tcPr marL="46422" marR="46422" marT="45732" marB="45732"/>
                </a:tc>
                <a:tc>
                  <a:txBody>
                    <a:bodyPr/>
                    <a:lstStyle/>
                    <a:p>
                      <a:pPr algn="ctr"/>
                      <a:r>
                        <a:rPr lang="en-GB" sz="1600" dirty="0"/>
                        <a:t>%carrying one or more SGAR</a:t>
                      </a:r>
                    </a:p>
                  </a:txBody>
                  <a:tcPr marL="46422" marR="46422" marT="45732" marB="45732"/>
                </a:tc>
                <a:tc>
                  <a:txBody>
                    <a:bodyPr/>
                    <a:lstStyle/>
                    <a:p>
                      <a:pPr algn="ctr"/>
                      <a:r>
                        <a:rPr lang="en-GB" sz="1600" dirty="0"/>
                        <a:t>% change in breeding numbers from BBS*</a:t>
                      </a:r>
                    </a:p>
                    <a:p>
                      <a:pPr algn="ctr"/>
                      <a:r>
                        <a:rPr lang="en-GB" sz="1600" dirty="0"/>
                        <a:t>1995-2022</a:t>
                      </a:r>
                    </a:p>
                  </a:txBody>
                  <a:tcPr marL="46422" marR="46422" marT="45732" marB="45732"/>
                </a:tc>
                <a:extLst>
                  <a:ext uri="{0D108BD9-81ED-4DB2-BD59-A6C34878D82A}">
                    <a16:rowId xmlns:a16="http://schemas.microsoft.com/office/drawing/2014/main" val="10000"/>
                  </a:ext>
                </a:extLst>
              </a:tr>
              <a:tr h="328778">
                <a:tc>
                  <a:txBody>
                    <a:bodyPr/>
                    <a:lstStyle/>
                    <a:p>
                      <a:r>
                        <a:rPr lang="en-GB" sz="1600" dirty="0"/>
                        <a:t>Barn owl</a:t>
                      </a:r>
                    </a:p>
                  </a:txBody>
                  <a:tcPr marL="46422" marR="46422" marT="45732" marB="45732"/>
                </a:tc>
                <a:tc>
                  <a:txBody>
                    <a:bodyPr/>
                    <a:lstStyle/>
                    <a:p>
                      <a:pPr algn="ctr"/>
                      <a:r>
                        <a:rPr lang="en-GB" sz="1600" dirty="0"/>
                        <a:t>2015-22</a:t>
                      </a:r>
                    </a:p>
                  </a:txBody>
                  <a:tcPr marL="46422" marR="46422" marT="45732" marB="45732"/>
                </a:tc>
                <a:tc>
                  <a:txBody>
                    <a:bodyPr/>
                    <a:lstStyle/>
                    <a:p>
                      <a:pPr algn="ctr"/>
                      <a:r>
                        <a:rPr lang="en-GB" sz="1600" dirty="0"/>
                        <a:t>800</a:t>
                      </a:r>
                    </a:p>
                  </a:txBody>
                  <a:tcPr marL="46422" marR="46422" marT="45732" marB="45732"/>
                </a:tc>
                <a:tc>
                  <a:txBody>
                    <a:bodyPr/>
                    <a:lstStyle/>
                    <a:p>
                      <a:pPr algn="ctr"/>
                      <a:r>
                        <a:rPr lang="en-GB" sz="1600" dirty="0"/>
                        <a:t>84</a:t>
                      </a:r>
                    </a:p>
                  </a:txBody>
                  <a:tcPr marL="46422" marR="46422" marT="45732" marB="45732"/>
                </a:tc>
                <a:tc>
                  <a:txBody>
                    <a:bodyPr/>
                    <a:lstStyle/>
                    <a:p>
                      <a:pPr algn="ctr"/>
                      <a:r>
                        <a:rPr lang="en-GB" sz="1600" dirty="0"/>
                        <a:t>+208</a:t>
                      </a:r>
                    </a:p>
                  </a:txBody>
                  <a:tcPr marL="46422" marR="46422" marT="45732" marB="45732"/>
                </a:tc>
                <a:extLst>
                  <a:ext uri="{0D108BD9-81ED-4DB2-BD59-A6C34878D82A}">
                    <a16:rowId xmlns:a16="http://schemas.microsoft.com/office/drawing/2014/main" val="10001"/>
                  </a:ext>
                </a:extLst>
              </a:tr>
              <a:tr h="328778">
                <a:tc>
                  <a:txBody>
                    <a:bodyPr/>
                    <a:lstStyle/>
                    <a:p>
                      <a:r>
                        <a:rPr lang="en-GB" sz="1600" dirty="0"/>
                        <a:t>Red kite</a:t>
                      </a:r>
                    </a:p>
                  </a:txBody>
                  <a:tcPr marL="46422" marR="46422" marT="45732" marB="45732"/>
                </a:tc>
                <a:tc>
                  <a:txBody>
                    <a:bodyPr/>
                    <a:lstStyle/>
                    <a:p>
                      <a:pPr algn="ctr"/>
                      <a:r>
                        <a:rPr lang="en-GB" sz="1600" dirty="0"/>
                        <a:t>2010-22</a:t>
                      </a:r>
                    </a:p>
                  </a:txBody>
                  <a:tcPr marL="46422" marR="46422" marT="45732" marB="45732"/>
                </a:tc>
                <a:tc>
                  <a:txBody>
                    <a:bodyPr/>
                    <a:lstStyle/>
                    <a:p>
                      <a:pPr algn="ctr"/>
                      <a:r>
                        <a:rPr lang="en-GB" sz="1600" dirty="0"/>
                        <a:t>286</a:t>
                      </a:r>
                    </a:p>
                  </a:txBody>
                  <a:tcPr marL="46422" marR="46422" marT="45732" marB="45732"/>
                </a:tc>
                <a:tc>
                  <a:txBody>
                    <a:bodyPr/>
                    <a:lstStyle/>
                    <a:p>
                      <a:pPr algn="ctr"/>
                      <a:r>
                        <a:rPr lang="en-GB" sz="1600" dirty="0"/>
                        <a:t>94</a:t>
                      </a:r>
                    </a:p>
                  </a:txBody>
                  <a:tcPr marL="46422" marR="46422" marT="45732" marB="45732"/>
                </a:tc>
                <a:tc>
                  <a:txBody>
                    <a:bodyPr/>
                    <a:lstStyle/>
                    <a:p>
                      <a:pPr algn="ctr"/>
                      <a:r>
                        <a:rPr lang="en-GB" sz="1600" dirty="0"/>
                        <a:t>+2232</a:t>
                      </a:r>
                    </a:p>
                  </a:txBody>
                  <a:tcPr marL="46422" marR="46422" marT="45732" marB="45732"/>
                </a:tc>
                <a:extLst>
                  <a:ext uri="{0D108BD9-81ED-4DB2-BD59-A6C34878D82A}">
                    <a16:rowId xmlns:a16="http://schemas.microsoft.com/office/drawing/2014/main" val="10002"/>
                  </a:ext>
                </a:extLst>
              </a:tr>
              <a:tr h="328778">
                <a:tc>
                  <a:txBody>
                    <a:bodyPr/>
                    <a:lstStyle/>
                    <a:p>
                      <a:r>
                        <a:rPr lang="en-GB" sz="1600" dirty="0"/>
                        <a:t>Sparrowhawk</a:t>
                      </a:r>
                    </a:p>
                  </a:txBody>
                  <a:tcPr marL="46422" marR="46422" marT="45732" marB="45732"/>
                </a:tc>
                <a:tc>
                  <a:txBody>
                    <a:bodyPr/>
                    <a:lstStyle/>
                    <a:p>
                      <a:pPr algn="ctr"/>
                      <a:r>
                        <a:rPr lang="en-GB" sz="1600" dirty="0"/>
                        <a:t>1995-2015</a:t>
                      </a:r>
                    </a:p>
                  </a:txBody>
                  <a:tcPr marL="46422" marR="46422" marT="45732" marB="45732"/>
                </a:tc>
                <a:tc>
                  <a:txBody>
                    <a:bodyPr/>
                    <a:lstStyle/>
                    <a:p>
                      <a:pPr algn="ctr"/>
                      <a:r>
                        <a:rPr lang="en-GB" sz="1600" dirty="0"/>
                        <a:t>353</a:t>
                      </a:r>
                    </a:p>
                  </a:txBody>
                  <a:tcPr marL="46422" marR="46422" marT="45732" marB="45732"/>
                </a:tc>
                <a:tc>
                  <a:txBody>
                    <a:bodyPr/>
                    <a:lstStyle/>
                    <a:p>
                      <a:pPr algn="ctr"/>
                      <a:r>
                        <a:rPr lang="en-GB" sz="1600" dirty="0"/>
                        <a:t>83</a:t>
                      </a:r>
                    </a:p>
                  </a:txBody>
                  <a:tcPr marL="46422" marR="46422" marT="45732" marB="45732"/>
                </a:tc>
                <a:tc>
                  <a:txBody>
                    <a:bodyPr/>
                    <a:lstStyle/>
                    <a:p>
                      <a:pPr algn="ctr"/>
                      <a:r>
                        <a:rPr lang="en-GB" sz="1600" dirty="0"/>
                        <a:t>no change</a:t>
                      </a:r>
                    </a:p>
                  </a:txBody>
                  <a:tcPr marL="46422" marR="46422" marT="45732" marB="45732"/>
                </a:tc>
                <a:extLst>
                  <a:ext uri="{0D108BD9-81ED-4DB2-BD59-A6C34878D82A}">
                    <a16:rowId xmlns:a16="http://schemas.microsoft.com/office/drawing/2014/main" val="10003"/>
                  </a:ext>
                </a:extLst>
              </a:tr>
              <a:tr h="328778">
                <a:tc>
                  <a:txBody>
                    <a:bodyPr/>
                    <a:lstStyle/>
                    <a:p>
                      <a:r>
                        <a:rPr lang="en-GB" sz="1600" dirty="0"/>
                        <a:t>Kestrel</a:t>
                      </a:r>
                    </a:p>
                  </a:txBody>
                  <a:tcPr marL="46422" marR="46422" marT="45732" marB="45732"/>
                </a:tc>
                <a:tc>
                  <a:txBody>
                    <a:bodyPr/>
                    <a:lstStyle/>
                    <a:p>
                      <a:pPr algn="ctr"/>
                      <a:r>
                        <a:rPr lang="en-GB" sz="1600" dirty="0"/>
                        <a:t>1997-2012</a:t>
                      </a:r>
                    </a:p>
                  </a:txBody>
                  <a:tcPr marL="46422" marR="46422" marT="45732" marB="45732"/>
                </a:tc>
                <a:tc>
                  <a:txBody>
                    <a:bodyPr/>
                    <a:lstStyle/>
                    <a:p>
                      <a:pPr algn="ctr"/>
                      <a:r>
                        <a:rPr lang="en-GB" sz="1600" dirty="0"/>
                        <a:t>241</a:t>
                      </a:r>
                    </a:p>
                  </a:txBody>
                  <a:tcPr marL="46422" marR="46422" marT="45732" marB="45732"/>
                </a:tc>
                <a:tc>
                  <a:txBody>
                    <a:bodyPr/>
                    <a:lstStyle/>
                    <a:p>
                      <a:pPr algn="ctr"/>
                      <a:r>
                        <a:rPr lang="en-GB" sz="1600" dirty="0"/>
                        <a:t>67</a:t>
                      </a:r>
                    </a:p>
                  </a:txBody>
                  <a:tcPr marL="46422" marR="46422" marT="45732" marB="45732"/>
                </a:tc>
                <a:tc>
                  <a:txBody>
                    <a:bodyPr/>
                    <a:lstStyle/>
                    <a:p>
                      <a:pPr algn="ctr"/>
                      <a:r>
                        <a:rPr lang="en-GB" sz="1600" dirty="0"/>
                        <a:t>-40</a:t>
                      </a:r>
                    </a:p>
                  </a:txBody>
                  <a:tcPr marL="46422" marR="46422" marT="45732" marB="45732"/>
                </a:tc>
                <a:extLst>
                  <a:ext uri="{0D108BD9-81ED-4DB2-BD59-A6C34878D82A}">
                    <a16:rowId xmlns:a16="http://schemas.microsoft.com/office/drawing/2014/main" val="10004"/>
                  </a:ext>
                </a:extLst>
              </a:tr>
              <a:tr h="328778">
                <a:tc>
                  <a:txBody>
                    <a:bodyPr/>
                    <a:lstStyle/>
                    <a:p>
                      <a:r>
                        <a:rPr lang="en-GB" sz="1600" dirty="0"/>
                        <a:t>Tawny owl</a:t>
                      </a:r>
                    </a:p>
                  </a:txBody>
                  <a:tcPr marL="46422" marR="46422" marT="45732" marB="45732"/>
                </a:tc>
                <a:tc>
                  <a:txBody>
                    <a:bodyPr/>
                    <a:lstStyle/>
                    <a:p>
                      <a:pPr algn="ctr"/>
                      <a:r>
                        <a:rPr lang="en-GB" sz="1600" dirty="0"/>
                        <a:t>1993-99, 2013-16</a:t>
                      </a:r>
                    </a:p>
                  </a:txBody>
                  <a:tcPr marL="46422" marR="46422" marT="45732" marB="45732"/>
                </a:tc>
                <a:tc>
                  <a:txBody>
                    <a:bodyPr/>
                    <a:lstStyle/>
                    <a:p>
                      <a:pPr algn="ctr"/>
                      <a:r>
                        <a:rPr lang="en-GB" sz="1600" dirty="0"/>
                        <a:t>172</a:t>
                      </a:r>
                    </a:p>
                  </a:txBody>
                  <a:tcPr marL="46422" marR="46422" marT="45732" marB="45732"/>
                </a:tc>
                <a:tc>
                  <a:txBody>
                    <a:bodyPr/>
                    <a:lstStyle/>
                    <a:p>
                      <a:pPr algn="ctr"/>
                      <a:r>
                        <a:rPr lang="en-GB" sz="1600" dirty="0"/>
                        <a:t>19</a:t>
                      </a:r>
                    </a:p>
                  </a:txBody>
                  <a:tcPr marL="46422" marR="46422" marT="45732" marB="45732"/>
                </a:tc>
                <a:tc>
                  <a:txBody>
                    <a:bodyPr/>
                    <a:lstStyle/>
                    <a:p>
                      <a:pPr algn="ctr"/>
                      <a:r>
                        <a:rPr lang="en-GB" sz="1600" dirty="0"/>
                        <a:t>-36</a:t>
                      </a:r>
                    </a:p>
                  </a:txBody>
                  <a:tcPr marL="46422" marR="46422" marT="45732" marB="45732"/>
                </a:tc>
                <a:extLst>
                  <a:ext uri="{0D108BD9-81ED-4DB2-BD59-A6C34878D82A}">
                    <a16:rowId xmlns:a16="http://schemas.microsoft.com/office/drawing/2014/main" val="10005"/>
                  </a:ext>
                </a:extLst>
              </a:tr>
              <a:tr h="328778">
                <a:tc>
                  <a:txBody>
                    <a:bodyPr/>
                    <a:lstStyle/>
                    <a:p>
                      <a:r>
                        <a:rPr lang="en-GB" sz="1600" dirty="0"/>
                        <a:t>Buzzard</a:t>
                      </a:r>
                    </a:p>
                  </a:txBody>
                  <a:tcPr marL="46422" marR="46422" marT="45732" marB="45732"/>
                </a:tc>
                <a:tc>
                  <a:txBody>
                    <a:bodyPr/>
                    <a:lstStyle/>
                    <a:p>
                      <a:pPr algn="ctr"/>
                      <a:r>
                        <a:rPr lang="en-GB" sz="1600" dirty="0"/>
                        <a:t>2000-19</a:t>
                      </a:r>
                    </a:p>
                  </a:txBody>
                  <a:tcPr marL="46422" marR="46422" marT="45732" marB="45732"/>
                </a:tc>
                <a:tc>
                  <a:txBody>
                    <a:bodyPr/>
                    <a:lstStyle/>
                    <a:p>
                      <a:pPr algn="ctr"/>
                      <a:r>
                        <a:rPr lang="en-GB" sz="1600" dirty="0"/>
                        <a:t>551</a:t>
                      </a:r>
                    </a:p>
                  </a:txBody>
                  <a:tcPr marL="46422" marR="46422" marT="45732" marB="45732"/>
                </a:tc>
                <a:tc>
                  <a:txBody>
                    <a:bodyPr/>
                    <a:lstStyle/>
                    <a:p>
                      <a:pPr algn="ctr"/>
                      <a:r>
                        <a:rPr lang="en-GB" sz="1600" dirty="0"/>
                        <a:t>49</a:t>
                      </a:r>
                    </a:p>
                  </a:txBody>
                  <a:tcPr marL="46422" marR="46422" marT="45732" marB="45732"/>
                </a:tc>
                <a:tc>
                  <a:txBody>
                    <a:bodyPr/>
                    <a:lstStyle/>
                    <a:p>
                      <a:pPr algn="ctr"/>
                      <a:r>
                        <a:rPr lang="en-GB" sz="1600" dirty="0"/>
                        <a:t>+80</a:t>
                      </a:r>
                    </a:p>
                  </a:txBody>
                  <a:tcPr marL="46422" marR="46422" marT="45732" marB="45732"/>
                </a:tc>
                <a:extLst>
                  <a:ext uri="{0D108BD9-81ED-4DB2-BD59-A6C34878D82A}">
                    <a16:rowId xmlns:a16="http://schemas.microsoft.com/office/drawing/2014/main" val="10006"/>
                  </a:ext>
                </a:extLst>
              </a:tr>
              <a:tr h="328778">
                <a:tc>
                  <a:txBody>
                    <a:bodyPr/>
                    <a:lstStyle/>
                    <a:p>
                      <a:r>
                        <a:rPr lang="en-GB" sz="1600" dirty="0"/>
                        <a:t>Peregrine</a:t>
                      </a:r>
                    </a:p>
                  </a:txBody>
                  <a:tcPr marL="46422" marR="46422" marT="45732" marB="45732"/>
                </a:tc>
                <a:tc>
                  <a:txBody>
                    <a:bodyPr/>
                    <a:lstStyle/>
                    <a:p>
                      <a:pPr algn="ctr"/>
                      <a:r>
                        <a:rPr lang="en-GB" sz="1600" dirty="0"/>
                        <a:t>2000-10</a:t>
                      </a:r>
                    </a:p>
                  </a:txBody>
                  <a:tcPr marL="46422" marR="46422" marT="45732" marB="45732"/>
                </a:tc>
                <a:tc>
                  <a:txBody>
                    <a:bodyPr/>
                    <a:lstStyle/>
                    <a:p>
                      <a:pPr algn="ctr"/>
                      <a:r>
                        <a:rPr lang="en-GB" sz="1600" dirty="0"/>
                        <a:t>24</a:t>
                      </a:r>
                    </a:p>
                  </a:txBody>
                  <a:tcPr marL="46422" marR="46422" marT="45732" marB="45732"/>
                </a:tc>
                <a:tc>
                  <a:txBody>
                    <a:bodyPr/>
                    <a:lstStyle/>
                    <a:p>
                      <a:pPr algn="ctr"/>
                      <a:r>
                        <a:rPr lang="en-GB" sz="1600" dirty="0"/>
                        <a:t>29</a:t>
                      </a:r>
                    </a:p>
                  </a:txBody>
                  <a:tcPr marL="46422" marR="46422" marT="45732" marB="45732"/>
                </a:tc>
                <a:tc>
                  <a:txBody>
                    <a:bodyPr/>
                    <a:lstStyle/>
                    <a:p>
                      <a:pPr algn="ctr"/>
                      <a:r>
                        <a:rPr lang="en-GB" sz="1600" dirty="0"/>
                        <a:t>-43</a:t>
                      </a:r>
                    </a:p>
                  </a:txBody>
                  <a:tcPr marL="46422" marR="46422" marT="45732" marB="45732"/>
                </a:tc>
                <a:extLst>
                  <a:ext uri="{0D108BD9-81ED-4DB2-BD59-A6C34878D82A}">
                    <a16:rowId xmlns:a16="http://schemas.microsoft.com/office/drawing/2014/main" val="10007"/>
                  </a:ext>
                </a:extLst>
              </a:tr>
              <a:tr h="328778">
                <a:tc gridSpan="5">
                  <a:txBody>
                    <a:bodyPr/>
                    <a:lstStyle/>
                    <a:p>
                      <a:r>
                        <a:rPr lang="en-GB" sz="1400" dirty="0">
                          <a:solidFill>
                            <a:schemeClr val="tx1"/>
                          </a:solidFill>
                        </a:rPr>
                        <a:t>* Data</a:t>
                      </a:r>
                      <a:r>
                        <a:rPr lang="en-GB" sz="1400" baseline="0" dirty="0">
                          <a:solidFill>
                            <a:schemeClr val="tx1"/>
                          </a:solidFill>
                        </a:rPr>
                        <a:t> from British Trust for Ornithology Breeding Bird Survey 2024</a:t>
                      </a:r>
                      <a:endParaRPr lang="en-GB" sz="1400" dirty="0">
                        <a:solidFill>
                          <a:schemeClr val="tx1"/>
                        </a:solidFill>
                      </a:endParaRPr>
                    </a:p>
                  </a:txBody>
                  <a:tcPr marL="46422" marR="46422" marT="45732" marB="45732">
                    <a:noFill/>
                  </a:tcPr>
                </a:tc>
                <a:tc hMerge="1">
                  <a:txBody>
                    <a:bodyPr/>
                    <a:lstStyle/>
                    <a:p>
                      <a:pPr algn="ctr"/>
                      <a:endParaRPr lang="en-GB" sz="1600" dirty="0"/>
                    </a:p>
                  </a:txBody>
                  <a:tcPr marL="46420" marR="46420" marT="45724" marB="45724"/>
                </a:tc>
                <a:tc hMerge="1">
                  <a:txBody>
                    <a:bodyPr/>
                    <a:lstStyle/>
                    <a:p>
                      <a:pPr algn="ctr"/>
                      <a:endParaRPr lang="en-GB" sz="1600" dirty="0"/>
                    </a:p>
                  </a:txBody>
                  <a:tcPr marL="46420" marR="46420" marT="45724" marB="45724"/>
                </a:tc>
                <a:tc hMerge="1">
                  <a:txBody>
                    <a:bodyPr/>
                    <a:lstStyle/>
                    <a:p>
                      <a:pPr algn="ctr"/>
                      <a:endParaRPr lang="en-GB" sz="1600" dirty="0"/>
                    </a:p>
                  </a:txBody>
                  <a:tcPr marL="46420" marR="46420" marT="45724" marB="45724"/>
                </a:tc>
                <a:tc hMerge="1">
                  <a:txBody>
                    <a:bodyPr/>
                    <a:lstStyle/>
                    <a:p>
                      <a:pPr algn="ctr"/>
                      <a:endParaRPr lang="en-GB" sz="1600" dirty="0"/>
                    </a:p>
                  </a:txBody>
                  <a:tcPr marL="46420" marR="46420" marT="45724" marB="45724"/>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43818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F6B3FB7-3498-0E34-75B6-F18DAB7DCE08}"/>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338EDE06-8627-F96B-0025-E838EF5EE320}"/>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Residues of anticoagulants are in a variety of non-target species, many of high conservation value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Residues occur in a high proportion of individuals within populations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Dietary studies suggest that contamination occurs BOTH from taking non-target small mammals (field mice and voles) AND from taking target rats and mice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Likely source of this contamination is from use of rodenticides externally, particularly in areas where wildlife is abundant </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 evidence of any adverse effects of these residues, i.e. populations of many of the most contaminated species are increasing rapidly</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But sub-lethal effects cannot be ruled out </a:t>
            </a:r>
          </a:p>
        </p:txBody>
      </p:sp>
      <p:sp>
        <p:nvSpPr>
          <p:cNvPr id="3" name="Rectangle 2">
            <a:extLst>
              <a:ext uri="{FF2B5EF4-FFF2-40B4-BE49-F238E27FC236}">
                <a16:creationId xmlns:a16="http://schemas.microsoft.com/office/drawing/2014/main" id="{DA88A4AA-8D77-1542-C443-62615536280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B122F41-8283-08F5-738E-B87DDAF091EA}"/>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Concern 2: Low Level Residues - Summary</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641630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77F9A27A-D137-3A05-3AC9-9819A2D69C32}"/>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9FDFCBCC-53F3-28A1-2B2A-E76554686ED4}"/>
              </a:ext>
            </a:extLst>
          </p:cNvPr>
          <p:cNvSpPr txBox="1"/>
          <p:nvPr/>
        </p:nvSpPr>
        <p:spPr>
          <a:xfrm>
            <a:off x="635315" y="245845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 evidence that either wildlife fatalities or low-level contamination is having significant adverse affect on wildlife populations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Populations of many key species are expanding due to conservation efforts and removal of persecution (e.g. red kite, buzzard, polecat)</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But…Wildlife fatalities and widespread low-level residues are of concern to everyone</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Those who use rodenticides must use them responsibly so as to minimise all wildlife exposure</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The success of the UK Rodenticide Stewardship Regime will be judged on demonstrated reductions in wildlife exposure</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Without this success more restrictions on the use of rodenticides are inevitable </a:t>
            </a:r>
          </a:p>
        </p:txBody>
      </p:sp>
      <p:sp>
        <p:nvSpPr>
          <p:cNvPr id="3" name="Rectangle 2">
            <a:extLst>
              <a:ext uri="{FF2B5EF4-FFF2-40B4-BE49-F238E27FC236}">
                <a16:creationId xmlns:a16="http://schemas.microsoft.com/office/drawing/2014/main" id="{29B0CC8F-0524-D9B0-DD98-3BEE7BFDE1BB}"/>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2E4B611D-F3B8-87C7-B659-ABE17142A631}"/>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General Conclusions</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3369396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E0D3FAF-72BC-DC94-0C3D-88F6D12B6C1E}"/>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A22470C8-31FB-091E-6939-2B7C140026D3}"/>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14D89575-FAD2-ECFF-520B-9C583D42BA66}"/>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9751FEAE-75DA-68B1-86BD-5EB0C30B550A}"/>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Thank you</a:t>
            </a:r>
            <a:endParaRPr sz="500"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FEA8CBE3-A1E9-8DB6-9349-7DB7B8DEA388}"/>
              </a:ext>
            </a:extLst>
          </p:cNvPr>
          <p:cNvPicPr>
            <a:picLocks noChangeAspect="1"/>
          </p:cNvPicPr>
          <p:nvPr/>
        </p:nvPicPr>
        <p:blipFill>
          <a:blip r:embed="rId3"/>
          <a:stretch>
            <a:fillRect/>
          </a:stretch>
        </p:blipFill>
        <p:spPr>
          <a:xfrm>
            <a:off x="927257" y="1511887"/>
            <a:ext cx="10337485" cy="4589045"/>
          </a:xfrm>
          <a:prstGeom prst="rect">
            <a:avLst/>
          </a:prstGeom>
        </p:spPr>
      </p:pic>
    </p:spTree>
    <p:extLst>
      <p:ext uri="{BB962C8B-B14F-4D97-AF65-F5344CB8AC3E}">
        <p14:creationId xmlns:p14="http://schemas.microsoft.com/office/powerpoint/2010/main" val="1340557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F0C5028-B581-6EE6-8057-55FD10C2AFCD}"/>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55F1B01B-6B10-F042-EEC8-89A3EBC7E1F8}"/>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Rodenticide used on 27% of grassland and fodder farms in 2021 – a decline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 decline </a:t>
            </a:r>
            <a:r>
              <a:rPr lang="en-GB" sz="2400" kern="0">
                <a:solidFill>
                  <a:srgbClr val="21431A"/>
                </a:solidFill>
                <a:latin typeface="Century Gothic"/>
                <a:ea typeface="Century Gothic"/>
                <a:cs typeface="Century Gothic"/>
                <a:sym typeface="Century Gothic"/>
              </a:rPr>
              <a:t>in baiting </a:t>
            </a:r>
            <a:r>
              <a:rPr lang="en-GB" sz="2400" kern="0" dirty="0">
                <a:solidFill>
                  <a:srgbClr val="21431A"/>
                </a:solidFill>
                <a:latin typeface="Century Gothic"/>
                <a:ea typeface="Century Gothic"/>
                <a:cs typeface="Century Gothic"/>
                <a:sym typeface="Century Gothic"/>
              </a:rPr>
              <a:t>conducted by farmers, with professional pest controllers being utilised</a:t>
            </a:r>
          </a:p>
          <a:p>
            <a:pPr marL="228600" indent="-228600" defTabSz="457200">
              <a:lnSpc>
                <a:spcPct val="90000"/>
              </a:lnSpc>
              <a:buClr>
                <a:srgbClr val="92D050"/>
              </a:buClr>
              <a:buSzPct val="125000"/>
              <a:buFont typeface="Arial" panose="020B0604020202020204" pitchFamily="34" charset="0"/>
              <a:buChar char="•"/>
              <a:defRPr/>
            </a:pPr>
            <a:r>
              <a:rPr lang="en-GB" sz="2400" kern="0" dirty="0" err="1">
                <a:solidFill>
                  <a:srgbClr val="21431A"/>
                </a:solidFill>
                <a:latin typeface="Century Gothic"/>
                <a:ea typeface="Century Gothic"/>
                <a:cs typeface="Century Gothic"/>
                <a:sym typeface="Century Gothic"/>
              </a:rPr>
              <a:t>Difenacoum</a:t>
            </a:r>
            <a:r>
              <a:rPr lang="en-GB" sz="2400" kern="0" dirty="0">
                <a:solidFill>
                  <a:srgbClr val="21431A"/>
                </a:solidFill>
                <a:latin typeface="Century Gothic"/>
                <a:ea typeface="Century Gothic"/>
                <a:cs typeface="Century Gothic"/>
                <a:sym typeface="Century Gothic"/>
              </a:rPr>
              <a:t> and bromadiolone most widely used, although rodenticide totals are declining – 61% down from 2013</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Low levels of brodifacoum applied</a:t>
            </a:r>
          </a:p>
        </p:txBody>
      </p:sp>
      <p:sp>
        <p:nvSpPr>
          <p:cNvPr id="3" name="Rectangle 2">
            <a:extLst>
              <a:ext uri="{FF2B5EF4-FFF2-40B4-BE49-F238E27FC236}">
                <a16:creationId xmlns:a16="http://schemas.microsoft.com/office/drawing/2014/main" id="{8A7FF4F3-EFEB-5390-4536-147FC2029FFF}"/>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0F0CB691-183F-E93A-9AFF-F610B5F1A585}"/>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Rodenticide use in Scotland – grassland &amp; fodder farms (SASA) </a:t>
            </a:r>
            <a:endParaRPr sz="500"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0898C34-8194-E85F-715F-BFFA2D0AA764}"/>
              </a:ext>
            </a:extLst>
          </p:cNvPr>
          <p:cNvPicPr>
            <a:picLocks noChangeAspect="1"/>
          </p:cNvPicPr>
          <p:nvPr/>
        </p:nvPicPr>
        <p:blipFill>
          <a:blip r:embed="rId3"/>
          <a:stretch>
            <a:fillRect/>
          </a:stretch>
        </p:blipFill>
        <p:spPr>
          <a:xfrm>
            <a:off x="6244929" y="1589132"/>
            <a:ext cx="3840813" cy="5047926"/>
          </a:xfrm>
          <a:prstGeom prst="rect">
            <a:avLst/>
          </a:prstGeom>
        </p:spPr>
      </p:pic>
    </p:spTree>
    <p:extLst>
      <p:ext uri="{BB962C8B-B14F-4D97-AF65-F5344CB8AC3E}">
        <p14:creationId xmlns:p14="http://schemas.microsoft.com/office/powerpoint/2010/main" val="1104642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7898B55-A804-A082-6B0C-138AAF1697DF}"/>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53E6E619-9269-655F-BBC1-341F468BB42A}"/>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Rodenticide used on 52% of arable farms in 2022 – a decline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 decline in baiting conducted by farmers, with professional pest controllers being utilised</a:t>
            </a:r>
          </a:p>
          <a:p>
            <a:pPr marL="228600" indent="-228600" defTabSz="457200">
              <a:lnSpc>
                <a:spcPct val="90000"/>
              </a:lnSpc>
              <a:buClr>
                <a:srgbClr val="92D050"/>
              </a:buClr>
              <a:buSzPct val="125000"/>
              <a:buFont typeface="Arial" panose="020B0604020202020204" pitchFamily="34" charset="0"/>
              <a:buChar char="•"/>
              <a:defRPr/>
            </a:pPr>
            <a:r>
              <a:rPr lang="en-GB" sz="2400" kern="0" dirty="0" err="1">
                <a:solidFill>
                  <a:srgbClr val="21431A"/>
                </a:solidFill>
                <a:latin typeface="Century Gothic"/>
                <a:ea typeface="Century Gothic"/>
                <a:cs typeface="Century Gothic"/>
                <a:sym typeface="Century Gothic"/>
              </a:rPr>
              <a:t>Difenacoum</a:t>
            </a:r>
            <a:r>
              <a:rPr lang="en-GB" sz="2400" kern="0" dirty="0">
                <a:solidFill>
                  <a:srgbClr val="21431A"/>
                </a:solidFill>
                <a:latin typeface="Century Gothic"/>
                <a:ea typeface="Century Gothic"/>
                <a:cs typeface="Century Gothic"/>
                <a:sym typeface="Century Gothic"/>
              </a:rPr>
              <a:t> and bromadiolone most widely used, although rodenticide totals are declining – 35% down from 2020</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Low levels of brodifacoum applied, with an increase in 2022</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1289F522-4FD3-880B-ABFE-8EFB73E283B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66BE9579-0284-0E35-3EE6-0E0F30B07673}"/>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Rodenticide use in Scotland – arable farms (SASA) </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CEEA0217-5E7E-6823-9639-127ABF3570CB}"/>
              </a:ext>
            </a:extLst>
          </p:cNvPr>
          <p:cNvPicPr>
            <a:picLocks noChangeAspect="1"/>
          </p:cNvPicPr>
          <p:nvPr/>
        </p:nvPicPr>
        <p:blipFill>
          <a:blip r:embed="rId3"/>
          <a:stretch>
            <a:fillRect/>
          </a:stretch>
        </p:blipFill>
        <p:spPr>
          <a:xfrm>
            <a:off x="6096000" y="1595229"/>
            <a:ext cx="3731075" cy="5041829"/>
          </a:xfrm>
          <a:prstGeom prst="rect">
            <a:avLst/>
          </a:prstGeom>
        </p:spPr>
      </p:pic>
    </p:spTree>
    <p:extLst>
      <p:ext uri="{BB962C8B-B14F-4D97-AF65-F5344CB8AC3E}">
        <p14:creationId xmlns:p14="http://schemas.microsoft.com/office/powerpoint/2010/main" val="348746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A864F423-FA90-E8C0-06D3-B9C253F9CCAF}"/>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4698391A-69CD-2BD0-6586-ABECE27EB9CE}"/>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LAs used 12.2 tonnes of rodenticide bait in 2023, down from 14.9 tonnes in 2015</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Bromadiolone the dominant rodenticide used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Decrease in bromadiolone and </a:t>
            </a:r>
            <a:r>
              <a:rPr lang="en-GB" sz="2400" kern="0" dirty="0" err="1">
                <a:solidFill>
                  <a:srgbClr val="21431A"/>
                </a:solidFill>
                <a:latin typeface="Century Gothic"/>
                <a:ea typeface="Century Gothic"/>
                <a:cs typeface="Century Gothic"/>
                <a:sym typeface="Century Gothic"/>
              </a:rPr>
              <a:t>difenacoum</a:t>
            </a: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Increase in brodifacoum use </a:t>
            </a:r>
          </a:p>
        </p:txBody>
      </p:sp>
      <p:sp>
        <p:nvSpPr>
          <p:cNvPr id="3" name="Rectangle 2">
            <a:extLst>
              <a:ext uri="{FF2B5EF4-FFF2-40B4-BE49-F238E27FC236}">
                <a16:creationId xmlns:a16="http://schemas.microsoft.com/office/drawing/2014/main" id="{F123B800-75CC-06E2-A3F2-47F02D44CC0B}"/>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2B24AC02-542E-4E93-3921-00E7B80BC6A7}"/>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Rodenticide use in Scotland – Local Authorities (SASA) </a:t>
            </a:r>
            <a:endParaRPr sz="500" kern="0" dirty="0">
              <a:solidFill>
                <a:srgbClr val="000000"/>
              </a:solidFill>
              <a:latin typeface="Arial"/>
              <a:cs typeface="Arial"/>
              <a:sym typeface="Arial"/>
            </a:endParaRPr>
          </a:p>
        </p:txBody>
      </p:sp>
      <p:grpSp>
        <p:nvGrpSpPr>
          <p:cNvPr id="9" name="Group 8">
            <a:extLst>
              <a:ext uri="{FF2B5EF4-FFF2-40B4-BE49-F238E27FC236}">
                <a16:creationId xmlns:a16="http://schemas.microsoft.com/office/drawing/2014/main" id="{B5C3DD8C-AC7D-B3DC-9568-CF03E46C37F0}"/>
              </a:ext>
            </a:extLst>
          </p:cNvPr>
          <p:cNvGrpSpPr>
            <a:grpSpLocks noChangeAspect="1"/>
          </p:cNvGrpSpPr>
          <p:nvPr/>
        </p:nvGrpSpPr>
        <p:grpSpPr>
          <a:xfrm>
            <a:off x="5694947" y="2879631"/>
            <a:ext cx="6273896" cy="3049299"/>
            <a:chOff x="6002447" y="2879631"/>
            <a:chExt cx="6059950" cy="2945315"/>
          </a:xfrm>
        </p:grpSpPr>
        <p:pic>
          <p:nvPicPr>
            <p:cNvPr id="7" name="Picture 6">
              <a:extLst>
                <a:ext uri="{FF2B5EF4-FFF2-40B4-BE49-F238E27FC236}">
                  <a16:creationId xmlns:a16="http://schemas.microsoft.com/office/drawing/2014/main" id="{8CDFE29E-6F9D-D196-A045-6054135D8BD3}"/>
                </a:ext>
              </a:extLst>
            </p:cNvPr>
            <p:cNvPicPr>
              <a:picLocks noChangeAspect="1"/>
            </p:cNvPicPr>
            <p:nvPr/>
          </p:nvPicPr>
          <p:blipFill>
            <a:blip r:embed="rId3"/>
            <a:stretch>
              <a:fillRect/>
            </a:stretch>
          </p:blipFill>
          <p:spPr>
            <a:xfrm>
              <a:off x="6002447" y="2916902"/>
              <a:ext cx="3029975" cy="2908044"/>
            </a:xfrm>
            <a:prstGeom prst="rect">
              <a:avLst/>
            </a:prstGeom>
          </p:spPr>
        </p:pic>
        <p:pic>
          <p:nvPicPr>
            <p:cNvPr id="8" name="Picture 7">
              <a:extLst>
                <a:ext uri="{FF2B5EF4-FFF2-40B4-BE49-F238E27FC236}">
                  <a16:creationId xmlns:a16="http://schemas.microsoft.com/office/drawing/2014/main" id="{B063E9C0-4147-17E2-479A-FB9F8654EB90}"/>
                </a:ext>
              </a:extLst>
            </p:cNvPr>
            <p:cNvPicPr>
              <a:picLocks noChangeAspect="1"/>
            </p:cNvPicPr>
            <p:nvPr/>
          </p:nvPicPr>
          <p:blipFill>
            <a:blip r:embed="rId4"/>
            <a:stretch>
              <a:fillRect/>
            </a:stretch>
          </p:blipFill>
          <p:spPr>
            <a:xfrm>
              <a:off x="9032422" y="2879631"/>
              <a:ext cx="3029975" cy="2645893"/>
            </a:xfrm>
            <a:prstGeom prst="rect">
              <a:avLst/>
            </a:prstGeom>
          </p:spPr>
        </p:pic>
      </p:grpSp>
    </p:spTree>
    <p:extLst>
      <p:ext uri="{BB962C8B-B14F-4D97-AF65-F5344CB8AC3E}">
        <p14:creationId xmlns:p14="http://schemas.microsoft.com/office/powerpoint/2010/main" val="1149549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AD71CB8-1C61-676B-59B5-DEF20E2C3DC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54D9188-C7E5-0028-242B-A0539AAF6BF4}"/>
              </a:ext>
            </a:extLst>
          </p:cNvPr>
          <p:cNvPicPr>
            <a:picLocks noChangeAspect="1"/>
          </p:cNvPicPr>
          <p:nvPr/>
        </p:nvPicPr>
        <p:blipFill>
          <a:blip r:embed="rId3"/>
          <a:srcRect r="9271"/>
          <a:stretch>
            <a:fillRect/>
          </a:stretch>
        </p:blipFill>
        <p:spPr>
          <a:xfrm>
            <a:off x="6096000" y="2538662"/>
            <a:ext cx="4395537" cy="3860717"/>
          </a:xfrm>
          <a:prstGeom prst="rect">
            <a:avLst/>
          </a:prstGeom>
        </p:spPr>
      </p:pic>
      <p:sp>
        <p:nvSpPr>
          <p:cNvPr id="82" name="Google Shape;82;p5">
            <a:extLst>
              <a:ext uri="{FF2B5EF4-FFF2-40B4-BE49-F238E27FC236}">
                <a16:creationId xmlns:a16="http://schemas.microsoft.com/office/drawing/2014/main" id="{DB6E9369-EF63-0D1D-336F-96180C4859CC}"/>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Most LA use is in domestic settings – less likely to result in wildlife contamination</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5AAED7CC-39B3-AE04-53C5-171561D4D96B}"/>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55DE364D-A616-57BB-4BEA-B249DACF9EDF}"/>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Rodenticide use in Scotland – Local Authorities (SASA) </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14712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215492F-089D-2F19-9AE1-6AAAE8AF00AC}"/>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E7CAA5A2-7000-507C-E2CE-4FD90D115964}"/>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‘Indoors’ – all rodenticide baits</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Situations where the bait is placed within a building or other enclosed structure and where the target is living or feeding predominantly within that building or structure; and behind closed doors. If rodents living outside a building can move freely to where the bait is laid within the building, then products restricted to use indoors should NOT be used. Open barns or buildings and tamper-resistant bait stations placed in open areas are not classified as indoors.</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Low risk of exposure to non-targets </a:t>
            </a:r>
          </a:p>
        </p:txBody>
      </p:sp>
      <p:sp>
        <p:nvSpPr>
          <p:cNvPr id="3" name="Rectangle 2">
            <a:extLst>
              <a:ext uri="{FF2B5EF4-FFF2-40B4-BE49-F238E27FC236}">
                <a16:creationId xmlns:a16="http://schemas.microsoft.com/office/drawing/2014/main" id="{AD1B8B5D-5F35-1FE5-590D-21E2137554E3}"/>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36D1F1DF-DE56-0772-386D-43E8CD89FC70}"/>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Use Scenarios (1)</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4058502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23A7940D-229E-211F-D93F-57C9092E57BE}"/>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70198DDA-885A-4A21-58BB-28E1214782A4}"/>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 and around buildings’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‘In and around buildings’ is understood to include the entire building that is the subject of the treatment, or those areas of it that are or may become infested. It also includes the infested area around the building that needs to be treated in order to deal with the rodents that are potentially moving into the building, causing damage to the building or property, or present a risk to the health of people or other animals.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Moderate risk of exposure to non-targets in semi-urban and rural environments</a:t>
            </a:r>
          </a:p>
          <a:p>
            <a:pPr defTabSz="457200">
              <a:lnSpc>
                <a:spcPct val="90000"/>
              </a:lnSpc>
              <a:buClr>
                <a:srgbClr val="92D050"/>
              </a:buClr>
              <a:buSzPct val="125000"/>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182A2FE1-600E-CA26-8DB2-3B1B1F24115A}"/>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B189A89A-2FD0-2CEB-CB0F-C87FC2F26030}"/>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Use Scenarios (2)</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3431304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efault Design">
  <a:themeElements>
    <a:clrScheme name="Default Design">
      <a:dk1>
        <a:srgbClr val="21431A"/>
      </a:dk1>
      <a:lt1>
        <a:srgbClr val="3F2943"/>
      </a:lt1>
      <a:dk2>
        <a:srgbClr val="A7A7A7"/>
      </a:dk2>
      <a:lt2>
        <a:srgbClr val="535353"/>
      </a:lt2>
      <a:accent1>
        <a:srgbClr val="FF9900"/>
      </a:accent1>
      <a:accent2>
        <a:srgbClr val="00FFFF"/>
      </a:accent2>
      <a:accent3>
        <a:srgbClr val="AAAAAA"/>
      </a:accent3>
      <a:accent4>
        <a:srgbClr val="DADADA"/>
      </a:accent4>
      <a:accent5>
        <a:srgbClr val="FFCAAA"/>
      </a:accent5>
      <a:accent6>
        <a:srgbClr val="00E7E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339</TotalTime>
  <Words>9660</Words>
  <Application>Microsoft Office PowerPoint</Application>
  <PresentationFormat>Widescreen</PresentationFormat>
  <Paragraphs>598</Paragraphs>
  <Slides>33</Slides>
  <Notes>33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3" baseType="lpstr">
      <vt:lpstr>Aptos</vt:lpstr>
      <vt:lpstr>Aptos Display</vt:lpstr>
      <vt:lpstr>Arial</vt:lpstr>
      <vt:lpstr>Century Gothic</vt:lpstr>
      <vt:lpstr>Times New Roman</vt:lpstr>
      <vt:lpstr>Wingdings</vt:lpstr>
      <vt:lpstr>Wingdings 2</vt:lpstr>
      <vt:lpstr>Office Theme</vt: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Davies</dc:creator>
  <cp:lastModifiedBy>Matthew Davies</cp:lastModifiedBy>
  <cp:revision>34</cp:revision>
  <dcterms:created xsi:type="dcterms:W3CDTF">2026-02-06T12:12:15Z</dcterms:created>
  <dcterms:modified xsi:type="dcterms:W3CDTF">2026-03-05T10:56:05Z</dcterms:modified>
</cp:coreProperties>
</file>