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9" r:id="rId2"/>
    <p:sldId id="262" r:id="rId3"/>
    <p:sldId id="263" r:id="rId4"/>
    <p:sldId id="305" r:id="rId5"/>
    <p:sldId id="264" r:id="rId6"/>
    <p:sldId id="265" r:id="rId7"/>
    <p:sldId id="266" r:id="rId8"/>
    <p:sldId id="267" r:id="rId9"/>
    <p:sldId id="268" r:id="rId10"/>
    <p:sldId id="269" r:id="rId11"/>
    <p:sldId id="270" r:id="rId12"/>
    <p:sldId id="271" r:id="rId13"/>
    <p:sldId id="272" r:id="rId14"/>
    <p:sldId id="276" r:id="rId15"/>
    <p:sldId id="299" r:id="rId16"/>
    <p:sldId id="277" r:id="rId17"/>
    <p:sldId id="278" r:id="rId18"/>
    <p:sldId id="279" r:id="rId19"/>
    <p:sldId id="280" r:id="rId20"/>
    <p:sldId id="300" r:id="rId21"/>
    <p:sldId id="301" r:id="rId22"/>
    <p:sldId id="302" r:id="rId23"/>
    <p:sldId id="303" r:id="rId24"/>
    <p:sldId id="281" r:id="rId25"/>
    <p:sldId id="304" r:id="rId26"/>
    <p:sldId id="282" r:id="rId27"/>
    <p:sldId id="283" r:id="rId28"/>
    <p:sldId id="284" r:id="rId29"/>
    <p:sldId id="285" r:id="rId30"/>
    <p:sldId id="286" r:id="rId31"/>
    <p:sldId id="287" r:id="rId32"/>
    <p:sldId id="288" r:id="rId33"/>
    <p:sldId id="289" r:id="rId34"/>
    <p:sldId id="297" r:id="rId35"/>
    <p:sldId id="291" r:id="rId36"/>
    <p:sldId id="292" r:id="rId37"/>
    <p:sldId id="293" r:id="rId38"/>
    <p:sldId id="294" r:id="rId39"/>
    <p:sldId id="295" r:id="rId40"/>
    <p:sldId id="298" r:id="rId41"/>
    <p:sldId id="296" r:id="rId42"/>
  </p:sldIdLst>
  <p:sldSz cx="24384000" cy="13716000"/>
  <p:notesSz cx="6858000" cy="9144000"/>
  <p:embeddedFontLst>
    <p:embeddedFont>
      <p:font typeface="Century Gothic" panose="020B0502020202020204" pitchFamily="34" charset="0"/>
      <p:regular r:id="rId44"/>
      <p:bold r:id="rId45"/>
      <p:italic r:id="rId46"/>
      <p:boldItalic r:id="rId47"/>
    </p:embeddedFont>
    <p:embeddedFont>
      <p:font typeface="Wingdings 2" panose="05020102010507070707" pitchFamily="18" charset="2"/>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Haw4mzCpGxY7YCe0ihyi8P++C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355" autoAdjust="0"/>
  </p:normalViewPr>
  <p:slideViewPr>
    <p:cSldViewPr snapToGrid="0">
      <p:cViewPr varScale="1">
        <p:scale>
          <a:sx n="29" d="100"/>
          <a:sy n="29" d="100"/>
        </p:scale>
        <p:origin x="1651" y="86"/>
      </p:cViewPr>
      <p:guideLst/>
    </p:cSldViewPr>
  </p:slideViewPr>
  <p:notesTextViewPr>
    <p:cViewPr>
      <p:scale>
        <a:sx n="1" d="1"/>
        <a:sy n="1" d="1"/>
      </p:scale>
      <p:origin x="0" y="0"/>
    </p:cViewPr>
  </p:notesTextViewPr>
  <p:sorterViewPr>
    <p:cViewPr varScale="1">
      <p:scale>
        <a:sx n="100" d="100"/>
        <a:sy n="100" d="100"/>
      </p:scale>
      <p:origin x="0" y="-320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1pPr>
            <a:lvl2pPr marL="914400" marR="0" lvl="1"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2pPr>
            <a:lvl3pPr marL="1371600" marR="0" lvl="2"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3pPr>
            <a:lvl4pPr marL="1828800" marR="0" lvl="3"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4pPr>
            <a:lvl5pPr marL="2286000" marR="0" lvl="4"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5pPr>
            <a:lvl6pPr marL="2743200" marR="0" lvl="5"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6pPr>
            <a:lvl7pPr marL="3200400" marR="0" lvl="6"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7pPr>
            <a:lvl8pPr marL="3657600" marR="0" lvl="7"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8pPr>
            <a:lvl9pPr marL="4114800" marR="0" lvl="8"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dirty="0"/>
              <a:t>Presentation to be used alongside https://thinkwildlife.org/download/crru-guidance-on-permanent-baiting-revised-august-2025/?wpdmdl=19153&amp;refresh=695e5fe2659cd1767792610</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Note that images of rodent control products are omitted from this CRRU UK presentation. Trainers can add their own images for illustration.  </a:t>
            </a:r>
          </a:p>
          <a:p>
            <a:pPr marL="0" indent="0" eaLnBrk="1" hangingPunct="1">
              <a:buFont typeface="Arial" panose="020B0604020202020204" pitchFamily="34" charset="0"/>
              <a:buNone/>
            </a:pPr>
            <a:r>
              <a:rPr lang="en-US" altLang="en-US" dirty="0"/>
              <a:t> </a:t>
            </a:r>
          </a:p>
          <a:p>
            <a:pPr marL="171450" indent="-171450" eaLnBrk="1" hangingPunct="1">
              <a:buFont typeface="Arial" panose="020B0604020202020204" pitchFamily="34" charset="0"/>
              <a:buChar char="•"/>
            </a:pPr>
            <a:endParaRPr lang="en-US" altLang="en-US" b="1" dirty="0"/>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3089838-72C8-AC78-4E33-FD76FEF8CE6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C3E735D-3E06-A92E-4F4E-8461B743C8CE}"/>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72ED5656-0EC8-2E88-EEBF-49FA1F30B8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3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A15A714-0D10-2929-78D1-233B1A562E6B}"/>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14BAF10-A424-297C-3A55-AFFD9CAAF15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B5ECDF5A-ACC4-1C0C-424D-F430F4E94F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51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7690479-DD77-D27C-ACC5-30A10EE6B60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8E00176-C830-D774-AF5F-877348C3944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30BF47D-F58A-3439-B1A1-2F5D5738BF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7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454D2E0-AA7E-68F1-EAB5-48EA135458C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E84A83C-3091-355F-F4BC-A4DCDF6A4D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sz="2400" b="0" i="1" u="none" strike="noStrike" cap="none" baseline="0" dirty="0">
                <a:solidFill>
                  <a:srgbClr val="000000"/>
                </a:solidFill>
                <a:latin typeface="Times New Roman"/>
                <a:ea typeface="Times New Roman"/>
                <a:cs typeface="Times New Roman"/>
                <a:sym typeface="Times New Roman"/>
              </a:rPr>
              <a:t>The figure shows the percentage of different prey species in the food of barn owls in the UK. The figures are aggregate</a:t>
            </a:r>
          </a:p>
          <a:p>
            <a:r>
              <a:rPr lang="en-GB" sz="2400" b="0" i="1" u="none" strike="noStrike" cap="none" baseline="0" dirty="0">
                <a:solidFill>
                  <a:srgbClr val="000000"/>
                </a:solidFill>
                <a:latin typeface="Times New Roman"/>
                <a:ea typeface="Times New Roman"/>
                <a:cs typeface="Times New Roman"/>
                <a:sym typeface="Times New Roman"/>
              </a:rPr>
              <a:t>data from surveys conducted in the UK during the period 1974 to 1997 and are adjusted for mean prey weight. The</a:t>
            </a:r>
          </a:p>
          <a:p>
            <a:r>
              <a:rPr lang="en-GB" sz="2400" b="0" i="1" u="none" strike="noStrike" cap="none" baseline="0" dirty="0">
                <a:solidFill>
                  <a:srgbClr val="000000"/>
                </a:solidFill>
                <a:latin typeface="Times New Roman"/>
                <a:ea typeface="Times New Roman"/>
                <a:cs typeface="Times New Roman"/>
                <a:sym typeface="Times New Roman"/>
              </a:rPr>
              <a:t>contributions to the diet of owls of the rodent species that are the targets for anticoagulant treatments, Norway</a:t>
            </a:r>
          </a:p>
          <a:p>
            <a:r>
              <a:rPr lang="en-GB" sz="2400" b="0" i="1" u="none" strike="noStrike" cap="none" baseline="0" dirty="0">
                <a:solidFill>
                  <a:srgbClr val="000000"/>
                </a:solidFill>
                <a:latin typeface="Times New Roman"/>
                <a:ea typeface="Times New Roman"/>
                <a:cs typeface="Times New Roman"/>
                <a:sym typeface="Times New Roman"/>
              </a:rPr>
              <a:t>rats and house mice, are too small to register on the chart. This leads us to believe that the majority of rodenticide</a:t>
            </a:r>
          </a:p>
          <a:p>
            <a:r>
              <a:rPr lang="en-GB" sz="2400" b="0" i="1" u="none" strike="noStrike" cap="none" baseline="0" dirty="0">
                <a:solidFill>
                  <a:srgbClr val="000000"/>
                </a:solidFill>
                <a:latin typeface="Times New Roman"/>
                <a:ea typeface="Times New Roman"/>
                <a:cs typeface="Times New Roman"/>
                <a:sym typeface="Times New Roman"/>
              </a:rPr>
              <a:t>contamination of barn owls is caused by consumption of contaminated non-target small mammals. [Note: barn</a:t>
            </a:r>
          </a:p>
          <a:p>
            <a:r>
              <a:rPr lang="en-GB" sz="2400" b="0" i="1" u="none" strike="noStrike" cap="none" baseline="0" dirty="0">
                <a:solidFill>
                  <a:srgbClr val="000000"/>
                </a:solidFill>
                <a:latin typeface="Times New Roman"/>
                <a:ea typeface="Times New Roman"/>
                <a:cs typeface="Times New Roman"/>
                <a:sym typeface="Times New Roman"/>
              </a:rPr>
              <a:t>owl diets are very variable and the diets of individual owls may vary considerably from that shown in the figure.]</a:t>
            </a:r>
          </a:p>
          <a:p>
            <a:endParaRPr lang="en-GB" sz="2400" b="0" i="0" u="none" strike="noStrike" cap="none" baseline="0" dirty="0">
              <a:solidFill>
                <a:srgbClr val="000000"/>
              </a:solidFill>
              <a:latin typeface="Times New Roman"/>
              <a:ea typeface="Times New Roman"/>
              <a:cs typeface="Times New Roman"/>
              <a:sym typeface="Times New Roman"/>
            </a:endParaRPr>
          </a:p>
          <a:p>
            <a:r>
              <a:rPr lang="en-GB" sz="2400" b="0" i="0" u="none" strike="noStrike" cap="none" baseline="0" dirty="0">
                <a:solidFill>
                  <a:srgbClr val="000000"/>
                </a:solidFill>
                <a:latin typeface="Times New Roman"/>
                <a:ea typeface="Times New Roman"/>
                <a:cs typeface="Times New Roman"/>
                <a:sym typeface="Times New Roman"/>
              </a:rPr>
              <a:t>It may be no coincidence that it was during the 1980s and 1990s, as the practice of permanent baiting became</a:t>
            </a:r>
          </a:p>
          <a:p>
            <a:r>
              <a:rPr lang="en-GB" sz="2400" b="0" i="0" u="none" strike="noStrike" cap="none" baseline="0" dirty="0">
                <a:solidFill>
                  <a:srgbClr val="000000"/>
                </a:solidFill>
                <a:latin typeface="Times New Roman"/>
                <a:ea typeface="Times New Roman"/>
                <a:cs typeface="Times New Roman"/>
                <a:sym typeface="Times New Roman"/>
              </a:rPr>
              <a:t>more common in the UK, that barn owls were becoming increasingly contaminated with rodenticides. There</a:t>
            </a:r>
          </a:p>
          <a:p>
            <a:r>
              <a:rPr lang="en-GB" sz="2400" b="0" i="0" u="none" strike="noStrike" cap="none" baseline="0" dirty="0">
                <a:solidFill>
                  <a:srgbClr val="000000"/>
                </a:solidFill>
                <a:latin typeface="Times New Roman"/>
                <a:ea typeface="Times New Roman"/>
                <a:cs typeface="Times New Roman"/>
                <a:sym typeface="Times New Roman"/>
              </a:rPr>
              <a:t>is no other convincing explanation for this fact because the amounts of rodenticides being used were not</a:t>
            </a:r>
          </a:p>
          <a:p>
            <a:r>
              <a:rPr lang="en-GB" sz="2400" b="0" i="0" u="none" strike="noStrike" cap="none" baseline="0" dirty="0">
                <a:solidFill>
                  <a:srgbClr val="000000"/>
                </a:solidFill>
                <a:latin typeface="Times New Roman"/>
                <a:ea typeface="Times New Roman"/>
                <a:cs typeface="Times New Roman"/>
                <a:sym typeface="Times New Roman"/>
              </a:rPr>
              <a:t>increasing at that time, nor were there significant differences in methods of chemical analysis that would have</a:t>
            </a:r>
          </a:p>
          <a:p>
            <a:r>
              <a:rPr lang="en-GB" sz="2400" b="0" i="0" u="none" strike="noStrike" cap="none" baseline="0" dirty="0">
                <a:solidFill>
                  <a:srgbClr val="000000"/>
                </a:solidFill>
                <a:latin typeface="Times New Roman"/>
                <a:ea typeface="Times New Roman"/>
                <a:cs typeface="Times New Roman"/>
                <a:sym typeface="Times New Roman"/>
              </a:rPr>
              <a:t>made rodenticide residues in barn owls easier to find.</a:t>
            </a:r>
            <a:endParaRPr lang="en-US" altLang="en-US" dirty="0"/>
          </a:p>
        </p:txBody>
      </p:sp>
      <p:sp>
        <p:nvSpPr>
          <p:cNvPr id="78" name="Google Shape;78;p5:notes">
            <a:extLst>
              <a:ext uri="{FF2B5EF4-FFF2-40B4-BE49-F238E27FC236}">
                <a16:creationId xmlns:a16="http://schemas.microsoft.com/office/drawing/2014/main" id="{8BB2EA29-6A86-E9C3-5408-BEF400EEA6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06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110F2C5-1349-94C0-CB01-EDDE8CF5B8A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CB06EA3-F729-D179-D23B-C566D6F867E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US" altLang="en-US" dirty="0"/>
              <a:t>PBMS – Predatory bird monitoring scheme.</a:t>
            </a:r>
          </a:p>
          <a:p>
            <a:r>
              <a:rPr lang="en-US" altLang="en-US" dirty="0"/>
              <a:t>This figure shows: </a:t>
            </a:r>
            <a:r>
              <a:rPr lang="en-GB" sz="2400" b="0" i="1" u="none" strike="noStrike" cap="none" baseline="0" dirty="0">
                <a:solidFill>
                  <a:srgbClr val="000000"/>
                </a:solidFill>
                <a:latin typeface="Times New Roman"/>
                <a:ea typeface="Times New Roman"/>
                <a:cs typeface="Times New Roman"/>
                <a:sym typeface="Times New Roman"/>
              </a:rPr>
              <a:t>The percentage of barn owls that carry detectable residues of one or more of the five second-generation</a:t>
            </a:r>
          </a:p>
          <a:p>
            <a:r>
              <a:rPr lang="en-GB" sz="2400" b="0" i="1" u="none" strike="noStrike" cap="none" baseline="0" dirty="0">
                <a:solidFill>
                  <a:srgbClr val="000000"/>
                </a:solidFill>
                <a:latin typeface="Times New Roman"/>
                <a:ea typeface="Times New Roman"/>
                <a:cs typeface="Times New Roman"/>
                <a:sym typeface="Times New Roman"/>
              </a:rPr>
              <a:t>anticoagulants in use in the UK. There appeared to be a consistent increase in the numbers of owls with residues</a:t>
            </a:r>
          </a:p>
          <a:p>
            <a:r>
              <a:rPr lang="en-GB" sz="2400" b="0" i="1" u="none" strike="noStrike" cap="none" baseline="0" dirty="0">
                <a:solidFill>
                  <a:srgbClr val="000000"/>
                </a:solidFill>
                <a:latin typeface="Times New Roman"/>
                <a:ea typeface="Times New Roman"/>
                <a:cs typeface="Times New Roman"/>
                <a:sym typeface="Times New Roman"/>
              </a:rPr>
              <a:t>in the period 1985 to 2000. Thereafter the data are highly variable and show no reliable trend. The values are</a:t>
            </a:r>
          </a:p>
          <a:p>
            <a:r>
              <a:rPr lang="en-GB" sz="2400" b="0" i="1" u="none" strike="noStrike" cap="none" baseline="0" dirty="0">
                <a:solidFill>
                  <a:srgbClr val="000000"/>
                </a:solidFill>
                <a:latin typeface="Times New Roman"/>
                <a:ea typeface="Times New Roman"/>
                <a:cs typeface="Times New Roman"/>
                <a:sym typeface="Times New Roman"/>
              </a:rPr>
              <a:t>adjusted to allow consistent reporting in spite of improvements in analytical techniques. Surveys of rodenticide use</a:t>
            </a:r>
          </a:p>
          <a:p>
            <a:r>
              <a:rPr lang="en-GB" sz="2400" b="0" i="1" u="none" strike="noStrike" cap="none" baseline="0" dirty="0">
                <a:solidFill>
                  <a:srgbClr val="000000"/>
                </a:solidFill>
                <a:latin typeface="Times New Roman"/>
                <a:ea typeface="Times New Roman"/>
                <a:cs typeface="Times New Roman"/>
                <a:sym typeface="Times New Roman"/>
              </a:rPr>
              <a:t>during the period 1985 to 2000, conducted by government scientists, showed no significant increases in the overall</a:t>
            </a:r>
          </a:p>
          <a:p>
            <a:r>
              <a:rPr lang="en-GB" sz="2400" b="0" i="1" u="none" strike="noStrike" cap="none" baseline="0" dirty="0">
                <a:solidFill>
                  <a:srgbClr val="000000"/>
                </a:solidFill>
                <a:latin typeface="Times New Roman"/>
                <a:ea typeface="Times New Roman"/>
                <a:cs typeface="Times New Roman"/>
                <a:sym typeface="Times New Roman"/>
              </a:rPr>
              <a:t>quantities of rodenticides applied in UK during that period. [The figure is reproduced here with the kind permission</a:t>
            </a:r>
          </a:p>
          <a:p>
            <a:r>
              <a:rPr lang="en-GB" sz="2400" b="0" i="1" u="none" strike="noStrike" cap="none" baseline="0" dirty="0">
                <a:solidFill>
                  <a:srgbClr val="000000"/>
                </a:solidFill>
                <a:latin typeface="Times New Roman"/>
                <a:ea typeface="Times New Roman"/>
                <a:cs typeface="Times New Roman"/>
                <a:sym typeface="Times New Roman"/>
              </a:rPr>
              <a:t>of the Centre for Ecology &amp; Hydrology.]</a:t>
            </a:r>
            <a:endParaRPr lang="en-US" altLang="en-US" dirty="0"/>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1B86BDA-2D44-7466-BC29-D72592F42E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76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860E886-B773-44B6-CE06-7276E5285D5C}"/>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2D7634B5-A4DA-EBF9-671A-B06C95C2CC1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388B0568-DE0C-7357-A12E-58F2A17688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62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E5FC058-AED6-7D48-D657-2589ACFA4D06}"/>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1F4FA68-16CF-DD8E-9583-2015C27DA11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64B9567F-530C-1B00-0DCB-7FD82F6861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52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C8AA07E-CCCC-D725-7A38-F17B570DA5C5}"/>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090B02A-DA4D-BF09-B86E-899C04302B8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19091B47-2EE8-E8EF-7577-E5B5972C14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22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374B11C-2A56-7B22-A7F3-8C732737EAF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B49E8B6-FDA3-685E-F591-A1EA4FDE67D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CE5CAF4-839F-3273-40B1-9AAF477FA8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970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15C4892-076C-25B0-4DEC-DE8AAE8A18D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B11247B-F051-C076-E453-9C5721F5916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409C551B-2D78-1F73-CFE7-2CEED3421D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27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D673C71-BD8B-0057-29E1-F2DD6866CE8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841D136C-A4F5-EC2E-5ACC-F5B4DB46949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endParaRPr lang="en-US" sz="24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541A6215-4D90-F4EF-672C-31C9DAF3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3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E0407EE-41C5-1FDF-20A5-7ACE949B607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30865865-2FF8-56FC-6979-2DB9DAAB0FF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48F5B47-DEB0-AEFD-7E14-E0D8ECB2F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795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A916762-665D-5206-1328-6024537A9BA7}"/>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A7D1D10-28DA-1E1B-FCEB-B4DB9484157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0ED4D025-853D-28B7-482D-56555999EF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56866C1-A18C-6BB0-593E-9971E7D32BF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C3D20B2E-BA25-168D-D48F-2ADBCA0299E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FB60331-82B5-A408-E44B-48FB4A673F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396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D0FAB5E-87F7-D32C-9CCD-68F5DEF73E3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53E13CD-9601-48DB-F15E-1DF7FFA30A0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97D683B8-13EC-80C3-ECFB-C41821C565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838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A186561-97E4-7F0D-A5B2-9965B49A376D}"/>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20B2D526-60F4-08EC-A6D9-3F3CDC25E79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7D7C278-0A6E-9B0E-119A-8C8C8A6A53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44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7F1A552-8128-4306-9078-36072EF86F0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0973CBF-5BDE-0CE5-55BD-3E66C88BBF70}"/>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9E637DEF-4C9D-ACC4-641B-C3225DB12C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84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45F805F-8C7C-2B43-8B0D-634B58EB928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46A7E10-276C-4535-CEE5-08464EDC58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7F25268A-3C64-9F37-A5A7-CD97E82F9B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596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5573FC2-A1C8-A591-FC24-63BCCF5CE788}"/>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1F7DC26-FC9D-1E10-A3EC-964A9AE3673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C3E70729-E36C-E26B-40F7-9AF025C4DD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028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90FDD0E-359D-D286-F39A-7ADB38DB195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8B666CAC-449F-A434-F2F8-86D815EB04C0}"/>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9900CAF-4B56-66FD-B20A-489C59E417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630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8A21297-762A-C7A6-F7B8-CE3247A3711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E1A2E2E-490A-C704-605E-7F94336A2FC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3B847B08-6952-ECBB-363F-028A1AF85B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69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2D94893-0DAE-9B52-DB78-8336308FC28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7239F42-8962-EA37-E36B-874ED299F0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FDCC830A-7919-DBDF-882C-457823EEB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704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CF4DDCF-7C84-2C0E-CCB5-8F4D9806BDE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900D3E5-1524-4878-FFFC-B6BF75A149F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Note that not all products based on the active ingredients in bullet point 1 will have permanent baiting authorized on the label</a:t>
            </a:r>
          </a:p>
        </p:txBody>
      </p:sp>
      <p:sp>
        <p:nvSpPr>
          <p:cNvPr id="78" name="Google Shape;78;p5:notes">
            <a:extLst>
              <a:ext uri="{FF2B5EF4-FFF2-40B4-BE49-F238E27FC236}">
                <a16:creationId xmlns:a16="http://schemas.microsoft.com/office/drawing/2014/main" id="{68254026-A2A7-CECD-196B-F8176DA57C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010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3A4CC6D-3A86-88A0-ECB6-1C7B850C0D1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0495107-54B4-0E28-D354-16B05E955BF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9DFC42E2-51E1-7F37-620C-2F6B28479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11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521830C-83CF-FC93-BAA1-1F7E6449411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C463813-CF07-052F-0B47-B392A3E99D1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EF980A0B-95FA-5E5F-77E1-46F3DF7387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336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9D4F1F0-FBFF-C31D-0B2F-6B2F1B1206AC}"/>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47EB500B-569A-F4B0-4FB9-6FBAAD0BBCE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BC9F5A71-8587-113A-20F3-C715E8D2A0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896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E3444D0-912B-57E8-785A-422354A5DD9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A98962F-23A8-24BF-F462-A27CD350D62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9F19C7C-5EF6-2EBC-DB8A-4AA19F286B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311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CFDE719-5FBC-29F9-33B5-31EBF162104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E81B5388-9628-BE70-1799-99F603C21ED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BD2C57E-7241-32A5-5BBF-6B7A142BC3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33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099397C-84C0-9581-3FA0-456A51C11DB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5A29E3A-DF7B-5F62-47B9-625D336BBAC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3F12993B-F259-434B-F224-666C691AED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7647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7694F4D-B63E-054E-93DA-8F704411807D}"/>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0FD605A-F66D-9906-6482-FDDC0B7CE9B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16793FD-2471-E75B-91A5-82AC62BBE5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147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436B248-69AD-D7FB-4A59-05537D6DA366}"/>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70CBEAF-34DB-4A2B-D808-052E1225B11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A2D82C9F-94BC-96DD-CA24-1BFCD44CEB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600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6691201-B532-15DA-8030-3B26022F952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48EC8885-0768-5DD4-DE6C-F446C7061BF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7FCCB92D-9BFD-6ED5-B576-AD326C95A6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69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00D462E-2554-DC09-6916-023A790FCFE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8EA6C81-8601-8F8B-7192-E022F2E3258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8C03DA14-5AF3-99EF-E1FB-B4E8624DD8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80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03967BC-F449-6639-A22D-47C333EE50F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63CC759-358B-914C-3D87-1D2E9ACDD45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C168422-D742-C94D-BC62-EDE49BC649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185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8CE7B91-F1E1-0412-C5FB-6783197EB4D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B78B9B1A-4ABD-CA90-96A6-E3D41572DBE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4E07D8A-9F44-A7FA-67B1-53CB4F07AC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8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82CC797-F2FA-80F6-B65D-69D3B47F2B8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739A371-FD76-E97E-6526-FBE67A3F902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dirty="0"/>
              <a:t>Consideration of wildlife is part of a professional approach.</a:t>
            </a:r>
          </a:p>
          <a:p>
            <a:r>
              <a:rPr lang="en-GB" sz="2400" b="0" i="0" u="none" strike="noStrike" kern="1200" cap="none" baseline="0" dirty="0">
                <a:solidFill>
                  <a:schemeClr val="tx1"/>
                </a:solidFill>
                <a:latin typeface="Times New Roman" pitchFamily="18" charset="0"/>
                <a:ea typeface="Times New Roman"/>
                <a:cs typeface="Times New Roman"/>
                <a:sym typeface="Times New Roman"/>
              </a:rPr>
              <a:t>CRRU UK Chairman Nigel Cheeseright says:</a:t>
            </a:r>
          </a:p>
          <a:p>
            <a:r>
              <a:rPr lang="en-GB" sz="2400" b="0" i="1" u="none" strike="noStrike" cap="none" baseline="0" dirty="0">
                <a:solidFill>
                  <a:srgbClr val="000000"/>
                </a:solidFill>
                <a:latin typeface="Times New Roman"/>
                <a:ea typeface="Times New Roman"/>
                <a:cs typeface="Times New Roman"/>
                <a:sym typeface="Times New Roman"/>
              </a:rPr>
              <a:t>“In support of our ongoing commitment to responsible pest management and the reduction of</a:t>
            </a:r>
          </a:p>
          <a:p>
            <a:r>
              <a:rPr lang="en-GB" sz="2400" b="0" i="1" u="none" strike="noStrike" cap="none" baseline="0" dirty="0">
                <a:solidFill>
                  <a:srgbClr val="000000"/>
                </a:solidFill>
                <a:latin typeface="Times New Roman"/>
                <a:ea typeface="Times New Roman"/>
                <a:cs typeface="Times New Roman"/>
                <a:sym typeface="Times New Roman"/>
              </a:rPr>
              <a:t>rodenticide residues in non-target wildlife, it is important that all users of professional use rodenticides</a:t>
            </a:r>
          </a:p>
          <a:p>
            <a:r>
              <a:rPr lang="en-GB" sz="2400" b="0" i="1" u="none" strike="noStrike" cap="none" baseline="0" dirty="0">
                <a:solidFill>
                  <a:srgbClr val="000000"/>
                </a:solidFill>
                <a:latin typeface="Times New Roman"/>
                <a:ea typeface="Times New Roman"/>
                <a:cs typeface="Times New Roman"/>
                <a:sym typeface="Times New Roman"/>
              </a:rPr>
              <a:t>understand that permanent baiting practices have the potential to be one of the main causes</a:t>
            </a:r>
          </a:p>
          <a:p>
            <a:r>
              <a:rPr lang="en-GB" sz="2400" b="0" i="1" u="none" strike="noStrike" cap="none" baseline="0" dirty="0">
                <a:solidFill>
                  <a:srgbClr val="000000"/>
                </a:solidFill>
                <a:latin typeface="Times New Roman"/>
                <a:ea typeface="Times New Roman"/>
                <a:cs typeface="Times New Roman"/>
                <a:sym typeface="Times New Roman"/>
              </a:rPr>
              <a:t>of wildlife contamination, if not performed in line with the CRRU UK Code of Best Practice and CRRU</a:t>
            </a:r>
          </a:p>
          <a:p>
            <a:r>
              <a:rPr lang="en-GB" sz="2400" b="0" i="1" u="none" strike="noStrike" cap="none" baseline="0" dirty="0">
                <a:solidFill>
                  <a:srgbClr val="000000"/>
                </a:solidFill>
                <a:latin typeface="Times New Roman"/>
                <a:ea typeface="Times New Roman"/>
                <a:cs typeface="Times New Roman"/>
                <a:sym typeface="Times New Roman"/>
              </a:rPr>
              <a:t>Guidance on Permanent Baiting.</a:t>
            </a:r>
          </a:p>
          <a:p>
            <a:r>
              <a:rPr lang="en-GB" sz="2400" b="0" i="1" u="none" strike="noStrike" cap="none" baseline="0" dirty="0">
                <a:solidFill>
                  <a:srgbClr val="000000"/>
                </a:solidFill>
                <a:latin typeface="Times New Roman"/>
                <a:ea typeface="Times New Roman"/>
                <a:cs typeface="Times New Roman"/>
                <a:sym typeface="Times New Roman"/>
              </a:rPr>
              <a:t>All professional practitioners need to recognise their obligations to examine the risk to non-targets</a:t>
            </a:r>
          </a:p>
          <a:p>
            <a:r>
              <a:rPr lang="en-GB" sz="2400" b="0" i="1" u="none" strike="noStrike" cap="none" baseline="0" dirty="0">
                <a:solidFill>
                  <a:srgbClr val="000000"/>
                </a:solidFill>
                <a:latin typeface="Times New Roman"/>
                <a:ea typeface="Times New Roman"/>
                <a:cs typeface="Times New Roman"/>
                <a:sym typeface="Times New Roman"/>
              </a:rPr>
              <a:t>species (environmental risk assessment) and make a conscious decision that those risks are justified</a:t>
            </a:r>
          </a:p>
          <a:p>
            <a:r>
              <a:rPr lang="en-GB" sz="2400" b="0" i="1" u="none" strike="noStrike" cap="none" baseline="0" dirty="0">
                <a:solidFill>
                  <a:srgbClr val="000000"/>
                </a:solidFill>
                <a:latin typeface="Times New Roman"/>
                <a:ea typeface="Times New Roman"/>
                <a:cs typeface="Times New Roman"/>
                <a:sym typeface="Times New Roman"/>
              </a:rPr>
              <a:t>by a continuing threat to human or animal health and hygiene. These risks should be periodically</a:t>
            </a:r>
          </a:p>
          <a:p>
            <a:r>
              <a:rPr lang="en-GB" sz="2400" b="0" i="1" u="none" strike="noStrike" cap="none" baseline="0" dirty="0">
                <a:solidFill>
                  <a:srgbClr val="000000"/>
                </a:solidFill>
                <a:latin typeface="Times New Roman"/>
                <a:ea typeface="Times New Roman"/>
                <a:cs typeface="Times New Roman"/>
                <a:sym typeface="Times New Roman"/>
              </a:rPr>
              <a:t>assessed during any treatment to spot for signs of non-target species activity.</a:t>
            </a:r>
          </a:p>
          <a:p>
            <a:r>
              <a:rPr lang="en-GB" sz="2400" b="0" i="1" u="none" strike="noStrike" cap="none" baseline="0" dirty="0">
                <a:solidFill>
                  <a:srgbClr val="000000"/>
                </a:solidFill>
                <a:latin typeface="Times New Roman"/>
                <a:ea typeface="Times New Roman"/>
                <a:cs typeface="Times New Roman"/>
                <a:sym typeface="Times New Roman"/>
              </a:rPr>
              <a:t>This permanent baiting guide provides professional users with the information they need to manage</a:t>
            </a:r>
          </a:p>
          <a:p>
            <a:r>
              <a:rPr lang="en-GB" sz="2400" b="0" i="1" u="none" strike="noStrike" cap="none" baseline="0" dirty="0">
                <a:solidFill>
                  <a:srgbClr val="000000"/>
                </a:solidFill>
                <a:latin typeface="Times New Roman"/>
                <a:ea typeface="Times New Roman"/>
                <a:cs typeface="Times New Roman"/>
                <a:sym typeface="Times New Roman"/>
              </a:rPr>
              <a:t>challenging rodent infestations, whilst minimising the impact to the environment”</a:t>
            </a:r>
            <a:endParaRPr lang="en-US" altLang="en-US" dirty="0"/>
          </a:p>
        </p:txBody>
      </p:sp>
      <p:sp>
        <p:nvSpPr>
          <p:cNvPr id="78" name="Google Shape;78;p5:notes">
            <a:extLst>
              <a:ext uri="{FF2B5EF4-FFF2-40B4-BE49-F238E27FC236}">
                <a16:creationId xmlns:a16="http://schemas.microsoft.com/office/drawing/2014/main" id="{0F1878C8-465F-E156-2996-58FA6A5D32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45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CE57660-7B02-146C-F124-E3F17E6E655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E356CB61-C4C6-4284-BE16-E11951FABA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US" altLang="en-US" dirty="0"/>
              <a:t>Protected from the surrounding environment, while also considering rodent box placement and adhering to the label. </a:t>
            </a:r>
          </a:p>
          <a:p>
            <a:pPr eaLnBrk="1" hangingPunct="1"/>
            <a:r>
              <a:rPr lang="en-US" altLang="en-US" dirty="0"/>
              <a:t>Formulation or preparation: the matrix the manufacturers have used as the carrier for the rodenticide and the main attractant in the product.</a:t>
            </a:r>
          </a:p>
        </p:txBody>
      </p:sp>
      <p:sp>
        <p:nvSpPr>
          <p:cNvPr id="78" name="Google Shape;78;p5:notes">
            <a:extLst>
              <a:ext uri="{FF2B5EF4-FFF2-40B4-BE49-F238E27FC236}">
                <a16:creationId xmlns:a16="http://schemas.microsoft.com/office/drawing/2014/main" id="{B3BE61ED-7AB0-CBF3-38AF-677979B8B8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37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0C1B9E2-C8BB-C2B4-D67C-671E4950371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FBFD40F-877B-2DA4-B3C5-91160893EBB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Formulations based on wax blocks permits baits to be put out for long periods, and remain in good condition, making them useful in permanent baiting</a:t>
            </a:r>
          </a:p>
        </p:txBody>
      </p:sp>
      <p:sp>
        <p:nvSpPr>
          <p:cNvPr id="78" name="Google Shape;78;p5:notes">
            <a:extLst>
              <a:ext uri="{FF2B5EF4-FFF2-40B4-BE49-F238E27FC236}">
                <a16:creationId xmlns:a16="http://schemas.microsoft.com/office/drawing/2014/main" id="{67E00BA2-EF62-6486-29E3-52F712A360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1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D592BB9-6547-1AD1-4B49-41E8DEDE169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BBBA284-8BDA-277C-CCC2-06406C0CBA0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795CA1E7-BBA6-5E41-2F8A-67EFDEC30B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2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B99A77D-004E-23EA-BF75-DBE459CB688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73CB32C-E0FF-26A1-2CD6-A39AD95AED6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86BB885-173F-541C-F371-5361B5035F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436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type="tx">
  <p:cSld name="TITLE_AND_BODY">
    <p:spTree>
      <p:nvGrpSpPr>
        <p:cNvPr id="1" name="Shape 14"/>
        <p:cNvGrpSpPr/>
        <p:nvPr/>
      </p:nvGrpSpPr>
      <p:grpSpPr>
        <a:xfrm>
          <a:off x="0" y="0"/>
          <a:ext cx="0" cy="0"/>
          <a:chOff x="0" y="0"/>
          <a:chExt cx="0" cy="0"/>
        </a:xfrm>
      </p:grpSpPr>
      <p:pic>
        <p:nvPicPr>
          <p:cNvPr id="15" name="Google Shape;15;p10" descr="eagle.png"/>
          <p:cNvPicPr preferRelativeResize="0"/>
          <p:nvPr/>
        </p:nvPicPr>
        <p:blipFill rotWithShape="1">
          <a:blip r:embed="rId2">
            <a:alphaModFix/>
          </a:blip>
          <a:srcRect/>
          <a:stretch/>
        </p:blipFill>
        <p:spPr>
          <a:xfrm>
            <a:off x="-1" y="0"/>
            <a:ext cx="24384001" cy="13716001"/>
          </a:xfrm>
          <a:prstGeom prst="rect">
            <a:avLst/>
          </a:prstGeom>
          <a:noFill/>
          <a:ln>
            <a:noFill/>
          </a:ln>
        </p:spPr>
      </p:pic>
      <p:pic>
        <p:nvPicPr>
          <p:cNvPr id="16" name="Google Shape;16;p10" descr="ThinkWild-Logo-Colour.png"/>
          <p:cNvPicPr preferRelativeResize="0"/>
          <p:nvPr/>
        </p:nvPicPr>
        <p:blipFill rotWithShape="1">
          <a:blip r:embed="rId3">
            <a:alphaModFix/>
          </a:blip>
          <a:srcRect/>
          <a:stretch/>
        </p:blipFill>
        <p:spPr>
          <a:xfrm>
            <a:off x="20307895" y="604472"/>
            <a:ext cx="3406370" cy="1493608"/>
          </a:xfrm>
          <a:prstGeom prst="rect">
            <a:avLst/>
          </a:prstGeom>
          <a:noFill/>
          <a:ln>
            <a:noFill/>
          </a:ln>
        </p:spPr>
      </p:pic>
      <p:sp>
        <p:nvSpPr>
          <p:cNvPr id="17" name="Google Shape;17;p10"/>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 name="Google Shape;18;p10"/>
          <p:cNvSpPr txBox="1">
            <a:spLocks noGrp="1"/>
          </p:cNvSpPr>
          <p:nvPr>
            <p:ph type="body" idx="1"/>
          </p:nvPr>
        </p:nvSpPr>
        <p:spPr>
          <a:xfrm>
            <a:off x="1314291" y="10188206"/>
            <a:ext cx="15711171" cy="2912786"/>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19" name="Google Shape;19;p10"/>
          <p:cNvSpPr txBox="1">
            <a:spLocks noGrp="1"/>
          </p:cNvSpPr>
          <p:nvPr>
            <p:ph type="body" idx="2"/>
          </p:nvPr>
        </p:nvSpPr>
        <p:spPr>
          <a:xfrm>
            <a:off x="1258343" y="8540132"/>
            <a:ext cx="15008222" cy="123299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20" name="Google Shape;20;p10"/>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1" name="Google Shape;21;p10"/>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0"/>
        <p:cNvGrpSpPr/>
        <p:nvPr/>
      </p:nvGrpSpPr>
      <p:grpSpPr>
        <a:xfrm>
          <a:off x="0" y="0"/>
          <a:ext cx="0" cy="0"/>
          <a:chOff x="0" y="0"/>
          <a:chExt cx="0" cy="0"/>
        </a:xfrm>
      </p:grpSpPr>
      <p:sp>
        <p:nvSpPr>
          <p:cNvPr id="31" name="Google Shape;31;p12"/>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9" descr="eagle.png"/>
          <p:cNvPicPr preferRelativeResize="0"/>
          <p:nvPr/>
        </p:nvPicPr>
        <p:blipFill rotWithShape="1">
          <a:blip r:embed="rId4">
            <a:alphaModFix/>
          </a:blip>
          <a:srcRect/>
          <a:stretch/>
        </p:blipFill>
        <p:spPr>
          <a:xfrm>
            <a:off x="-1" y="0"/>
            <a:ext cx="24384001" cy="13716001"/>
          </a:xfrm>
          <a:prstGeom prst="rect">
            <a:avLst/>
          </a:prstGeom>
          <a:noFill/>
          <a:ln>
            <a:noFill/>
          </a:ln>
        </p:spPr>
      </p:pic>
      <p:pic>
        <p:nvPicPr>
          <p:cNvPr id="7" name="Google Shape;7;p9" descr="ThinkWild-Logo-White.png"/>
          <p:cNvPicPr preferRelativeResize="0"/>
          <p:nvPr/>
        </p:nvPicPr>
        <p:blipFill rotWithShape="1">
          <a:blip r:embed="rId5">
            <a:alphaModFix/>
          </a:blip>
          <a:srcRect/>
          <a:stretch/>
        </p:blipFill>
        <p:spPr>
          <a:xfrm>
            <a:off x="21672156" y="12444245"/>
            <a:ext cx="2219753" cy="973307"/>
          </a:xfrm>
          <a:prstGeom prst="rect">
            <a:avLst/>
          </a:prstGeom>
          <a:noFill/>
          <a:ln>
            <a:noFill/>
          </a:ln>
        </p:spPr>
      </p:pic>
      <p:pic>
        <p:nvPicPr>
          <p:cNvPr id="8" name="Google Shape;8;p9" descr="ThinkWild-Logo-Colour.png"/>
          <p:cNvPicPr preferRelativeResize="0"/>
          <p:nvPr/>
        </p:nvPicPr>
        <p:blipFill rotWithShape="1">
          <a:blip r:embed="rId6">
            <a:alphaModFix/>
          </a:blip>
          <a:srcRect/>
          <a:stretch/>
        </p:blipFill>
        <p:spPr>
          <a:xfrm>
            <a:off x="21130485" y="12206737"/>
            <a:ext cx="2583778" cy="1132922"/>
          </a:xfrm>
          <a:prstGeom prst="rect">
            <a:avLst/>
          </a:prstGeom>
          <a:noFill/>
          <a:ln>
            <a:noFill/>
          </a:ln>
        </p:spPr>
      </p:pic>
      <p:sp>
        <p:nvSpPr>
          <p:cNvPr id="9" name="Google Shape;9;p9"/>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 name="Google Shape;10;p9"/>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 name="Google Shape;11;p9"/>
          <p:cNvSpPr txBox="1">
            <a:spLocks noGrp="1"/>
          </p:cNvSpPr>
          <p:nvPr>
            <p:ph type="title"/>
          </p:nvPr>
        </p:nvSpPr>
        <p:spPr>
          <a:xfrm>
            <a:off x="3653366" y="1539875"/>
            <a:ext cx="19507201" cy="3336925"/>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1pPr>
            <a:lvl2pPr marR="0" lvl="1"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2pPr>
            <a:lvl3pPr marR="0" lvl="2"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3pPr>
            <a:lvl4pPr marR="0" lvl="3"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4pPr>
            <a:lvl5pPr marR="0" lvl="4"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5pPr>
            <a:lvl6pPr marR="0" lvl="5"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6pPr>
            <a:lvl7pPr marR="0" lvl="6"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7pPr>
            <a:lvl8pPr marR="0" lvl="7"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8pPr>
            <a:lvl9pPr marR="0" lvl="8"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3610166" y="4876800"/>
            <a:ext cx="9550401" cy="8839200"/>
          </a:xfrm>
          <a:prstGeom prst="rect">
            <a:avLst/>
          </a:prstGeom>
          <a:noFill/>
          <a:ln>
            <a:noFill/>
          </a:ln>
        </p:spPr>
        <p:txBody>
          <a:bodyPr spcFirstLastPara="1" wrap="square" lIns="91425" tIns="91425" rIns="91425" bIns="91425" anchor="t" anchorCtr="0">
            <a:normAutofit/>
          </a:bodyPr>
          <a:lstStyle>
            <a:lvl1pPr marL="457200" marR="0" lvl="0" indent="-401320" algn="l" rtl="0">
              <a:lnSpc>
                <a:spcPct val="100000"/>
              </a:lnSpc>
              <a:spcBef>
                <a:spcPts val="3400"/>
              </a:spcBef>
              <a:spcAft>
                <a:spcPts val="0"/>
              </a:spcAft>
              <a:buClr>
                <a:srgbClr val="FFFF00"/>
              </a:buClr>
              <a:buSzPts val="2720"/>
              <a:buFont typeface="Arial"/>
              <a:buChar char="⬛"/>
              <a:defRPr sz="3200" b="0" i="0" u="none" strike="noStrike" cap="none">
                <a:solidFill>
                  <a:srgbClr val="21431A"/>
                </a:solidFill>
                <a:latin typeface="Arial"/>
                <a:ea typeface="Arial"/>
                <a:cs typeface="Arial"/>
                <a:sym typeface="Arial"/>
              </a:defRPr>
            </a:lvl1pPr>
            <a:lvl2pPr marL="914400" marR="0" lvl="1"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2pPr>
            <a:lvl3pPr marL="1371600" marR="0" lvl="2"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3pPr>
            <a:lvl4pPr marL="1828800" marR="0" lvl="3"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4pPr>
            <a:lvl5pPr marL="2286000" marR="0" lvl="4"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5pPr>
            <a:lvl6pPr marL="2743200" marR="0" lvl="5"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6pPr>
            <a:lvl7pPr marL="3200400" marR="0" lvl="6"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7pPr>
            <a:lvl8pPr marL="3657600" marR="0" lvl="7"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8pPr>
            <a:lvl9pPr marL="4114800" marR="0" lvl="8"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marR="0" lvl="0"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1pPr>
            <a:lvl2pPr marL="0" marR="0" lvl="1"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2pPr>
            <a:lvl3pPr marL="0" marR="0" lvl="2"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3pPr>
            <a:lvl4pPr marL="0" marR="0" lvl="3"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4pPr>
            <a:lvl5pPr marL="0" marR="0" lvl="4"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5pPr>
            <a:lvl6pPr marL="0" marR="0" lvl="5"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6pPr>
            <a:lvl7pPr marL="0" marR="0" lvl="6"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7pPr>
            <a:lvl8pPr marL="0" marR="0" lvl="7"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8pPr>
            <a:lvl9pPr marL="0" marR="0" lvl="8"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rrac.info/" TargetMode="External"/><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thinkwildlife.org/training-certification/continuing-professional-development-cpd-and-stewardship/" TargetMode="External"/><Relationship Id="rId5" Type="http://schemas.openxmlformats.org/officeDocument/2006/relationships/hyperlink" Target="http://www.thinkwildlife.org/anticoagulant-resistance-project" TargetMode="External"/><Relationship Id="rId4" Type="http://schemas.openxmlformats.org/officeDocument/2006/relationships/hyperlink" Target="https://rrag.uk/" TargetMode="External"/><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p3"/>
          <p:cNvSpPr txBox="1"/>
          <p:nvPr/>
        </p:nvSpPr>
        <p:spPr>
          <a:xfrm>
            <a:off x="4229971" y="25263"/>
            <a:ext cx="15924055" cy="230829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FF00"/>
              </a:buClr>
              <a:buSzPts val="9600"/>
              <a:buFont typeface="Century Gothic"/>
              <a:buNone/>
            </a:pPr>
            <a:r>
              <a:rPr lang="en-US" sz="7200" b="1" i="0" u="none" strike="noStrike" cap="none" dirty="0">
                <a:solidFill>
                  <a:srgbClr val="21431A"/>
                </a:solidFill>
                <a:latin typeface="Century Gothic" panose="020B0502020202020204" pitchFamily="34" charset="0"/>
                <a:ea typeface="Century Gothic"/>
                <a:cs typeface="Century Gothic"/>
                <a:sym typeface="Century Gothic"/>
              </a:rPr>
              <a:t>Permanent baiting</a:t>
            </a:r>
          </a:p>
          <a:p>
            <a:pPr marL="0" marR="0" lvl="0" indent="0" algn="ctr" rtl="0">
              <a:lnSpc>
                <a:spcPct val="100000"/>
              </a:lnSpc>
              <a:spcBef>
                <a:spcPts val="0"/>
              </a:spcBef>
              <a:spcAft>
                <a:spcPts val="0"/>
              </a:spcAft>
              <a:buClr>
                <a:srgbClr val="FFFF00"/>
              </a:buClr>
              <a:buSzPts val="9600"/>
              <a:buFont typeface="Century Gothic"/>
              <a:buNone/>
            </a:pPr>
            <a:r>
              <a:rPr lang="en-US" sz="6600" b="1" dirty="0">
                <a:solidFill>
                  <a:srgbClr val="21431A"/>
                </a:solidFill>
                <a:latin typeface="Century Gothic" panose="020B0502020202020204" pitchFamily="34" charset="0"/>
                <a:sym typeface="Century Gothic"/>
              </a:rPr>
              <a:t>(guidance and explanation)</a:t>
            </a:r>
            <a:endParaRPr sz="1000" dirty="0">
              <a:latin typeface="Century Gothic" panose="020B0502020202020204" pitchFamily="34" charset="0"/>
            </a:endParaRPr>
          </a:p>
        </p:txBody>
      </p:sp>
      <p:sp>
        <p:nvSpPr>
          <p:cNvPr id="2" name="Rectangle 1">
            <a:extLst>
              <a:ext uri="{FF2B5EF4-FFF2-40B4-BE49-F238E27FC236}">
                <a16:creationId xmlns:a16="http://schemas.microsoft.com/office/drawing/2014/main" id="{A8AF4978-31F1-18B4-9CBA-80C229CD7692}"/>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6" name="Google Shape;66;p3">
            <a:extLst>
              <a:ext uri="{FF2B5EF4-FFF2-40B4-BE49-F238E27FC236}">
                <a16:creationId xmlns:a16="http://schemas.microsoft.com/office/drawing/2014/main" id="{027759D0-AC02-E12A-FB74-A147BEC48D85}"/>
              </a:ext>
            </a:extLst>
          </p:cNvPr>
          <p:cNvSpPr txBox="1">
            <a:spLocks/>
          </p:cNvSpPr>
          <p:nvPr/>
        </p:nvSpPr>
        <p:spPr>
          <a:xfrm>
            <a:off x="4687887" y="2203246"/>
            <a:ext cx="15008222" cy="27034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25755" algn="l" rtl="0">
              <a:lnSpc>
                <a:spcPct val="100000"/>
              </a:lnSpc>
              <a:spcBef>
                <a:spcPts val="3400"/>
              </a:spcBef>
              <a:spcAft>
                <a:spcPts val="0"/>
              </a:spcAft>
              <a:buClr>
                <a:srgbClr val="FFFF00"/>
              </a:buClr>
              <a:buSzPts val="1530"/>
              <a:buFont typeface="Arial"/>
              <a:buChar char="⬛"/>
              <a:defRPr sz="3200" b="0" i="0" u="none" strike="noStrike" cap="none">
                <a:solidFill>
                  <a:srgbClr val="21431A"/>
                </a:solidFill>
                <a:latin typeface="Arial"/>
                <a:ea typeface="Arial"/>
                <a:cs typeface="Arial"/>
                <a:sym typeface="Arial"/>
              </a:defRPr>
            </a:lvl1pPr>
            <a:lvl2pPr marL="914400" marR="0" lvl="1"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2pPr>
            <a:lvl3pPr marL="1371600" marR="0" lvl="2"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3pPr>
            <a:lvl4pPr marL="1828800" marR="0" lvl="3"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4pPr>
            <a:lvl5pPr marL="2286000" marR="0" lvl="4"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5pPr>
            <a:lvl6pPr marL="2743200" marR="0" lvl="5"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6pPr>
            <a:lvl7pPr marL="3200400" marR="0" lvl="6"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7pPr>
            <a:lvl8pPr marL="3657600" marR="0" lvl="7"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8pPr>
            <a:lvl9pPr marL="4114800" marR="0" lvl="8"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9pPr>
          </a:lstStyle>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CRRU UK</a:t>
            </a:r>
          </a:p>
          <a:p>
            <a:pPr marL="0" indent="0" algn="ctr">
              <a:spcBef>
                <a:spcPts val="0"/>
              </a:spcBef>
              <a:buSzPts val="6000"/>
              <a:buFont typeface="Century Gothic"/>
              <a:buNone/>
            </a:pPr>
            <a:endParaRPr lang="en-GB" dirty="0">
              <a:solidFill>
                <a:srgbClr val="7BA21F"/>
              </a:solidFill>
              <a:latin typeface="Century Gothic"/>
              <a:ea typeface="Century Gothic"/>
              <a:cs typeface="Century Gothic"/>
              <a:sym typeface="Century Gothic"/>
            </a:endParaRPr>
          </a:p>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A training resource for: </a:t>
            </a:r>
          </a:p>
          <a:p>
            <a:pPr marL="0" indent="0" algn="ctr">
              <a:spcBef>
                <a:spcPts val="0"/>
              </a:spcBef>
              <a:buSzPts val="6000"/>
              <a:buFont typeface="Century Gothic"/>
              <a:buNone/>
            </a:pPr>
            <a:endParaRPr lang="en-GB" dirty="0">
              <a:solidFill>
                <a:srgbClr val="7BA21F"/>
              </a:solidFill>
              <a:latin typeface="Century Gothic"/>
              <a:ea typeface="Century Gothic"/>
              <a:cs typeface="Century Gothic"/>
              <a:sym typeface="Century Gothic"/>
            </a:endParaRPr>
          </a:p>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Continuing Professional Development</a:t>
            </a:r>
            <a:endParaRPr lang="en-GB" sz="1400" dirty="0"/>
          </a:p>
        </p:txBody>
      </p:sp>
      <p:pic>
        <p:nvPicPr>
          <p:cNvPr id="4" name="Picture 3">
            <a:extLst>
              <a:ext uri="{FF2B5EF4-FFF2-40B4-BE49-F238E27FC236}">
                <a16:creationId xmlns:a16="http://schemas.microsoft.com/office/drawing/2014/main" id="{BB4AA94A-2D31-6F29-07C4-98962C0E4180}"/>
              </a:ext>
            </a:extLst>
          </p:cNvPr>
          <p:cNvPicPr>
            <a:picLocks noChangeAspect="1"/>
          </p:cNvPicPr>
          <p:nvPr/>
        </p:nvPicPr>
        <p:blipFill>
          <a:blip r:embed="rId3"/>
          <a:srcRect r="1801"/>
          <a:stretch>
            <a:fillRect/>
          </a:stretch>
        </p:blipFill>
        <p:spPr>
          <a:xfrm>
            <a:off x="9375381" y="4906682"/>
            <a:ext cx="5633234" cy="80700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ECD595-00CB-8400-6171-CE45B82B19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AAD43BB-1937-3076-576E-3754CE861D0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Long-term baiting</a:t>
            </a:r>
            <a:endParaRPr sz="1000" dirty="0"/>
          </a:p>
        </p:txBody>
      </p:sp>
      <p:sp>
        <p:nvSpPr>
          <p:cNvPr id="82" name="Google Shape;82;p5">
            <a:extLst>
              <a:ext uri="{FF2B5EF4-FFF2-40B4-BE49-F238E27FC236}">
                <a16:creationId xmlns:a16="http://schemas.microsoft.com/office/drawing/2014/main" id="{709FCDFA-4432-3233-E184-99415585474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Generally, ‘rodent infestation can be cleared in 35 days or fewer’</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Going beyond this time-period, with rodent activity persisting, is long-term baiting with a plan to remove rodenticide at the end of treatment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35-day period allows hierarchical feeding behaviour by the rodent colony. The dominant adults typically feed first, followed by the sub-dominant adults, then juveniles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FF9BB7B-B419-AE8A-E03B-1A5D7EED4BC0}"/>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2A2A7B61-85DB-B70D-E673-3B929667C1AA}"/>
              </a:ext>
            </a:extLst>
          </p:cNvPr>
          <p:cNvPicPr>
            <a:picLocks noChangeAspect="1"/>
          </p:cNvPicPr>
          <p:nvPr/>
        </p:nvPicPr>
        <p:blipFill>
          <a:blip r:embed="rId3"/>
          <a:stretch>
            <a:fillRect/>
          </a:stretch>
        </p:blipFill>
        <p:spPr>
          <a:xfrm>
            <a:off x="16856554" y="437870"/>
            <a:ext cx="6852532" cy="4037799"/>
          </a:xfrm>
          <a:prstGeom prst="rect">
            <a:avLst/>
          </a:prstGeom>
        </p:spPr>
      </p:pic>
    </p:spTree>
    <p:extLst>
      <p:ext uri="{BB962C8B-B14F-4D97-AF65-F5344CB8AC3E}">
        <p14:creationId xmlns:p14="http://schemas.microsoft.com/office/powerpoint/2010/main" val="337169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9100F9B-C7C1-E2CA-79BF-7D5FBF5A0D8D}"/>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AFBB0739-D72C-C11A-6080-3651DF9A66C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permanently bait?</a:t>
            </a:r>
            <a:endParaRPr sz="1000" dirty="0"/>
          </a:p>
        </p:txBody>
      </p:sp>
      <p:sp>
        <p:nvSpPr>
          <p:cNvPr id="82" name="Google Shape;82;p5">
            <a:extLst>
              <a:ext uri="{FF2B5EF4-FFF2-40B4-BE49-F238E27FC236}">
                <a16:creationId xmlns:a16="http://schemas.microsoft.com/office/drawing/2014/main" id="{525579C0-60F9-718A-4E6C-B8DBB8B7E354}"/>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If we know that there is a risk to non-target wildlife then why permanently bait at all?</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b="0" i="0" u="none" strike="noStrike" cap="none" dirty="0">
                <a:solidFill>
                  <a:srgbClr val="21431A"/>
                </a:solidFill>
                <a:latin typeface="Century Gothic"/>
                <a:ea typeface="Century Gothic"/>
                <a:cs typeface="Century Gothic"/>
                <a:sym typeface="Century Gothic"/>
              </a:rPr>
              <a:t>In any normal situation permanent baiting would not be required</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R="0" lvl="0" algn="l" defTabSz="914400" rtl="0" eaLnBrk="1" fontAlgn="auto" latinLnBrk="0" hangingPunct="1">
              <a:lnSpc>
                <a:spcPct val="90000"/>
              </a:lnSpc>
              <a:spcBef>
                <a:spcPts val="0"/>
              </a:spcBef>
              <a:spcAft>
                <a:spcPts val="0"/>
              </a:spcAft>
              <a:buClr>
                <a:srgbClr val="92D050"/>
              </a:buClr>
              <a:buSzPct val="125000"/>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To permanently bait we must consider the entire situation, the risks of rodent infestation to premises and neighbouring premises</a:t>
            </a:r>
          </a:p>
          <a:p>
            <a:pPr marR="0" lvl="0" algn="l" defTabSz="914400" rtl="0" eaLnBrk="1" fontAlgn="auto" latinLnBrk="0" hangingPunct="1">
              <a:lnSpc>
                <a:spcPct val="90000"/>
              </a:lnSpc>
              <a:spcBef>
                <a:spcPts val="0"/>
              </a:spcBef>
              <a:spcAft>
                <a:spcPts val="0"/>
              </a:spcAft>
              <a:buClr>
                <a:srgbClr val="92D050"/>
              </a:buClr>
              <a:buSzPct val="125000"/>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a risk to non-target species is identified and cannot be mitigated, then another treatment option should be considered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A66F869-9E15-57D6-539C-4181815F76FF}"/>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E8ED6CA1-3FD6-0E99-A625-F6AEDD6EABB6}"/>
              </a:ext>
            </a:extLst>
          </p:cNvPr>
          <p:cNvPicPr>
            <a:picLocks noChangeAspect="1"/>
          </p:cNvPicPr>
          <p:nvPr/>
        </p:nvPicPr>
        <p:blipFill>
          <a:blip r:embed="rId3"/>
          <a:stretch>
            <a:fillRect/>
          </a:stretch>
        </p:blipFill>
        <p:spPr>
          <a:xfrm>
            <a:off x="17094767" y="274585"/>
            <a:ext cx="6842917" cy="4381358"/>
          </a:xfrm>
          <a:prstGeom prst="rect">
            <a:avLst/>
          </a:prstGeom>
        </p:spPr>
      </p:pic>
    </p:spTree>
    <p:extLst>
      <p:ext uri="{BB962C8B-B14F-4D97-AF65-F5344CB8AC3E}">
        <p14:creationId xmlns:p14="http://schemas.microsoft.com/office/powerpoint/2010/main" val="167190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CCF1F7E-0B37-D69A-01C2-3FD2498BADD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8C219BB-5F6C-08F7-DECD-8879FC40E16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was permanent baiting done?</a:t>
            </a:r>
            <a:endParaRPr sz="1000" dirty="0"/>
          </a:p>
        </p:txBody>
      </p:sp>
      <p:sp>
        <p:nvSpPr>
          <p:cNvPr id="82" name="Google Shape;82;p5">
            <a:extLst>
              <a:ext uri="{FF2B5EF4-FFF2-40B4-BE49-F238E27FC236}">
                <a16:creationId xmlns:a16="http://schemas.microsoft.com/office/drawing/2014/main" id="{FAAC75FE-B566-8720-DF62-38788F8EAAB7}"/>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lnSpcReduction="100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Rodent </a:t>
            </a:r>
            <a:r>
              <a:rPr lang="en-GB" sz="4800" b="0" i="1" u="none" strike="noStrike" cap="none" dirty="0">
                <a:solidFill>
                  <a:srgbClr val="21431A"/>
                </a:solidFill>
                <a:latin typeface="Century Gothic"/>
                <a:ea typeface="Century Gothic"/>
                <a:cs typeface="Century Gothic"/>
                <a:sym typeface="Century Gothic"/>
              </a:rPr>
              <a:t>management </a:t>
            </a:r>
            <a:r>
              <a:rPr lang="en-GB" sz="4800" dirty="0">
                <a:solidFill>
                  <a:srgbClr val="21431A"/>
                </a:solidFill>
                <a:latin typeface="Century Gothic"/>
                <a:ea typeface="Century Gothic"/>
                <a:cs typeface="Century Gothic"/>
                <a:sym typeface="Century Gothic"/>
              </a:rPr>
              <a:t>carried out using rodenticides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Having baits in place prior to an infestation occurring (the idea that prevention is better than cure or consequential treatments)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Technicians would visit the premises on contract between 4 and 8 weeks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intention to protect ‘at risk’ facilities between technician visits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In a ‘monitoring’ capacity – although non-toxic monitors are available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We are now better informed and much more aware of the environmental impact of certain treatments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010470C6-4B99-40DD-9336-E698CBA2E66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CC1674EA-8DB0-A5B1-ACF1-D5D1EBADC8DC}"/>
              </a:ext>
            </a:extLst>
          </p:cNvPr>
          <p:cNvPicPr>
            <a:picLocks noChangeAspect="1"/>
          </p:cNvPicPr>
          <p:nvPr/>
        </p:nvPicPr>
        <p:blipFill>
          <a:blip r:embed="rId3"/>
          <a:stretch>
            <a:fillRect/>
          </a:stretch>
        </p:blipFill>
        <p:spPr>
          <a:xfrm>
            <a:off x="18312662" y="274585"/>
            <a:ext cx="5396424" cy="4600705"/>
          </a:xfrm>
          <a:prstGeom prst="rect">
            <a:avLst/>
          </a:prstGeom>
        </p:spPr>
      </p:pic>
    </p:spTree>
    <p:extLst>
      <p:ext uri="{BB962C8B-B14F-4D97-AF65-F5344CB8AC3E}">
        <p14:creationId xmlns:p14="http://schemas.microsoft.com/office/powerpoint/2010/main" val="300292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8D6FB28-62F7-B0BB-D793-CDA1B1F4659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5514F53-4590-CDC6-8821-AD03C8BC39B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lang="en-US" sz="7200" b="1" dirty="0">
                <a:solidFill>
                  <a:srgbClr val="21431A"/>
                </a:solidFill>
                <a:latin typeface="Century Gothic"/>
                <a:sym typeface="Century Gothic"/>
              </a:rPr>
              <a:t>Why is permanent baiting an issue?</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89C3DC3B-9DC9-EC9A-A55C-414C18F7582B}"/>
              </a:ext>
            </a:extLst>
          </p:cNvPr>
          <p:cNvSpPr txBox="1"/>
          <p:nvPr/>
        </p:nvSpPr>
        <p:spPr>
          <a:xfrm>
            <a:off x="1270630" y="5077323"/>
            <a:ext cx="128372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 just target species enter bait stations</a:t>
            </a: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Many other wild rodent species and other wild animals could enter some bait stations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One of the main concerns is </a:t>
            </a:r>
            <a:r>
              <a:rPr lang="en-GB" sz="4800" i="1" dirty="0">
                <a:solidFill>
                  <a:srgbClr val="21431A"/>
                </a:solidFill>
                <a:latin typeface="Century Gothic"/>
                <a:ea typeface="Century Gothic"/>
                <a:cs typeface="Century Gothic"/>
                <a:sym typeface="Century Gothic"/>
              </a:rPr>
              <a:t>Apodemus sylvaticus</a:t>
            </a:r>
            <a:r>
              <a:rPr lang="en-GB" sz="4800" dirty="0">
                <a:solidFill>
                  <a:srgbClr val="21431A"/>
                </a:solidFill>
                <a:latin typeface="Century Gothic"/>
                <a:ea typeface="Century Gothic"/>
                <a:cs typeface="Century Gothic"/>
                <a:sym typeface="Century Gothic"/>
              </a:rPr>
              <a:t> the field or wood mouse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chart </a:t>
            </a:r>
            <a:r>
              <a:rPr lang="en-GB" sz="4800" dirty="0">
                <a:solidFill>
                  <a:srgbClr val="21431A"/>
                </a:solidFill>
                <a:latin typeface="Century Gothic"/>
                <a:ea typeface="Century Gothic"/>
                <a:cs typeface="Century Gothic"/>
                <a:sym typeface="Century Gothic"/>
              </a:rPr>
              <a:t>shows the constituent diet of the barn owl, the sentinel species for CRRU UK monitoring of anticoagulant residues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AF207AE-A5B0-E996-CE1D-7BBF9BBA2D45}"/>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4" name="Picture 3">
            <a:extLst>
              <a:ext uri="{FF2B5EF4-FFF2-40B4-BE49-F238E27FC236}">
                <a16:creationId xmlns:a16="http://schemas.microsoft.com/office/drawing/2014/main" id="{53539D1D-C565-E2CD-C33B-D8ECCABC0DE9}"/>
              </a:ext>
            </a:extLst>
          </p:cNvPr>
          <p:cNvPicPr>
            <a:picLocks noChangeAspect="1"/>
          </p:cNvPicPr>
          <p:nvPr/>
        </p:nvPicPr>
        <p:blipFill>
          <a:blip r:embed="rId3"/>
          <a:stretch>
            <a:fillRect/>
          </a:stretch>
        </p:blipFill>
        <p:spPr>
          <a:xfrm>
            <a:off x="14107886" y="6667828"/>
            <a:ext cx="9859565" cy="4705063"/>
          </a:xfrm>
          <a:prstGeom prst="rect">
            <a:avLst/>
          </a:prstGeom>
        </p:spPr>
      </p:pic>
    </p:spTree>
    <p:extLst>
      <p:ext uri="{BB962C8B-B14F-4D97-AF65-F5344CB8AC3E}">
        <p14:creationId xmlns:p14="http://schemas.microsoft.com/office/powerpoint/2010/main" val="966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1D196C0-013C-0EC7-62EA-F00B77C2652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5D640AA3-D089-870F-AD28-3AF05261DB2C}"/>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is permanent baiting an issue?</a:t>
            </a:r>
            <a:endParaRPr sz="1000" dirty="0"/>
          </a:p>
        </p:txBody>
      </p:sp>
      <p:sp>
        <p:nvSpPr>
          <p:cNvPr id="82" name="Google Shape;82;p5">
            <a:extLst>
              <a:ext uri="{FF2B5EF4-FFF2-40B4-BE49-F238E27FC236}">
                <a16:creationId xmlns:a16="http://schemas.microsoft.com/office/drawing/2014/main" id="{EDCDC9D5-7376-6750-A0DB-EBE4C4CF6BA2}"/>
              </a:ext>
            </a:extLst>
          </p:cNvPr>
          <p:cNvSpPr txBox="1"/>
          <p:nvPr/>
        </p:nvSpPr>
        <p:spPr>
          <a:xfrm>
            <a:off x="1270630" y="4914038"/>
            <a:ext cx="12902570"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Since the 1980’s SGAR (Second Generation Anticoagulant Rodenticides) residues have been detected in barn owls (as detected by the PBMS)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This is in line with predatory birds consuming rodents containing SGAR residues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Birds may contain residues of more than one SGAR</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9DCDF6F5-7565-F974-22B6-9B9E8E894A9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grpSp>
        <p:nvGrpSpPr>
          <p:cNvPr id="7" name="Group 6">
            <a:extLst>
              <a:ext uri="{FF2B5EF4-FFF2-40B4-BE49-F238E27FC236}">
                <a16:creationId xmlns:a16="http://schemas.microsoft.com/office/drawing/2014/main" id="{FD867ECA-6B3C-FAC3-AEB1-5EA3C560D080}"/>
              </a:ext>
            </a:extLst>
          </p:cNvPr>
          <p:cNvGrpSpPr/>
          <p:nvPr/>
        </p:nvGrpSpPr>
        <p:grpSpPr>
          <a:xfrm>
            <a:off x="14554200" y="4914038"/>
            <a:ext cx="8259531" cy="7627001"/>
            <a:chOff x="17308286" y="8027533"/>
            <a:chExt cx="5505445" cy="4557493"/>
          </a:xfrm>
        </p:grpSpPr>
        <p:sp>
          <p:nvSpPr>
            <p:cNvPr id="4" name="Text Box 5">
              <a:extLst>
                <a:ext uri="{FF2B5EF4-FFF2-40B4-BE49-F238E27FC236}">
                  <a16:creationId xmlns:a16="http://schemas.microsoft.com/office/drawing/2014/main" id="{46879A7F-BAA7-D6A2-783C-BE86BC508711}"/>
                </a:ext>
              </a:extLst>
            </p:cNvPr>
            <p:cNvSpPr txBox="1">
              <a:spLocks noChangeArrowheads="1"/>
            </p:cNvSpPr>
            <p:nvPr/>
          </p:nvSpPr>
          <p:spPr bwMode="auto">
            <a:xfrm>
              <a:off x="17308286" y="8027533"/>
              <a:ext cx="5505443" cy="6436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GB"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Percentage of barn owls with residues of anticoagulant rodenticides</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 Box 6">
              <a:extLst>
                <a:ext uri="{FF2B5EF4-FFF2-40B4-BE49-F238E27FC236}">
                  <a16:creationId xmlns:a16="http://schemas.microsoft.com/office/drawing/2014/main" id="{A454C3A7-FB57-D4FA-B77A-B0C76932DA03}"/>
                </a:ext>
              </a:extLst>
            </p:cNvPr>
            <p:cNvSpPr txBox="1">
              <a:spLocks noChangeArrowheads="1"/>
            </p:cNvSpPr>
            <p:nvPr/>
          </p:nvSpPr>
          <p:spPr bwMode="auto">
            <a:xfrm>
              <a:off x="17420047" y="12419506"/>
              <a:ext cx="4423172" cy="1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 from the Predatory Birds Monitoring Scheme provided by Lee Walker, UKCEH</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81AB3164-1F3E-482C-056A-4D14B9CB3E19}"/>
                </a:ext>
              </a:extLst>
            </p:cNvPr>
            <p:cNvPicPr>
              <a:picLocks noChangeAspect="1"/>
            </p:cNvPicPr>
            <p:nvPr/>
          </p:nvPicPr>
          <p:blipFill>
            <a:blip r:embed="rId3"/>
            <a:stretch>
              <a:fillRect/>
            </a:stretch>
          </p:blipFill>
          <p:spPr>
            <a:xfrm>
              <a:off x="17308287" y="8888335"/>
              <a:ext cx="5505444" cy="3313530"/>
            </a:xfrm>
            <a:prstGeom prst="rect">
              <a:avLst/>
            </a:prstGeom>
          </p:spPr>
        </p:pic>
      </p:grpSp>
    </p:spTree>
    <p:extLst>
      <p:ext uri="{BB962C8B-B14F-4D97-AF65-F5344CB8AC3E}">
        <p14:creationId xmlns:p14="http://schemas.microsoft.com/office/powerpoint/2010/main" val="38124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077E1FD-3567-8C05-2D69-C5C27BE275D6}"/>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DA60F02-D574-C456-5024-A7F7D0A0CBAE}"/>
              </a:ext>
            </a:extLst>
          </p:cNvPr>
          <p:cNvSpPr txBox="1"/>
          <p:nvPr/>
        </p:nvSpPr>
        <p:spPr>
          <a:xfrm>
            <a:off x="1270629" y="1514135"/>
            <a:ext cx="18550335"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 just wild rodents enter bait stations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7E89A14C-9C02-9D60-89FC-AFAB0D9F1556}"/>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Bird droppings are sometimes seen in bait stations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Some birds overcome their reluctance to go into bait boxes, enter and take bait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This may partly explain why sparrowhawks and peregrines carry residues of anticoagulants </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These birds rarely take rodent prey and feed almost entirely on other birds taken in flight</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91FF35A-334D-4675-9699-EEE7C4CFF284}"/>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8D805359-BE36-87B1-4A53-E6A6C27CD90A}"/>
              </a:ext>
            </a:extLst>
          </p:cNvPr>
          <p:cNvPicPr>
            <a:picLocks noChangeAspect="1"/>
          </p:cNvPicPr>
          <p:nvPr/>
        </p:nvPicPr>
        <p:blipFill>
          <a:blip r:embed="rId3"/>
          <a:stretch>
            <a:fillRect/>
          </a:stretch>
        </p:blipFill>
        <p:spPr>
          <a:xfrm>
            <a:off x="18775797" y="437870"/>
            <a:ext cx="4933289" cy="3480849"/>
          </a:xfrm>
          <a:prstGeom prst="rect">
            <a:avLst/>
          </a:prstGeom>
        </p:spPr>
      </p:pic>
    </p:spTree>
    <p:extLst>
      <p:ext uri="{BB962C8B-B14F-4D97-AF65-F5344CB8AC3E}">
        <p14:creationId xmlns:p14="http://schemas.microsoft.com/office/powerpoint/2010/main" val="264132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7205C13-47A2-FDA2-CAC8-3280EC5876E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4D16E02A-3246-6712-9A2C-2AE7F4F08A0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CRRU UK objectives</a:t>
            </a:r>
            <a:endParaRPr sz="1000" dirty="0"/>
          </a:p>
        </p:txBody>
      </p:sp>
      <p:sp>
        <p:nvSpPr>
          <p:cNvPr id="82" name="Google Shape;82;p5">
            <a:extLst>
              <a:ext uri="{FF2B5EF4-FFF2-40B4-BE49-F238E27FC236}">
                <a16:creationId xmlns:a16="http://schemas.microsoft.com/office/drawing/2014/main" id="{BA010285-3E47-42EF-F8CC-98C0B34285DD}"/>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Reducing anticoagulant rodenticide residues in UK wildlife is an objective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CRRU UK believes that a reduction in permanent baiting will contribute to a reduction of residues in wildlife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When anticoagulant rodenticide residues enter non-target animals, this becomes an uncontrolled use of rodenticide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5EE7D5F-439B-E93C-BF8D-DD6BAFACBC73}"/>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14DB5318-8805-A3B1-78EA-28725F8B99CE}"/>
              </a:ext>
            </a:extLst>
          </p:cNvPr>
          <p:cNvPicPr>
            <a:picLocks noChangeAspect="1"/>
          </p:cNvPicPr>
          <p:nvPr/>
        </p:nvPicPr>
        <p:blipFill>
          <a:blip r:embed="rId3"/>
          <a:stretch>
            <a:fillRect/>
          </a:stretch>
        </p:blipFill>
        <p:spPr>
          <a:xfrm>
            <a:off x="12492811" y="437870"/>
            <a:ext cx="11216275" cy="3686831"/>
          </a:xfrm>
          <a:prstGeom prst="rect">
            <a:avLst/>
          </a:prstGeom>
        </p:spPr>
      </p:pic>
    </p:spTree>
    <p:extLst>
      <p:ext uri="{BB962C8B-B14F-4D97-AF65-F5344CB8AC3E}">
        <p14:creationId xmlns:p14="http://schemas.microsoft.com/office/powerpoint/2010/main" val="211561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825A5B3-1085-B735-70CF-94B3C8F4750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91D84AE-7C78-68F2-0DCC-2DA1880F1B07}"/>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Indoors vs around buildings – </a:t>
            </a:r>
          </a:p>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what is the difference?</a:t>
            </a:r>
            <a:endParaRPr sz="1000" dirty="0"/>
          </a:p>
        </p:txBody>
      </p:sp>
      <p:sp>
        <p:nvSpPr>
          <p:cNvPr id="82" name="Google Shape;82;p5">
            <a:extLst>
              <a:ext uri="{FF2B5EF4-FFF2-40B4-BE49-F238E27FC236}">
                <a16:creationId xmlns:a16="http://schemas.microsoft.com/office/drawing/2014/main" id="{60B03228-7EF2-8AAC-7530-0750BA70B27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Risk to non-target animals indoors is considerably less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Based on species behaviour: house mice </a:t>
            </a:r>
            <a:r>
              <a:rPr lang="en-GB" sz="4800" b="0" i="1" u="none" strike="noStrike" cap="none" dirty="0">
                <a:solidFill>
                  <a:srgbClr val="21431A"/>
                </a:solidFill>
                <a:latin typeface="Century Gothic"/>
                <a:ea typeface="Century Gothic"/>
                <a:cs typeface="Century Gothic"/>
                <a:sym typeface="Century Gothic"/>
              </a:rPr>
              <a:t>Mus musculus</a:t>
            </a:r>
            <a:r>
              <a:rPr lang="en-GB" sz="4800" b="0" i="0" u="none" strike="noStrike" cap="none" dirty="0">
                <a:solidFill>
                  <a:srgbClr val="21431A"/>
                </a:solidFill>
                <a:latin typeface="Century Gothic"/>
                <a:ea typeface="Century Gothic"/>
                <a:cs typeface="Century Gothic"/>
                <a:sym typeface="Century Gothic"/>
              </a:rPr>
              <a:t> tend to be indoors already; Norway rats </a:t>
            </a:r>
            <a:r>
              <a:rPr lang="en-GB" sz="4800" b="0" i="1" u="none" strike="noStrike" cap="none" dirty="0">
                <a:solidFill>
                  <a:srgbClr val="21431A"/>
                </a:solidFill>
                <a:latin typeface="Century Gothic"/>
                <a:ea typeface="Century Gothic"/>
                <a:cs typeface="Century Gothic"/>
                <a:sym typeface="Century Gothic"/>
              </a:rPr>
              <a:t>Rattus norvegicus </a:t>
            </a:r>
            <a:r>
              <a:rPr lang="en-GB" sz="4800" b="0" i="0" u="none" strike="noStrike" cap="none" dirty="0">
                <a:solidFill>
                  <a:srgbClr val="21431A"/>
                </a:solidFill>
                <a:latin typeface="Century Gothic"/>
                <a:ea typeface="Century Gothic"/>
                <a:cs typeface="Century Gothic"/>
                <a:sym typeface="Century Gothic"/>
              </a:rPr>
              <a:t>are likely to enter from outside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majority of rodenticide baiting indoors is for house mice, typically using specific tamper-resistant mouse boxes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Non-target wildlife is normally outside</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8FE4C8D-5EB6-4A3B-5E9E-DE01DCE3C50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91462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2063FD0-01FF-F170-63EE-FB8D4BB280E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65E40681-C598-036E-2143-F7F22A9AA0EF}"/>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Wood mice</a:t>
            </a:r>
            <a:endParaRPr sz="1000" dirty="0"/>
          </a:p>
        </p:txBody>
      </p:sp>
      <p:sp>
        <p:nvSpPr>
          <p:cNvPr id="82" name="Google Shape;82;p5">
            <a:extLst>
              <a:ext uri="{FF2B5EF4-FFF2-40B4-BE49-F238E27FC236}">
                <a16:creationId xmlns:a16="http://schemas.microsoft.com/office/drawing/2014/main" id="{B68E904F-78B5-D9F8-790D-18DA45971C4D}"/>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1" dirty="0">
                <a:solidFill>
                  <a:srgbClr val="21431A"/>
                </a:solidFill>
                <a:latin typeface="Century Gothic"/>
                <a:ea typeface="Century Gothic"/>
                <a:cs typeface="Century Gothic"/>
                <a:sym typeface="Century Gothic"/>
              </a:rPr>
              <a:t>Apodemus sylvaticus</a:t>
            </a:r>
            <a:r>
              <a:rPr lang="en-GB" sz="4800" dirty="0">
                <a:solidFill>
                  <a:srgbClr val="21431A"/>
                </a:solidFill>
                <a:latin typeface="Century Gothic"/>
                <a:ea typeface="Century Gothic"/>
                <a:cs typeface="Century Gothic"/>
                <a:sym typeface="Century Gothic"/>
              </a:rPr>
              <a:t> indoors?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Although </a:t>
            </a:r>
            <a:r>
              <a:rPr lang="en-GB" sz="4800" dirty="0">
                <a:solidFill>
                  <a:srgbClr val="21431A"/>
                </a:solidFill>
                <a:latin typeface="Century Gothic"/>
                <a:ea typeface="Century Gothic"/>
                <a:cs typeface="Century Gothic"/>
                <a:sym typeface="Century Gothic"/>
              </a:rPr>
              <a:t>w</a:t>
            </a:r>
            <a:r>
              <a:rPr kumimoji="0" lang="en-GB" sz="4800" b="0" i="0"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ood</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mice are not protected, they are a non-target species for anticoagulant rodenticides and are not listed on these labels. However, they are not a non-target species indoors when using alternative control measures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lang="en-GB" sz="4800" dirty="0">
              <a:solidFill>
                <a:srgbClr val="21431A"/>
              </a:solidFill>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If they are an issue, they could be trapped or an appropriately labelled cholecalciferol product could be used</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R="0" lvl="0" algn="l" rtl="0">
              <a:lnSpc>
                <a:spcPct val="90000"/>
              </a:lnSpc>
              <a:spcBef>
                <a:spcPts val="0"/>
              </a:spcBef>
              <a:spcAft>
                <a:spcPts val="0"/>
              </a:spcAft>
              <a:buClr>
                <a:srgbClr val="92D050"/>
              </a:buClr>
              <a:buSzPct val="125000"/>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E6349985-B542-8099-56E6-71E908C2EC34}"/>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83403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B23EA91-8EF0-305D-A8FD-87A737A604D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ED2DB91-BDA2-A61E-515B-A651B8D39F4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a:t>
            </a:r>
            <a:endParaRPr sz="1000" dirty="0"/>
          </a:p>
        </p:txBody>
      </p:sp>
      <p:sp>
        <p:nvSpPr>
          <p:cNvPr id="82" name="Google Shape;82;p5">
            <a:extLst>
              <a:ext uri="{FF2B5EF4-FFF2-40B4-BE49-F238E27FC236}">
                <a16:creationId xmlns:a16="http://schemas.microsoft.com/office/drawing/2014/main" id="{4FBBC84A-E404-F279-B536-A0CE80A550B0}"/>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Fewer animals can access rodenticide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Smaller quantities of rodenticide are used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Non-target wildlife are typically absent indoors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However, </a:t>
            </a:r>
            <a:r>
              <a:rPr lang="en-GB" sz="4800" dirty="0">
                <a:solidFill>
                  <a:srgbClr val="21431A"/>
                </a:solidFill>
                <a:latin typeface="Century Gothic"/>
                <a:ea typeface="Century Gothic"/>
                <a:cs typeface="Century Gothic"/>
                <a:sym typeface="Century Gothic"/>
              </a:rPr>
              <a:t>greater health risks are posed by rodent infestation indoors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More severe breaches in food safety</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Potentiall</a:t>
            </a:r>
            <a:r>
              <a:rPr lang="en-GB" sz="4800" dirty="0">
                <a:solidFill>
                  <a:srgbClr val="21431A"/>
                </a:solidFill>
                <a:latin typeface="Century Gothic"/>
                <a:ea typeface="Century Gothic"/>
                <a:cs typeface="Century Gothic"/>
                <a:sym typeface="Century Gothic"/>
              </a:rPr>
              <a:t>y unsafe food production</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Health risks due to pathogens carried by </a:t>
            </a:r>
            <a:r>
              <a:rPr lang="en-GB" sz="4800" dirty="0">
                <a:solidFill>
                  <a:srgbClr val="21431A"/>
                </a:solidFill>
                <a:latin typeface="Century Gothic"/>
                <a:ea typeface="Century Gothic"/>
                <a:cs typeface="Century Gothic"/>
                <a:sym typeface="Century Gothic"/>
              </a:rPr>
              <a:t>rodents</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491E74E1-1B1D-602D-1E73-7B9ABC62EEC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2318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42010B-9B31-0E42-6722-104303C01FD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CBF97D5-A6B1-7944-ABA9-5F4E0718C365}"/>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The guidelines:</a:t>
            </a:r>
          </a:p>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These cover…</a:t>
            </a:r>
            <a:endParaRPr sz="1000" b="1" dirty="0"/>
          </a:p>
        </p:txBody>
      </p:sp>
      <p:sp>
        <p:nvSpPr>
          <p:cNvPr id="82" name="Google Shape;82;p5">
            <a:extLst>
              <a:ext uri="{FF2B5EF4-FFF2-40B4-BE49-F238E27FC236}">
                <a16:creationId xmlns:a16="http://schemas.microsoft.com/office/drawing/2014/main" id="{D9321E72-C76D-9B8D-17DE-038DFADE1BA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When permanent baiting can be used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Products that can be used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Labelling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Precautions necessary</a:t>
            </a:r>
          </a:p>
        </p:txBody>
      </p:sp>
      <p:sp>
        <p:nvSpPr>
          <p:cNvPr id="3" name="Rectangle 2">
            <a:extLst>
              <a:ext uri="{FF2B5EF4-FFF2-40B4-BE49-F238E27FC236}">
                <a16:creationId xmlns:a16="http://schemas.microsoft.com/office/drawing/2014/main" id="{9784A83B-3A91-4341-8687-714427ABA4E6}"/>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3360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1368B05-6825-929A-09B1-724FD43100F9}"/>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88A59F41-697A-42DB-F790-59498DA9C2C9}"/>
              </a:ext>
            </a:extLst>
          </p:cNvPr>
          <p:cNvSpPr txBox="1"/>
          <p:nvPr/>
        </p:nvSpPr>
        <p:spPr>
          <a:xfrm>
            <a:off x="1270630" y="1514135"/>
            <a:ext cx="16936688"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risk/benefit</a:t>
            </a:r>
            <a:endParaRPr sz="1000" dirty="0"/>
          </a:p>
        </p:txBody>
      </p:sp>
      <p:sp>
        <p:nvSpPr>
          <p:cNvPr id="82" name="Google Shape;82;p5">
            <a:extLst>
              <a:ext uri="{FF2B5EF4-FFF2-40B4-BE49-F238E27FC236}">
                <a16:creationId xmlns:a16="http://schemas.microsoft.com/office/drawing/2014/main" id="{489246B6-1F98-3E70-FCFD-79EBDB018AEC}"/>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risk-benefit calculation is balanced strongly in favour of conducting </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indoor </a:t>
            </a:r>
            <a:r>
              <a:rPr kumimoji="0" lang="en-GB" sz="4800" b="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permanent baiting for control of persistent house mouse infestations..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kumimoji="0" lang="en-GB" sz="4800" b="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As the risks to wildlife are consequently less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Human and animal health risks, from house mice, are greater</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There is a risk of reinvasion of disinfeste</a:t>
            </a:r>
            <a:r>
              <a:rPr lang="en-GB" sz="4800" dirty="0">
                <a:solidFill>
                  <a:srgbClr val="21431A"/>
                </a:solidFill>
                <a:latin typeface="Century Gothic"/>
                <a:ea typeface="Century Gothic"/>
                <a:cs typeface="Century Gothic"/>
                <a:sym typeface="Century Gothic"/>
              </a:rPr>
              <a:t>d premises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Breaches of auditing standards </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583D649-91AE-0A87-13B5-DE9B5714451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90517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A3B1BB2-DC51-67D7-7A0F-9C2C06913C4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FE7D2C28-CC30-396C-6954-2BA322D58C81}"/>
              </a:ext>
            </a:extLst>
          </p:cNvPr>
          <p:cNvSpPr txBox="1"/>
          <p:nvPr/>
        </p:nvSpPr>
        <p:spPr>
          <a:xfrm>
            <a:off x="1270630" y="1514135"/>
            <a:ext cx="21078382"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house mice in domestic / commercial sites</a:t>
            </a:r>
            <a:endParaRPr sz="1000" dirty="0"/>
          </a:p>
        </p:txBody>
      </p:sp>
      <p:sp>
        <p:nvSpPr>
          <p:cNvPr id="82" name="Google Shape;82;p5">
            <a:extLst>
              <a:ext uri="{FF2B5EF4-FFF2-40B4-BE49-F238E27FC236}">
                <a16:creationId xmlns:a16="http://schemas.microsoft.com/office/drawing/2014/main" id="{3BD1A84D-71CC-1CA4-707F-A635089068F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An essential element for controlling house mice infestations in domestic and commercial premises with ‘a high potential for reinvasion’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Also essential when: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it is impossible to present baits to the entire infestation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Neighbouring properties cannot always be accessed, with house mice moving through communal loft spaces and wall / floor / ceiling voids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it is impossible to eradicate the entire infestation and protect the occupants or contents of the building in any other way</a:t>
            </a: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CE5DEF5-3BB0-D069-9CD7-8A611DD42A3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420189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29AE571-D300-C443-8D73-DC7DAA3B11B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08B5957-AB15-AEA5-8247-DE4D53734F67}"/>
              </a:ext>
            </a:extLst>
          </p:cNvPr>
          <p:cNvSpPr txBox="1"/>
          <p:nvPr/>
        </p:nvSpPr>
        <p:spPr>
          <a:xfrm>
            <a:off x="1270630" y="1514135"/>
            <a:ext cx="2204657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frequency of checking</a:t>
            </a:r>
            <a:endParaRPr sz="1000" dirty="0"/>
          </a:p>
        </p:txBody>
      </p:sp>
      <p:sp>
        <p:nvSpPr>
          <p:cNvPr id="82" name="Google Shape;82;p5">
            <a:extLst>
              <a:ext uri="{FF2B5EF4-FFF2-40B4-BE49-F238E27FC236}">
                <a16:creationId xmlns:a16="http://schemas.microsoft.com/office/drawing/2014/main" id="{1A032D52-487F-46A9-7520-1AC10DF2B1F0}"/>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For house mice – visit frequen</a:t>
            </a:r>
            <a:r>
              <a:rPr lang="en-GB" sz="4800" dirty="0">
                <a:solidFill>
                  <a:srgbClr val="21431A"/>
                </a:solidFill>
                <a:latin typeface="Century Gothic"/>
                <a:ea typeface="Century Gothic"/>
                <a:cs typeface="Century Gothic"/>
                <a:sym typeface="Century Gothic"/>
              </a:rPr>
              <a:t>tly when baiting is established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To establish the level of infestation </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Facilitate correct and appropriate placement of bait points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Subsequent frequency depends on technician &amp; assessments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EA04950-278A-E3A3-0F87-870F88670A99}"/>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EAE502D6-15E5-468F-6D3D-948489AF4878}"/>
              </a:ext>
            </a:extLst>
          </p:cNvPr>
          <p:cNvPicPr>
            <a:picLocks noChangeAspect="1"/>
          </p:cNvPicPr>
          <p:nvPr/>
        </p:nvPicPr>
        <p:blipFill>
          <a:blip r:embed="rId3"/>
          <a:stretch>
            <a:fillRect/>
          </a:stretch>
        </p:blipFill>
        <p:spPr>
          <a:xfrm>
            <a:off x="12489858" y="9794120"/>
            <a:ext cx="5915449" cy="3484010"/>
          </a:xfrm>
          <a:prstGeom prst="rect">
            <a:avLst/>
          </a:prstGeom>
        </p:spPr>
      </p:pic>
    </p:spTree>
    <p:extLst>
      <p:ext uri="{BB962C8B-B14F-4D97-AF65-F5344CB8AC3E}">
        <p14:creationId xmlns:p14="http://schemas.microsoft.com/office/powerpoint/2010/main" val="409415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85A245F-5177-6F79-C5FC-3DE70EC34CE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9CBB59F-D42B-FE3B-38EA-6E49635494DC}"/>
              </a:ext>
            </a:extLst>
          </p:cNvPr>
          <p:cNvSpPr txBox="1"/>
          <p:nvPr/>
        </p:nvSpPr>
        <p:spPr>
          <a:xfrm>
            <a:off x="1270630" y="1514135"/>
            <a:ext cx="2204657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Norway rats</a:t>
            </a:r>
            <a:endParaRPr sz="1000" dirty="0"/>
          </a:p>
        </p:txBody>
      </p:sp>
      <p:sp>
        <p:nvSpPr>
          <p:cNvPr id="82" name="Google Shape;82;p5">
            <a:extLst>
              <a:ext uri="{FF2B5EF4-FFF2-40B4-BE49-F238E27FC236}">
                <a16:creationId xmlns:a16="http://schemas.microsoft.com/office/drawing/2014/main" id="{BFD2884F-94DF-693E-A6C8-C57F50B120DD}"/>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May be necessary for Norway rat control for reasons of:</a:t>
            </a: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practicality</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alternatives cannot be applied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(alternatives are proofing, improved housekeeping and trapping)</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Note that while Norway rats may feed indoors, extra care is required as they return to the outdoors and could die there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3043FC5-7F66-7ED5-9246-8F86C306594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70968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5D57E20-90ED-E2CA-7F64-CC4DD23984F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D43ED9B-4589-4FD7-9C31-D2DAE55BA078}"/>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When can permanent baiting be done around buildings?</a:t>
            </a:r>
            <a:endParaRPr sz="1000" dirty="0"/>
          </a:p>
        </p:txBody>
      </p:sp>
      <p:sp>
        <p:nvSpPr>
          <p:cNvPr id="82" name="Google Shape;82;p5">
            <a:extLst>
              <a:ext uri="{FF2B5EF4-FFF2-40B4-BE49-F238E27FC236}">
                <a16:creationId xmlns:a16="http://schemas.microsoft.com/office/drawing/2014/main" id="{2366B6F9-956F-7EFE-09BE-D48F9E5C54E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1" dirty="0">
                <a:solidFill>
                  <a:srgbClr val="21431A"/>
                </a:solidFill>
                <a:latin typeface="Century Gothic"/>
                <a:ea typeface="Century Gothic"/>
                <a:cs typeface="Century Gothic"/>
                <a:sym typeface="Century Gothic"/>
              </a:rPr>
              <a:t>Key phrase: ‘high potential for reinvasion</a:t>
            </a:r>
            <a:r>
              <a:rPr lang="en-GB" sz="4800" dirty="0">
                <a:solidFill>
                  <a:srgbClr val="21431A"/>
                </a:solidFill>
                <a:latin typeface="Century Gothic"/>
                <a:ea typeface="Century Gothic"/>
                <a:cs typeface="Century Gothic"/>
                <a:sym typeface="Century Gothic"/>
              </a:rPr>
              <a:t>’</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Neighbouring premises cannot be accessed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Neighbouring premises cannot be treated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site itself may be very attractive to rodents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Cases where it is impossible to eradicate or present bait to the entire rodent population on-site or neighbouring site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When there is no alternative way to protect the people or premises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If proofing, improved housekeeping, trapping or other practical alternatives cannot be applied</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33DFB82-C96E-58B8-0C81-BAE1254C089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45307B9E-F537-792D-D3BB-026EC6ADFCB8}"/>
              </a:ext>
            </a:extLst>
          </p:cNvPr>
          <p:cNvPicPr>
            <a:picLocks noChangeAspect="1"/>
          </p:cNvPicPr>
          <p:nvPr/>
        </p:nvPicPr>
        <p:blipFill>
          <a:blip r:embed="rId3"/>
          <a:stretch>
            <a:fillRect/>
          </a:stretch>
        </p:blipFill>
        <p:spPr>
          <a:xfrm>
            <a:off x="17063988" y="437870"/>
            <a:ext cx="6873696" cy="4456052"/>
          </a:xfrm>
          <a:prstGeom prst="rect">
            <a:avLst/>
          </a:prstGeom>
        </p:spPr>
      </p:pic>
    </p:spTree>
    <p:extLst>
      <p:ext uri="{BB962C8B-B14F-4D97-AF65-F5344CB8AC3E}">
        <p14:creationId xmlns:p14="http://schemas.microsoft.com/office/powerpoint/2010/main" val="228206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A103033-4721-73F6-0CD0-E506C4038D6C}"/>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E8D1060-6E0A-182F-8D33-AC7E4A7782E8}"/>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When can permanent baiting be done around buildings?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D71BF47D-0313-13C8-EFDC-65BD0DE1C43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685800" marR="0" lvl="0" indent="-6858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Visits: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Correct determination of level of infestation</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Technician in charge decides frequency of visits following site survey</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Product labels dictate – not more than 4 weeks between visits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450C856-55A2-E262-E3E7-8E98F1DF311A}"/>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DEC7E62B-4E5F-CA0F-8826-C5AAA0005B08}"/>
              </a:ext>
            </a:extLst>
          </p:cNvPr>
          <p:cNvPicPr>
            <a:picLocks noChangeAspect="1"/>
          </p:cNvPicPr>
          <p:nvPr/>
        </p:nvPicPr>
        <p:blipFill>
          <a:blip r:embed="rId3"/>
          <a:stretch>
            <a:fillRect/>
          </a:stretch>
        </p:blipFill>
        <p:spPr>
          <a:xfrm>
            <a:off x="16071145" y="174715"/>
            <a:ext cx="7637941" cy="4374005"/>
          </a:xfrm>
          <a:prstGeom prst="rect">
            <a:avLst/>
          </a:prstGeom>
        </p:spPr>
      </p:pic>
    </p:spTree>
    <p:extLst>
      <p:ext uri="{BB962C8B-B14F-4D97-AF65-F5344CB8AC3E}">
        <p14:creationId xmlns:p14="http://schemas.microsoft.com/office/powerpoint/2010/main" val="260955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56E7CC4-6067-02F4-F090-383697FD2ADF}"/>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B94E8D1-8F60-36D1-1615-B3C33447E31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Permanent baiting around buildings</a:t>
            </a:r>
            <a:endParaRPr sz="1000" dirty="0"/>
          </a:p>
        </p:txBody>
      </p:sp>
      <p:sp>
        <p:nvSpPr>
          <p:cNvPr id="82" name="Google Shape;82;p5">
            <a:extLst>
              <a:ext uri="{FF2B5EF4-FFF2-40B4-BE49-F238E27FC236}">
                <a16:creationId xmlns:a16="http://schemas.microsoft.com/office/drawing/2014/main" id="{62124C5B-6BDB-1268-5569-3A3F5690FE5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Risk mitigation is paramount, site specific risk of reinvasion, human health / welfare, protected species risk must be assessed and documented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Environmental Risk Assessment (ERA) is imperative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Consider increased risk to non-targets if the target species is </a:t>
            </a:r>
            <a:r>
              <a:rPr lang="en-GB" sz="4800" b="1" dirty="0">
                <a:solidFill>
                  <a:srgbClr val="21431A"/>
                </a:solidFill>
                <a:latin typeface="Century Gothic"/>
                <a:ea typeface="Century Gothic"/>
                <a:cs typeface="Century Gothic"/>
                <a:sym typeface="Century Gothic"/>
              </a:rPr>
              <a:t>Norway rats</a:t>
            </a:r>
            <a:r>
              <a:rPr lang="en-GB" sz="4800" dirty="0">
                <a:solidFill>
                  <a:srgbClr val="21431A"/>
                </a:solidFill>
                <a:latin typeface="Century Gothic"/>
                <a:ea typeface="Century Gothic"/>
                <a:cs typeface="Century Gothic"/>
                <a:sym typeface="Century Gothic"/>
              </a:rPr>
              <a:t> due to:</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Larger tamper-resistant bait stations being used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Potentially wider access of bystanders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u="none" strike="noStrike" cap="none" dirty="0">
                <a:solidFill>
                  <a:srgbClr val="21431A"/>
                </a:solidFill>
                <a:latin typeface="Century Gothic"/>
                <a:ea typeface="Century Gothic"/>
                <a:cs typeface="Century Gothic"/>
                <a:sym typeface="Century Gothic"/>
              </a:rPr>
              <a:t>Non-t</a:t>
            </a:r>
            <a:r>
              <a:rPr lang="en-GB" sz="4800" dirty="0">
                <a:solidFill>
                  <a:srgbClr val="21431A"/>
                </a:solidFill>
                <a:latin typeface="Century Gothic"/>
                <a:ea typeface="Century Gothic"/>
                <a:cs typeface="Century Gothic"/>
                <a:sym typeface="Century Gothic"/>
              </a:rPr>
              <a:t>arget access more likely</a:t>
            </a:r>
            <a:endParaRPr lang="en-GB" sz="480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17C213F-428B-6D89-FF6B-5FA5F86F8815}"/>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79802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BCBF6ED-61E5-030E-3664-6E4D5DEC5A9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6E442FB2-EA2B-0508-1DC7-64C0CAA2B0A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What is the alternative?</a:t>
            </a:r>
            <a:endParaRPr sz="1000" dirty="0"/>
          </a:p>
        </p:txBody>
      </p:sp>
      <p:sp>
        <p:nvSpPr>
          <p:cNvPr id="82" name="Google Shape;82;p5">
            <a:extLst>
              <a:ext uri="{FF2B5EF4-FFF2-40B4-BE49-F238E27FC236}">
                <a16:creationId xmlns:a16="http://schemas.microsoft.com/office/drawing/2014/main" id="{A7383C09-E704-6F79-208A-34E7ABC20D8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In simple terms, there isn’t one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While appropriately labelled cholecalciferol can be used for permanent baiting, with one option also for open areas, this active ingredient still poses certain risks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is no direct replacement for rodenticides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This is one of the reasons that rodenticides can still be applied externally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Other al</a:t>
            </a:r>
            <a:r>
              <a:rPr lang="en-GB" sz="4800" dirty="0">
                <a:solidFill>
                  <a:srgbClr val="21431A"/>
                </a:solidFill>
                <a:latin typeface="Century Gothic"/>
                <a:ea typeface="Century Gothic"/>
                <a:cs typeface="Century Gothic"/>
                <a:sym typeface="Century Gothic"/>
              </a:rPr>
              <a:t>ternatives are not economical or not as effective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1" dirty="0">
                <a:solidFill>
                  <a:srgbClr val="21431A"/>
                </a:solidFill>
                <a:latin typeface="Century Gothic"/>
                <a:ea typeface="Century Gothic"/>
                <a:cs typeface="Century Gothic"/>
                <a:sym typeface="Century Gothic"/>
              </a:rPr>
              <a:t>Permanent baiting should still not be used as a routine business practice – consider all other methods of control first</a:t>
            </a:r>
            <a:endParaRPr lang="en-GB" sz="4800" b="0" i="1"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81BBCB7-C515-6D4C-379D-DA6965E902B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264340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9302154-ED2A-54EF-4C88-7C4091C2FE8E}"/>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19729B5-6278-1A9D-9761-D0FEF2BDB4E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Other measures</a:t>
            </a:r>
            <a:endParaRPr sz="1000" dirty="0"/>
          </a:p>
        </p:txBody>
      </p:sp>
      <p:sp>
        <p:nvSpPr>
          <p:cNvPr id="82" name="Google Shape;82;p5">
            <a:extLst>
              <a:ext uri="{FF2B5EF4-FFF2-40B4-BE49-F238E27FC236}">
                <a16:creationId xmlns:a16="http://schemas.microsoft.com/office/drawing/2014/main" id="{10D944F7-9832-43B8-615F-61EB7A7C3996}"/>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Proofing – prevention of access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indent="-457200">
              <a:lnSpc>
                <a:spcPct val="90000"/>
              </a:lnSpc>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Hygiene – restrict availability of food sources and harbourage</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Frequent and thorough inspection – identify faster and treat earlier</a:t>
            </a: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Non-toxic monitoring </a:t>
            </a:r>
            <a:r>
              <a:rPr lang="en-GB" sz="4800" dirty="0">
                <a:solidFill>
                  <a:srgbClr val="21431A"/>
                </a:solidFill>
                <a:latin typeface="Century Gothic"/>
                <a:ea typeface="Century Gothic"/>
                <a:cs typeface="Century Gothic"/>
                <a:sym typeface="Century Gothic"/>
              </a:rPr>
              <a:t>– inspect regularly (site staff could assist) &amp; can help determine species</a:t>
            </a:r>
          </a:p>
          <a:p>
            <a:pPr marR="0" lvl="0" algn="l" rtl="0">
              <a:lnSpc>
                <a:spcPct val="90000"/>
              </a:lnSpc>
              <a:spcBef>
                <a:spcPts val="0"/>
              </a:spcBef>
              <a:spcAft>
                <a:spcPts val="0"/>
              </a:spcAft>
              <a:buClr>
                <a:srgbClr val="92D050"/>
              </a:buClr>
              <a:buSzPct val="125000"/>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Traps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EA2EFF8-8610-9E33-E395-F9A31689B50D}"/>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65156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4A81D88-BFA4-9E84-9EC0-4AB6924F364F}"/>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92008C1-E4BD-047D-5FB7-0193F9D540D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Other measures</a:t>
            </a:r>
            <a:endParaRPr sz="1000" dirty="0"/>
          </a:p>
        </p:txBody>
      </p:sp>
      <p:sp>
        <p:nvSpPr>
          <p:cNvPr id="82" name="Google Shape;82;p5">
            <a:extLst>
              <a:ext uri="{FF2B5EF4-FFF2-40B4-BE49-F238E27FC236}">
                <a16:creationId xmlns:a16="http://schemas.microsoft.com/office/drawing/2014/main" id="{5AE1B353-7903-6191-A411-9F07B27A71C7}"/>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Programme extension: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Include neighbouring premises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Consider use of Local Authority to force compliance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Remote monitoring and sensing between visits to enhance observation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445AF9E-F13A-7669-B069-A7D355EB7EA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41493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C00BC67-CBAF-F377-B0CE-D3B241412D69}"/>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31970389-500D-E655-63DE-8A520DD4BAA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Rodenticide that is…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Left out in protected, usually t</a:t>
            </a:r>
            <a:r>
              <a:rPr lang="en-GB" sz="4800" dirty="0">
                <a:solidFill>
                  <a:srgbClr val="21431A"/>
                </a:solidFill>
                <a:latin typeface="Century Gothic"/>
                <a:ea typeface="Century Gothic"/>
                <a:cs typeface="Century Gothic"/>
                <a:sym typeface="Century Gothic"/>
              </a:rPr>
              <a:t>amper-resistant, bait stations in places where there are no current signs of rodent infestation but where there is an ongoing and high threat of rodent infestation</a:t>
            </a:r>
          </a:p>
        </p:txBody>
      </p:sp>
      <p:sp>
        <p:nvSpPr>
          <p:cNvPr id="3" name="Rectangle 2">
            <a:extLst>
              <a:ext uri="{FF2B5EF4-FFF2-40B4-BE49-F238E27FC236}">
                <a16:creationId xmlns:a16="http://schemas.microsoft.com/office/drawing/2014/main" id="{964655F7-2B39-C141-86DD-B33AE3091DC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5" name="Google Shape;81;p5">
            <a:extLst>
              <a:ext uri="{FF2B5EF4-FFF2-40B4-BE49-F238E27FC236}">
                <a16:creationId xmlns:a16="http://schemas.microsoft.com/office/drawing/2014/main" id="{1AEB4E67-FE53-ACAA-F52D-09E5CA449AE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What is permanent baiting?</a:t>
            </a:r>
            <a:endParaRPr sz="1000" dirty="0"/>
          </a:p>
        </p:txBody>
      </p:sp>
    </p:spTree>
    <p:extLst>
      <p:ext uri="{BB962C8B-B14F-4D97-AF65-F5344CB8AC3E}">
        <p14:creationId xmlns:p14="http://schemas.microsoft.com/office/powerpoint/2010/main" val="4271402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4FC45B07-7CCC-8E6D-31A8-C78EA572AED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4658D65-8F3D-D592-4048-F8CCAE5C178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Label phrases</a:t>
            </a:r>
            <a:endParaRPr sz="1000" dirty="0"/>
          </a:p>
        </p:txBody>
      </p:sp>
      <p:sp>
        <p:nvSpPr>
          <p:cNvPr id="82" name="Google Shape;82;p5">
            <a:extLst>
              <a:ext uri="{FF2B5EF4-FFF2-40B4-BE49-F238E27FC236}">
                <a16:creationId xmlns:a16="http://schemas.microsoft.com/office/drawing/2014/main" id="{DB828ED6-A65E-2E58-FEA3-4F540B8CAEE4}"/>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Prerequisites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a:solidFill>
                  <a:srgbClr val="21431A"/>
                </a:solidFill>
                <a:latin typeface="Century Gothic"/>
                <a:ea typeface="Century Gothic"/>
                <a:cs typeface="Century Gothic"/>
                <a:sym typeface="Century Gothic"/>
              </a:rPr>
              <a:t>Only bromadiolone</a:t>
            </a:r>
            <a:r>
              <a:rPr lang="en-GB" sz="4800" b="0" i="0" u="none" strike="noStrike" cap="none" dirty="0">
                <a:solidFill>
                  <a:srgbClr val="21431A"/>
                </a:solidFill>
                <a:latin typeface="Century Gothic"/>
                <a:ea typeface="Century Gothic"/>
                <a:cs typeface="Century Gothic"/>
                <a:sym typeface="Century Gothic"/>
              </a:rPr>
              <a:t>, </a:t>
            </a:r>
            <a:r>
              <a:rPr lang="en-GB" sz="4800" b="0" i="0" u="none" strike="noStrike" cap="none" dirty="0" err="1">
                <a:solidFill>
                  <a:srgbClr val="21431A"/>
                </a:solidFill>
                <a:latin typeface="Century Gothic"/>
                <a:ea typeface="Century Gothic"/>
                <a:cs typeface="Century Gothic"/>
                <a:sym typeface="Century Gothic"/>
              </a:rPr>
              <a:t>difenacoum</a:t>
            </a:r>
            <a:r>
              <a:rPr lang="en-GB" sz="4800" b="0" i="0" u="none" strike="noStrike" cap="none" dirty="0">
                <a:solidFill>
                  <a:srgbClr val="21431A"/>
                </a:solidFill>
                <a:latin typeface="Century Gothic"/>
                <a:ea typeface="Century Gothic"/>
                <a:cs typeface="Century Gothic"/>
                <a:sym typeface="Century Gothic"/>
              </a:rPr>
              <a:t> and cholecalciferol products may have permanent baiting authorisation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Brodifacoum, difethialone and </a:t>
            </a:r>
            <a:r>
              <a:rPr lang="en-GB" sz="4800" dirty="0" err="1">
                <a:solidFill>
                  <a:srgbClr val="21431A"/>
                </a:solidFill>
                <a:latin typeface="Century Gothic"/>
                <a:ea typeface="Century Gothic"/>
                <a:cs typeface="Century Gothic"/>
                <a:sym typeface="Century Gothic"/>
              </a:rPr>
              <a:t>flocoumafen</a:t>
            </a:r>
            <a:r>
              <a:rPr lang="en-GB" sz="4800" dirty="0">
                <a:solidFill>
                  <a:srgbClr val="21431A"/>
                </a:solidFill>
                <a:latin typeface="Century Gothic"/>
                <a:ea typeface="Century Gothic"/>
                <a:cs typeface="Century Gothic"/>
                <a:sym typeface="Century Gothic"/>
              </a:rPr>
              <a:t> do </a:t>
            </a:r>
            <a:r>
              <a:rPr lang="en-GB" sz="4800" i="1" dirty="0">
                <a:solidFill>
                  <a:srgbClr val="21431A"/>
                </a:solidFill>
                <a:latin typeface="Century Gothic"/>
                <a:ea typeface="Century Gothic"/>
                <a:cs typeface="Century Gothic"/>
                <a:sym typeface="Century Gothic"/>
              </a:rPr>
              <a:t>not </a:t>
            </a:r>
            <a:r>
              <a:rPr lang="en-GB" sz="4800" dirty="0">
                <a:solidFill>
                  <a:srgbClr val="21431A"/>
                </a:solidFill>
                <a:latin typeface="Century Gothic"/>
                <a:ea typeface="Century Gothic"/>
                <a:cs typeface="Century Gothic"/>
                <a:sym typeface="Century Gothic"/>
              </a:rPr>
              <a:t>have permanent baiting authorisation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Each product label needs to be followed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Always read and follow the product label</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408312A-1F8C-6CB5-5F79-820FB2D7AF1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633622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11458F8-3B48-1C10-3F80-3028DD3BAAD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F89B528D-0809-F2E7-AEBE-AB9C8C097310}"/>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Label phrases</a:t>
            </a:r>
            <a:endParaRPr sz="1000" dirty="0"/>
          </a:p>
        </p:txBody>
      </p:sp>
      <p:sp>
        <p:nvSpPr>
          <p:cNvPr id="82" name="Google Shape;82;p5">
            <a:extLst>
              <a:ext uri="{FF2B5EF4-FFF2-40B4-BE49-F238E27FC236}">
                <a16:creationId xmlns:a16="http://schemas.microsoft.com/office/drawing/2014/main" id="{6CC86BCD-025E-F6A2-1B67-0DCE580C500F}"/>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following label phrases appear on products that </a:t>
            </a:r>
            <a:r>
              <a:rPr lang="en-GB" sz="4800" i="1" dirty="0">
                <a:solidFill>
                  <a:srgbClr val="21431A"/>
                </a:solidFill>
                <a:latin typeface="Century Gothic"/>
                <a:ea typeface="Century Gothic"/>
                <a:cs typeface="Century Gothic"/>
                <a:sym typeface="Century Gothic"/>
              </a:rPr>
              <a:t>are </a:t>
            </a:r>
            <a:r>
              <a:rPr lang="en-GB" sz="4800" dirty="0">
                <a:solidFill>
                  <a:srgbClr val="21431A"/>
                </a:solidFill>
                <a:latin typeface="Century Gothic"/>
                <a:ea typeface="Century Gothic"/>
                <a:cs typeface="Century Gothic"/>
                <a:sym typeface="Century Gothic"/>
              </a:rPr>
              <a:t>authorised for permanent baiting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Permanent baiting is strictly limited to sites with a high potential for reinvasion when other methods of control have proven insufficient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The permanent baiting strategy shall be periodically reviewed in the context of integrated pest management (IPM) and the assessment of the risk for re-infestation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Sites under a permanent baiting regime should be inspected regularly in accordance with product labels</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13C12CD-0813-A55F-5DE3-7911CD56CC09}"/>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88498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BE551D3-D712-7245-745B-99E11460847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7EE868D3-F03A-A78C-9686-6D32A98AE9B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Label phrases</a:t>
            </a:r>
            <a:endParaRPr sz="1000" dirty="0"/>
          </a:p>
        </p:txBody>
      </p:sp>
      <p:sp>
        <p:nvSpPr>
          <p:cNvPr id="82" name="Google Shape;82;p5">
            <a:extLst>
              <a:ext uri="{FF2B5EF4-FFF2-40B4-BE49-F238E27FC236}">
                <a16:creationId xmlns:a16="http://schemas.microsoft.com/office/drawing/2014/main" id="{B30ECEF2-5BFC-A08E-2645-DEC6CD408D9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following label phrases appear on products that </a:t>
            </a:r>
            <a:r>
              <a:rPr lang="en-GB" sz="4800" i="1" dirty="0">
                <a:solidFill>
                  <a:srgbClr val="21431A"/>
                </a:solidFill>
                <a:latin typeface="Century Gothic"/>
                <a:ea typeface="Century Gothic"/>
                <a:cs typeface="Century Gothic"/>
                <a:sym typeface="Century Gothic"/>
              </a:rPr>
              <a:t>are </a:t>
            </a:r>
            <a:r>
              <a:rPr lang="en-GB" sz="4800" dirty="0">
                <a:solidFill>
                  <a:srgbClr val="21431A"/>
                </a:solidFill>
                <a:latin typeface="Century Gothic"/>
                <a:ea typeface="Century Gothic"/>
                <a:cs typeface="Century Gothic"/>
                <a:sym typeface="Century Gothic"/>
              </a:rPr>
              <a:t>authorised for use in permanent baiting…continued…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Sites under a permanent baiting regime should be inspected regularly in accordance with product labels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The period between visits should be determined by the technician in charge but will not be longer than every four weeks when permanent baiting is conducted outdoors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For permanent baiting follow any additional instructions provided </a:t>
            </a:r>
            <a:r>
              <a:rPr lang="en-GB" sz="4800" dirty="0">
                <a:solidFill>
                  <a:srgbClr val="21431A"/>
                </a:solidFill>
                <a:latin typeface="Century Gothic"/>
                <a:ea typeface="Century Gothic"/>
                <a:cs typeface="Century Gothic"/>
                <a:sym typeface="Century Gothic"/>
              </a:rPr>
              <a:t>by the CRRU UK Guidance on Permanent Baiting</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2E36F714-4C16-EAEC-9DDD-4439A7478E1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90965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F80B39A-43B6-3EC1-DF18-E5B2DAEBC3A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5726EC2D-CF68-9D88-911A-935B412D2FEE}"/>
              </a:ext>
            </a:extLst>
          </p:cNvPr>
          <p:cNvSpPr txBox="1"/>
          <p:nvPr/>
        </p:nvSpPr>
        <p:spPr>
          <a:xfrm>
            <a:off x="1270629" y="1514135"/>
            <a:ext cx="19107427"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Label phrases – </a:t>
            </a:r>
            <a:r>
              <a:rPr lang="en-US" sz="7200" b="1" i="1" dirty="0">
                <a:solidFill>
                  <a:srgbClr val="21431A"/>
                </a:solidFill>
                <a:latin typeface="Century Gothic"/>
                <a:ea typeface="Century Gothic"/>
                <a:cs typeface="Century Gothic"/>
                <a:sym typeface="Century Gothic"/>
              </a:rPr>
              <a:t>not </a:t>
            </a:r>
            <a:r>
              <a:rPr lang="en-US" sz="7200" b="1" dirty="0">
                <a:solidFill>
                  <a:srgbClr val="21431A"/>
                </a:solidFill>
                <a:latin typeface="Century Gothic"/>
                <a:ea typeface="Century Gothic"/>
                <a:cs typeface="Century Gothic"/>
                <a:sym typeface="Century Gothic"/>
              </a:rPr>
              <a:t>for permanent baiting</a:t>
            </a:r>
            <a:endParaRPr sz="1000" dirty="0"/>
          </a:p>
        </p:txBody>
      </p:sp>
      <p:sp>
        <p:nvSpPr>
          <p:cNvPr id="82" name="Google Shape;82;p5">
            <a:extLst>
              <a:ext uri="{FF2B5EF4-FFF2-40B4-BE49-F238E27FC236}">
                <a16:creationId xmlns:a16="http://schemas.microsoft.com/office/drawing/2014/main" id="{3B82EDA3-234C-FE9E-05FE-F93ECD143F32}"/>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These phrases appear on products that </a:t>
            </a:r>
            <a:r>
              <a:rPr lang="en-GB" sz="4800" i="1" dirty="0">
                <a:solidFill>
                  <a:srgbClr val="21431A"/>
                </a:solidFill>
                <a:latin typeface="Century Gothic"/>
                <a:ea typeface="Century Gothic"/>
                <a:cs typeface="Century Gothic"/>
                <a:sym typeface="Century Gothic"/>
              </a:rPr>
              <a:t>are </a:t>
            </a:r>
            <a:r>
              <a:rPr lang="en-GB" sz="4800" b="1" i="1" dirty="0">
                <a:solidFill>
                  <a:srgbClr val="21431A"/>
                </a:solidFill>
                <a:latin typeface="Century Gothic"/>
                <a:ea typeface="Century Gothic"/>
                <a:cs typeface="Century Gothic"/>
                <a:sym typeface="Century Gothic"/>
              </a:rPr>
              <a:t>not</a:t>
            </a:r>
            <a:r>
              <a:rPr lang="en-GB" sz="4800" dirty="0">
                <a:solidFill>
                  <a:srgbClr val="21431A"/>
                </a:solidFill>
                <a:latin typeface="Century Gothic"/>
                <a:ea typeface="Century Gothic"/>
                <a:cs typeface="Century Gothic"/>
                <a:sym typeface="Century Gothic"/>
              </a:rPr>
              <a:t> authorised for use in permanent baiting: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Do not use the product as permanent baits for the prevention of rodent infestation or monitoring of rodent activities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If after a treatment period of 35 days baits continue to be consumed and no decline in rodent activity is observed, the likely cause must be determined. Where other elements have been excluded, it is likely that there are resistant rodents so consider the use of a non-anticoagulant rodenticide, where available, or a more potent anticoagulant rodenticide</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CDBB7F8-59AF-A249-E3F5-F29E4BC01A3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99022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88DC0BD-E9AF-88A9-8BB1-B0284D82AF72}"/>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B362137B-AF07-372D-6286-FC37C56BAD6F}"/>
              </a:ext>
            </a:extLst>
          </p:cNvPr>
          <p:cNvSpPr txBox="1"/>
          <p:nvPr/>
        </p:nvSpPr>
        <p:spPr>
          <a:xfrm>
            <a:off x="1270629" y="1514135"/>
            <a:ext cx="19107427"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Label phrases – </a:t>
            </a:r>
            <a:r>
              <a:rPr kumimoji="0" lang="en-US" sz="7200" b="1"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 </a:t>
            </a: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for permanent baiting</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63BD0697-9F93-09C2-6B99-484463DF304B}"/>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These phrases appear on products that </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are </a:t>
            </a:r>
            <a:r>
              <a:rPr kumimoji="0" lang="en-GB" sz="4800" b="1"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authorised for use in permanent baiting:</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Also consider the use of traps as an alternative control measure</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Products shall not be used beyond 35 days without an evaluation of the state of the infestation and of the efficacy of treatment</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1C3752F-5B96-9FF7-FFA0-2A1D6702AC7C}"/>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32901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2DAFB8D-EC9A-EF2F-5A43-AFD7AEBFC18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A25079BC-E36C-6DE3-43C1-D8E142A559B4}"/>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Long-term baiting</a:t>
            </a:r>
            <a:endParaRPr sz="1000" dirty="0"/>
          </a:p>
        </p:txBody>
      </p:sp>
      <p:sp>
        <p:nvSpPr>
          <p:cNvPr id="82" name="Google Shape;82;p5">
            <a:extLst>
              <a:ext uri="{FF2B5EF4-FFF2-40B4-BE49-F238E27FC236}">
                <a16:creationId xmlns:a16="http://schemas.microsoft.com/office/drawing/2014/main" id="{1691AB11-D1E6-116F-8634-3234102B5B6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lnSpcReduction="100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Rodenticides not authorised for permanent baiting </a:t>
            </a:r>
            <a:r>
              <a:rPr lang="en-GB" sz="4800" i="1" dirty="0">
                <a:solidFill>
                  <a:srgbClr val="21431A"/>
                </a:solidFill>
                <a:latin typeface="Century Gothic"/>
                <a:ea typeface="Century Gothic"/>
                <a:cs typeface="Century Gothic"/>
                <a:sym typeface="Century Gothic"/>
              </a:rPr>
              <a:t>may </a:t>
            </a:r>
            <a:r>
              <a:rPr lang="en-GB" sz="4800" dirty="0">
                <a:solidFill>
                  <a:srgbClr val="21431A"/>
                </a:solidFill>
                <a:latin typeface="Century Gothic"/>
                <a:ea typeface="Century Gothic"/>
                <a:cs typeface="Century Gothic"/>
                <a:sym typeface="Century Gothic"/>
              </a:rPr>
              <a:t>be used for long-term baiting (i.e. beyond 35 days) provided label requirements are met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are a number of circumstances that may cause the need for baiting to be prolonged beyond 35 days. These include: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Very large and extensive infestation and the possible failure to recognise the size and extent of the infestation during the initial phase of the baiting programme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An initial reluctance of r</a:t>
            </a:r>
            <a:r>
              <a:rPr lang="en-GB" sz="4800" dirty="0">
                <a:solidFill>
                  <a:srgbClr val="21431A"/>
                </a:solidFill>
                <a:latin typeface="Century Gothic"/>
                <a:ea typeface="Century Gothic"/>
                <a:cs typeface="Century Gothic"/>
                <a:sym typeface="Century Gothic"/>
              </a:rPr>
              <a:t>odents to feed on baits, often cause by bait-shyness and/or refusal to enter bait boxes. This causes the effective start of the treatment to be delayed until the rodents begin to take baits.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Continuing immigration of rodents onto the treated site that cannot itself be treated</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7657BE3-2E87-5DF8-5867-6B450498795B}"/>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2A763E08-85CB-11DF-B69D-68B4CA1413FB}"/>
              </a:ext>
            </a:extLst>
          </p:cNvPr>
          <p:cNvPicPr>
            <a:picLocks noChangeAspect="1"/>
          </p:cNvPicPr>
          <p:nvPr/>
        </p:nvPicPr>
        <p:blipFill>
          <a:blip r:embed="rId3"/>
          <a:stretch>
            <a:fillRect/>
          </a:stretch>
        </p:blipFill>
        <p:spPr>
          <a:xfrm>
            <a:off x="19177000" y="72552"/>
            <a:ext cx="4532086" cy="4775746"/>
          </a:xfrm>
          <a:prstGeom prst="rect">
            <a:avLst/>
          </a:prstGeom>
        </p:spPr>
      </p:pic>
    </p:spTree>
    <p:extLst>
      <p:ext uri="{BB962C8B-B14F-4D97-AF65-F5344CB8AC3E}">
        <p14:creationId xmlns:p14="http://schemas.microsoft.com/office/powerpoint/2010/main" val="121569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A026728-9A1C-1751-E1D9-5A340BF56C2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7C75B42-EA80-C7A5-5ABA-BB413336D66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Resistance considerations</a:t>
            </a:r>
            <a:endParaRPr sz="1000" dirty="0"/>
          </a:p>
        </p:txBody>
      </p:sp>
      <p:sp>
        <p:nvSpPr>
          <p:cNvPr id="82" name="Google Shape;82;p5">
            <a:extLst>
              <a:ext uri="{FF2B5EF4-FFF2-40B4-BE49-F238E27FC236}">
                <a16:creationId xmlns:a16="http://schemas.microsoft.com/office/drawing/2014/main" id="{20F5963D-C6B7-D5B0-A885-1708917C8651}"/>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circumstances at the site to be treated with respect to anticoagulant resistance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An infestation containing a proportion of resistant rodents may go unrecognised in the initial phase of the treatment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This will cause a prolonged treatment until the presence of resistance is either suspected or confirmed and appropriate alternative steps are taken.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Checks on permanent baits outdoors should be inspected at least once every 4 weeks</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6519246-E2D5-1072-2663-8E66B3C54FC8}"/>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A92523F7-7564-4218-9CF8-C8A8A636E952}"/>
              </a:ext>
            </a:extLst>
          </p:cNvPr>
          <p:cNvPicPr>
            <a:picLocks noChangeAspect="1"/>
          </p:cNvPicPr>
          <p:nvPr/>
        </p:nvPicPr>
        <p:blipFill>
          <a:blip r:embed="rId3"/>
          <a:stretch>
            <a:fillRect/>
          </a:stretch>
        </p:blipFill>
        <p:spPr>
          <a:xfrm>
            <a:off x="18717466" y="-126441"/>
            <a:ext cx="4991620" cy="5359400"/>
          </a:xfrm>
          <a:prstGeom prst="rect">
            <a:avLst/>
          </a:prstGeom>
        </p:spPr>
      </p:pic>
    </p:spTree>
    <p:extLst>
      <p:ext uri="{BB962C8B-B14F-4D97-AF65-F5344CB8AC3E}">
        <p14:creationId xmlns:p14="http://schemas.microsoft.com/office/powerpoint/2010/main" val="375795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B38AFC2-CA3C-90B4-A110-8202DA5CE0B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39AC7CE-014C-20AB-2A3A-F70A4A6604A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Resistance – resources</a:t>
            </a:r>
            <a:endParaRPr sz="1000" dirty="0"/>
          </a:p>
        </p:txBody>
      </p:sp>
      <p:sp>
        <p:nvSpPr>
          <p:cNvPr id="82" name="Google Shape;82;p5">
            <a:extLst>
              <a:ext uri="{FF2B5EF4-FFF2-40B4-BE49-F238E27FC236}">
                <a16:creationId xmlns:a16="http://schemas.microsoft.com/office/drawing/2014/main" id="{4B5D9AD6-EAF9-AC0A-16AA-0AE99C50683F}"/>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hlinkClick r:id="rId3"/>
              </a:rPr>
              <a:t>https://rrac.info</a:t>
            </a: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hlinkClick r:id="rId4"/>
              </a:rPr>
              <a:t>https://rrag</a:t>
            </a:r>
            <a:r>
              <a:rPr lang="en-GB" sz="4800" dirty="0">
                <a:solidFill>
                  <a:srgbClr val="21431A"/>
                </a:solidFill>
                <a:latin typeface="Century Gothic"/>
                <a:ea typeface="Century Gothic"/>
                <a:cs typeface="Century Gothic"/>
                <a:sym typeface="Century Gothic"/>
                <a:hlinkClick r:id="rId4"/>
              </a:rPr>
              <a:t>.uk</a:t>
            </a:r>
            <a:r>
              <a:rPr lang="en-GB" sz="4800" dirty="0">
                <a:solidFill>
                  <a:srgbClr val="21431A"/>
                </a:solidFill>
                <a:latin typeface="Century Gothic"/>
                <a:ea typeface="Century Gothic"/>
                <a:cs typeface="Century Gothic"/>
                <a:sym typeface="Century Gothic"/>
              </a:rPr>
              <a:t>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hlinkClick r:id="rId5"/>
              </a:rPr>
              <a:t>www.thinkwildlife.org/anticoagulant-res</a:t>
            </a:r>
            <a:r>
              <a:rPr lang="en-GB" sz="4800" dirty="0">
                <a:solidFill>
                  <a:srgbClr val="21431A"/>
                </a:solidFill>
                <a:latin typeface="Century Gothic"/>
                <a:ea typeface="Century Gothic"/>
                <a:cs typeface="Century Gothic"/>
                <a:sym typeface="Century Gothic"/>
                <a:hlinkClick r:id="rId5"/>
              </a:rPr>
              <a:t>istance-project</a:t>
            </a:r>
            <a:r>
              <a:rPr lang="en-GB" sz="4800" dirty="0">
                <a:solidFill>
                  <a:srgbClr val="21431A"/>
                </a:solidFill>
                <a:latin typeface="Century Gothic"/>
                <a:ea typeface="Century Gothic"/>
                <a:cs typeface="Century Gothic"/>
                <a:sym typeface="Century Gothic"/>
              </a:rPr>
              <a:t> </a:t>
            </a:r>
          </a:p>
          <a:p>
            <a:pPr marL="457200" lvl="0" indent="-457200">
              <a:lnSpc>
                <a:spcPct val="90000"/>
              </a:lnSpc>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Resistance CPD presentation </a:t>
            </a:r>
            <a:r>
              <a:rPr lang="en-GB" sz="4800" dirty="0">
                <a:solidFill>
                  <a:srgbClr val="21431A"/>
                </a:solidFill>
                <a:latin typeface="Century Gothic"/>
                <a:ea typeface="Century Gothic"/>
                <a:cs typeface="Century Gothic"/>
                <a:sym typeface="Century Gothic"/>
                <a:hlinkClick r:id="rId6"/>
              </a:rPr>
              <a:t>https://thinkwildlife.org/training-certification/continuing-professional-development-cpd-and-stewardship/</a:t>
            </a:r>
            <a:r>
              <a:rPr lang="en-GB" sz="4800" dirty="0">
                <a:solidFill>
                  <a:srgbClr val="21431A"/>
                </a:solidFill>
                <a:latin typeface="Century Gothic"/>
                <a:ea typeface="Century Gothic"/>
                <a:cs typeface="Century Gothic"/>
                <a:sym typeface="Century Gothic"/>
              </a:rPr>
              <a:t>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Check for any known resistance or suspected resistance in certain areas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Send tails for sampling</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3A36C52-DDE6-8F6E-9560-23F85D15BBE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19AAF413-6961-484C-C58F-9C452F8F506F}"/>
              </a:ext>
            </a:extLst>
          </p:cNvPr>
          <p:cNvPicPr>
            <a:picLocks noChangeAspect="1"/>
          </p:cNvPicPr>
          <p:nvPr/>
        </p:nvPicPr>
        <p:blipFill>
          <a:blip r:embed="rId7"/>
          <a:stretch>
            <a:fillRect/>
          </a:stretch>
        </p:blipFill>
        <p:spPr>
          <a:xfrm>
            <a:off x="18716400" y="-126000"/>
            <a:ext cx="4993057" cy="5358848"/>
          </a:xfrm>
          <a:prstGeom prst="rect">
            <a:avLst/>
          </a:prstGeom>
        </p:spPr>
      </p:pic>
      <p:pic>
        <p:nvPicPr>
          <p:cNvPr id="4" name="Picture 3">
            <a:extLst>
              <a:ext uri="{FF2B5EF4-FFF2-40B4-BE49-F238E27FC236}">
                <a16:creationId xmlns:a16="http://schemas.microsoft.com/office/drawing/2014/main" id="{857F3D9D-4D6B-77DD-2445-C23616E85534}"/>
              </a:ext>
            </a:extLst>
          </p:cNvPr>
          <p:cNvPicPr>
            <a:picLocks noChangeAspect="1"/>
          </p:cNvPicPr>
          <p:nvPr/>
        </p:nvPicPr>
        <p:blipFill>
          <a:blip r:embed="rId8"/>
          <a:srcRect l="74381"/>
          <a:stretch>
            <a:fillRect/>
          </a:stretch>
        </p:blipFill>
        <p:spPr>
          <a:xfrm>
            <a:off x="14046200" y="437870"/>
            <a:ext cx="4212642" cy="4110850"/>
          </a:xfrm>
          <a:prstGeom prst="rect">
            <a:avLst/>
          </a:prstGeom>
        </p:spPr>
      </p:pic>
      <p:pic>
        <p:nvPicPr>
          <p:cNvPr id="5" name="Picture 4">
            <a:extLst>
              <a:ext uri="{FF2B5EF4-FFF2-40B4-BE49-F238E27FC236}">
                <a16:creationId xmlns:a16="http://schemas.microsoft.com/office/drawing/2014/main" id="{97AB8D5A-D5E3-C354-427D-F55103335828}"/>
              </a:ext>
            </a:extLst>
          </p:cNvPr>
          <p:cNvPicPr>
            <a:picLocks noChangeAspect="1"/>
          </p:cNvPicPr>
          <p:nvPr/>
        </p:nvPicPr>
        <p:blipFill>
          <a:blip r:embed="rId9"/>
          <a:stretch>
            <a:fillRect/>
          </a:stretch>
        </p:blipFill>
        <p:spPr>
          <a:xfrm>
            <a:off x="8733842" y="9755535"/>
            <a:ext cx="11738558" cy="3056916"/>
          </a:xfrm>
          <a:prstGeom prst="rect">
            <a:avLst/>
          </a:prstGeom>
        </p:spPr>
      </p:pic>
    </p:spTree>
    <p:extLst>
      <p:ext uri="{BB962C8B-B14F-4D97-AF65-F5344CB8AC3E}">
        <p14:creationId xmlns:p14="http://schemas.microsoft.com/office/powerpoint/2010/main" val="27713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A00192C-027A-C654-9C97-155F282784B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8DC4FA2-3A63-2BB3-9EC1-A6852C68405A}"/>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When to stop permanent baiting</a:t>
            </a:r>
            <a:endParaRPr sz="1000" dirty="0"/>
          </a:p>
        </p:txBody>
      </p:sp>
      <p:sp>
        <p:nvSpPr>
          <p:cNvPr id="82" name="Google Shape;82;p5">
            <a:extLst>
              <a:ext uri="{FF2B5EF4-FFF2-40B4-BE49-F238E27FC236}">
                <a16:creationId xmlns:a16="http://schemas.microsoft.com/office/drawing/2014/main" id="{92A29A1C-3AAE-5F81-7924-B1E3A7F334FA}"/>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If signs of takes by small mammals are found, usually clearly indicated by the size of droppings present in the bait stations, the poisoned bait should be removed.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Poisoned bait should also be removed from permanent bait points when a series of records show no takes of bait by rats. In such cases the reasons for conducting permanent rodenticide baiting should be reviewed.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 sequence of four to six checks at monthly intervals without takes by pest rodents would typically suggest that the immediate threat of rodent ingress had not been realised and the rodenticide baits should be removed.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Depending on circumstances, it may be that a shorter sequence of clear checks would justify removal of poisoned bait.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3B89A8E-43A6-0051-4E35-9B8E02508760}"/>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518852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00D7A0D-7B8D-E06F-2257-3378A037C2E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CE19BA4-4F50-DE5A-C3C7-9959EF34DCC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Final points</a:t>
            </a:r>
            <a:endParaRPr sz="1000" dirty="0"/>
          </a:p>
        </p:txBody>
      </p:sp>
      <p:sp>
        <p:nvSpPr>
          <p:cNvPr id="82" name="Google Shape;82;p5">
            <a:extLst>
              <a:ext uri="{FF2B5EF4-FFF2-40B4-BE49-F238E27FC236}">
                <a16:creationId xmlns:a16="http://schemas.microsoft.com/office/drawing/2014/main" id="{0195529D-62F4-AAD4-922A-9E9ED0E2B154}"/>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When using rodenticide, if non-target activity is detected – remove any rodenticide immediately and reconsider current course of action and review the </a:t>
            </a:r>
            <a:r>
              <a:rPr lang="en-GB" sz="4800" i="1" dirty="0">
                <a:solidFill>
                  <a:srgbClr val="21431A"/>
                </a:solidFill>
                <a:latin typeface="Century Gothic"/>
                <a:ea typeface="Century Gothic"/>
                <a:cs typeface="Century Gothic"/>
                <a:sym typeface="Century Gothic"/>
              </a:rPr>
              <a:t>Environmental Risk Assessment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Labels will state ‘to be used only by professional users holding certification demonstrating compliance with UK rodenticide stewardship regime requirements’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Permanent baiting should not be a routine practice</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05E8AFF4-C9A9-81C5-44C9-4CC235903255}"/>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56866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1EF07BA-A1A8-198C-D0E8-2186C4E95E54}"/>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326B33E7-B41E-1BFB-51AA-C2B6FFFF0E4A}"/>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Rodenticide was never intended to be used as permanent baits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Rodenticides were designed to be placed for the treatment duration and then removed at the end of the treatment / when the area had been cleared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They were intended for use where there are pest rodents</a:t>
            </a:r>
          </a:p>
        </p:txBody>
      </p:sp>
      <p:sp>
        <p:nvSpPr>
          <p:cNvPr id="3" name="Rectangle 2">
            <a:extLst>
              <a:ext uri="{FF2B5EF4-FFF2-40B4-BE49-F238E27FC236}">
                <a16:creationId xmlns:a16="http://schemas.microsoft.com/office/drawing/2014/main" id="{A4ECEAC8-ECC5-D85F-2970-3AAEE7A666F1}"/>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
        <p:nvSpPr>
          <p:cNvPr id="5" name="Google Shape;81;p5">
            <a:extLst>
              <a:ext uri="{FF2B5EF4-FFF2-40B4-BE49-F238E27FC236}">
                <a16:creationId xmlns:a16="http://schemas.microsoft.com/office/drawing/2014/main" id="{3F21B4E3-EF9C-278F-44C5-195C36D481A0}"/>
              </a:ext>
            </a:extLst>
          </p:cNvPr>
          <p:cNvSpPr txBox="1"/>
          <p:nvPr/>
        </p:nvSpPr>
        <p:spPr>
          <a:xfrm>
            <a:off x="1270629" y="1514135"/>
            <a:ext cx="22438455"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lang="en-US" sz="7200" b="1" dirty="0">
                <a:solidFill>
                  <a:srgbClr val="21431A"/>
                </a:solidFill>
                <a:latin typeface="Century Gothic"/>
                <a:ea typeface="Century Gothic"/>
                <a:cs typeface="Century Gothic"/>
                <a:sym typeface="Century Gothic"/>
              </a:rPr>
              <a:t>Was rodenticide intended to be used in this way</a:t>
            </a: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1598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B82D39E-CCB7-0F11-B313-06E99B8EAE5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2F5CEE65-A7FF-E478-E57A-A2BC0FB78C44}"/>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Final points continued…</a:t>
            </a:r>
            <a:endParaRPr sz="1000" dirty="0"/>
          </a:p>
        </p:txBody>
      </p:sp>
      <p:sp>
        <p:nvSpPr>
          <p:cNvPr id="82" name="Google Shape;82;p5">
            <a:extLst>
              <a:ext uri="{FF2B5EF4-FFF2-40B4-BE49-F238E27FC236}">
                <a16:creationId xmlns:a16="http://schemas.microsoft.com/office/drawing/2014/main" id="{2363D311-F462-1E1D-681C-34226D122F22}"/>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Risks must be mitigated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An ongoing threat (of reinvasion and to health) to the premises, building or people must be present for permanent baiting to be justified. All other means of prevention, as appropriate, must be in place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Read product labels and accompanying information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Follow the CRRU UK Code of Best Practice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1B3C106-E18A-28CA-EACC-8840BB1FB648}"/>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77169FB7-1913-225D-A5F7-A3761658A2A4}"/>
              </a:ext>
            </a:extLst>
          </p:cNvPr>
          <p:cNvPicPr>
            <a:picLocks noChangeAspect="1"/>
          </p:cNvPicPr>
          <p:nvPr/>
        </p:nvPicPr>
        <p:blipFill>
          <a:blip r:embed="rId3"/>
          <a:stretch>
            <a:fillRect/>
          </a:stretch>
        </p:blipFill>
        <p:spPr>
          <a:xfrm>
            <a:off x="15976600" y="437870"/>
            <a:ext cx="3803650" cy="5378361"/>
          </a:xfrm>
          <a:prstGeom prst="rect">
            <a:avLst/>
          </a:prstGeom>
        </p:spPr>
      </p:pic>
    </p:spTree>
    <p:extLst>
      <p:ext uri="{BB962C8B-B14F-4D97-AF65-F5344CB8AC3E}">
        <p14:creationId xmlns:p14="http://schemas.microsoft.com/office/powerpoint/2010/main" val="3954183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D0B20B3-3583-0E07-C7D8-114C32C14A3F}"/>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B652774D-17F8-2FEA-CB24-85E38F00CED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Thank you</a:t>
            </a:r>
            <a:endParaRPr sz="1000" dirty="0"/>
          </a:p>
        </p:txBody>
      </p:sp>
      <p:sp>
        <p:nvSpPr>
          <p:cNvPr id="82" name="Google Shape;82;p5">
            <a:extLst>
              <a:ext uri="{FF2B5EF4-FFF2-40B4-BE49-F238E27FC236}">
                <a16:creationId xmlns:a16="http://schemas.microsoft.com/office/drawing/2014/main" id="{E214FFC1-2ED7-CF36-A186-584AAF123C90}"/>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B9208831-5493-56AF-373A-CBA412B377AB}"/>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FD4FBFA8-656D-96A5-DCD3-9666775A0E15}"/>
              </a:ext>
            </a:extLst>
          </p:cNvPr>
          <p:cNvPicPr>
            <a:picLocks noChangeAspect="1"/>
          </p:cNvPicPr>
          <p:nvPr/>
        </p:nvPicPr>
        <p:blipFill>
          <a:blip r:embed="rId3"/>
          <a:stretch>
            <a:fillRect/>
          </a:stretch>
        </p:blipFill>
        <p:spPr>
          <a:xfrm>
            <a:off x="9673262" y="4914038"/>
            <a:ext cx="5633192" cy="8071804"/>
          </a:xfrm>
          <a:prstGeom prst="rect">
            <a:avLst/>
          </a:prstGeom>
        </p:spPr>
      </p:pic>
    </p:spTree>
    <p:extLst>
      <p:ext uri="{BB962C8B-B14F-4D97-AF65-F5344CB8AC3E}">
        <p14:creationId xmlns:p14="http://schemas.microsoft.com/office/powerpoint/2010/main" val="374084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012D145-0ED0-9106-03A9-0E35C755218E}"/>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CE3DD410-0DA2-6F6F-6FF3-3123D3F1B7F0}"/>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Permanent use of rodenticides was a routine practice for many years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theory is that this was / is the main route of wildlife contamination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Although permanent baiting should not be routine, there is still a time and a place for this practice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time and place will be designated by the:</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Situation that requires treatment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Environmental Risk Assessment (ERA)</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Level of threat to human or animal health and hygiene</a:t>
            </a:r>
          </a:p>
        </p:txBody>
      </p:sp>
      <p:sp>
        <p:nvSpPr>
          <p:cNvPr id="3" name="Rectangle 2">
            <a:extLst>
              <a:ext uri="{FF2B5EF4-FFF2-40B4-BE49-F238E27FC236}">
                <a16:creationId xmlns:a16="http://schemas.microsoft.com/office/drawing/2014/main" id="{151473BB-3948-1639-4EBB-196AF50DF967}"/>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2" name="Google Shape;81;p5">
            <a:extLst>
              <a:ext uri="{FF2B5EF4-FFF2-40B4-BE49-F238E27FC236}">
                <a16:creationId xmlns:a16="http://schemas.microsoft.com/office/drawing/2014/main" id="{75F9EDA0-C7C1-19E3-4600-94ACA2A0248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Routine permanent baiting?</a:t>
            </a:r>
            <a:endParaRPr sz="1000" dirty="0"/>
          </a:p>
        </p:txBody>
      </p:sp>
      <p:pic>
        <p:nvPicPr>
          <p:cNvPr id="4" name="Picture 3">
            <a:extLst>
              <a:ext uri="{FF2B5EF4-FFF2-40B4-BE49-F238E27FC236}">
                <a16:creationId xmlns:a16="http://schemas.microsoft.com/office/drawing/2014/main" id="{F0E01FB7-CABB-A136-7DE9-52C203923908}"/>
              </a:ext>
            </a:extLst>
          </p:cNvPr>
          <p:cNvPicPr>
            <a:picLocks noChangeAspect="1"/>
          </p:cNvPicPr>
          <p:nvPr/>
        </p:nvPicPr>
        <p:blipFill>
          <a:blip r:embed="rId3"/>
          <a:srcRect/>
          <a:stretch>
            <a:fillRect/>
          </a:stretch>
        </p:blipFill>
        <p:spPr>
          <a:xfrm>
            <a:off x="17181585" y="274585"/>
            <a:ext cx="6527501" cy="4492160"/>
          </a:xfrm>
          <a:prstGeom prst="rect">
            <a:avLst/>
          </a:prstGeom>
        </p:spPr>
      </p:pic>
    </p:spTree>
    <p:extLst>
      <p:ext uri="{BB962C8B-B14F-4D97-AF65-F5344CB8AC3E}">
        <p14:creationId xmlns:p14="http://schemas.microsoft.com/office/powerpoint/2010/main" val="260735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A4A7F80-245A-8704-C5C8-15DCB83713F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3761F9B-3D77-0CF6-ABEA-75DE5ED086B8}"/>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Permanent baiting – the </a:t>
            </a:r>
            <a:r>
              <a:rPr lang="en-US" sz="7200" b="1">
                <a:solidFill>
                  <a:srgbClr val="21431A"/>
                </a:solidFill>
                <a:latin typeface="Century Gothic"/>
                <a:ea typeface="Century Gothic"/>
                <a:cs typeface="Century Gothic"/>
                <a:sym typeface="Century Gothic"/>
              </a:rPr>
              <a:t>main issues</a:t>
            </a:r>
            <a:endParaRPr sz="1000" dirty="0"/>
          </a:p>
        </p:txBody>
      </p:sp>
      <p:sp>
        <p:nvSpPr>
          <p:cNvPr id="82" name="Google Shape;82;p5">
            <a:extLst>
              <a:ext uri="{FF2B5EF4-FFF2-40B4-BE49-F238E27FC236}">
                <a16:creationId xmlns:a16="http://schemas.microsoft.com/office/drawing/2014/main" id="{07FB9DBB-ECF1-C52B-B948-C3883F597305}"/>
              </a:ext>
            </a:extLst>
          </p:cNvPr>
          <p:cNvSpPr txBox="1"/>
          <p:nvPr/>
        </p:nvSpPr>
        <p:spPr>
          <a:xfrm>
            <a:off x="1270630" y="485961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1"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1" i="0" u="none" strike="noStrike" cap="none" dirty="0">
                <a:solidFill>
                  <a:srgbClr val="21431A"/>
                </a:solidFill>
                <a:latin typeface="Century Gothic"/>
                <a:ea typeface="Century Gothic"/>
                <a:cs typeface="Century Gothic"/>
                <a:sym typeface="Century Gothic"/>
              </a:rPr>
              <a:t>Protected</a:t>
            </a:r>
            <a:r>
              <a:rPr lang="en-GB" sz="4800" b="0" i="0" u="none" strike="noStrike" cap="none" dirty="0">
                <a:solidFill>
                  <a:srgbClr val="21431A"/>
                </a:solidFill>
                <a:latin typeface="Century Gothic"/>
                <a:ea typeface="Century Gothic"/>
                <a:cs typeface="Century Gothic"/>
                <a:sym typeface="Century Gothic"/>
              </a:rPr>
              <a:t> – keepin</a:t>
            </a:r>
            <a:r>
              <a:rPr lang="en-GB" sz="4800" dirty="0">
                <a:solidFill>
                  <a:srgbClr val="21431A"/>
                </a:solidFill>
                <a:latin typeface="Century Gothic"/>
                <a:ea typeface="Century Gothic"/>
                <a:cs typeface="Century Gothic"/>
                <a:sym typeface="Century Gothic"/>
              </a:rPr>
              <a:t>g bait preparations covered in tamper-resistant boxes or covered and protected bait points. Ensuring baits are kept away from non-targets (people, other wildlife and pets)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1" i="0" u="none" strike="noStrike" cap="none" dirty="0">
                <a:solidFill>
                  <a:srgbClr val="21431A"/>
                </a:solidFill>
                <a:latin typeface="Century Gothic"/>
                <a:ea typeface="Century Gothic"/>
                <a:cs typeface="Century Gothic"/>
                <a:sym typeface="Century Gothic"/>
              </a:rPr>
              <a:t>Stability </a:t>
            </a:r>
            <a:r>
              <a:rPr lang="en-GB" sz="4800" i="0" u="none" strike="noStrike" cap="none" dirty="0">
                <a:solidFill>
                  <a:srgbClr val="21431A"/>
                </a:solidFill>
                <a:latin typeface="Century Gothic"/>
                <a:ea typeface="Century Gothic"/>
                <a:cs typeface="Century Gothic"/>
                <a:sym typeface="Century Gothic"/>
              </a:rPr>
              <a:t>– </a:t>
            </a:r>
            <a:r>
              <a:rPr lang="en-GB" sz="4800" dirty="0">
                <a:solidFill>
                  <a:srgbClr val="21431A"/>
                </a:solidFill>
                <a:latin typeface="Century Gothic"/>
                <a:ea typeface="Century Gothic"/>
                <a:cs typeface="Century Gothic"/>
                <a:sym typeface="Century Gothic"/>
              </a:rPr>
              <a:t>formulation: many cannot remain palatable and in good condition for long periods externally (grains and pellets may degrade)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1"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AE67D5F-62A2-3AB5-BC1C-3EF7BAEE41E8}"/>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65A398D8-09A8-15DB-D01C-D1BE2BE16221}"/>
              </a:ext>
            </a:extLst>
          </p:cNvPr>
          <p:cNvPicPr>
            <a:picLocks noChangeAspect="1"/>
          </p:cNvPicPr>
          <p:nvPr/>
        </p:nvPicPr>
        <p:blipFill>
          <a:blip r:embed="rId3"/>
          <a:stretch>
            <a:fillRect/>
          </a:stretch>
        </p:blipFill>
        <p:spPr>
          <a:xfrm>
            <a:off x="17459656" y="492295"/>
            <a:ext cx="6249430" cy="3947575"/>
          </a:xfrm>
          <a:prstGeom prst="rect">
            <a:avLst/>
          </a:prstGeom>
        </p:spPr>
      </p:pic>
    </p:spTree>
    <p:extLst>
      <p:ext uri="{BB962C8B-B14F-4D97-AF65-F5344CB8AC3E}">
        <p14:creationId xmlns:p14="http://schemas.microsoft.com/office/powerpoint/2010/main" val="302194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6E024A4-EA22-69EF-0F07-5E02789E1AE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693772C-1EA4-CC63-D371-D01559B1764F}"/>
              </a:ext>
            </a:extLst>
          </p:cNvPr>
          <p:cNvSpPr txBox="1"/>
          <p:nvPr/>
        </p:nvSpPr>
        <p:spPr>
          <a:xfrm>
            <a:off x="1270629" y="1514135"/>
            <a:ext cx="19433999"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Permanent baiting – overcoming the issues</a:t>
            </a:r>
            <a:endParaRPr sz="1000" dirty="0"/>
          </a:p>
        </p:txBody>
      </p:sp>
      <p:sp>
        <p:nvSpPr>
          <p:cNvPr id="82" name="Google Shape;82;p5">
            <a:extLst>
              <a:ext uri="{FF2B5EF4-FFF2-40B4-BE49-F238E27FC236}">
                <a16:creationId xmlns:a16="http://schemas.microsoft.com/office/drawing/2014/main" id="{9515AD73-C0F4-699D-786A-E14B36FF730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Consider tamper-resistant lockable rodent boxes that are fixed in position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Carry out an Environmental Risk Assessment to identify non-target wildlife and mitigate risks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Consider preparations authorised for permanent baiting that are more stable when subjected to external environmental conditions</a:t>
            </a:r>
          </a:p>
        </p:txBody>
      </p:sp>
      <p:sp>
        <p:nvSpPr>
          <p:cNvPr id="3" name="Rectangle 2">
            <a:extLst>
              <a:ext uri="{FF2B5EF4-FFF2-40B4-BE49-F238E27FC236}">
                <a16:creationId xmlns:a16="http://schemas.microsoft.com/office/drawing/2014/main" id="{0AE620F9-0B69-A59A-B5F4-BBB4F56EEE7D}"/>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57731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7F0CAB0-E5CA-B006-A550-A3C82C1850EC}"/>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4901BF5-774F-7496-162F-5CBF9F1BAF91}"/>
              </a:ext>
            </a:extLst>
          </p:cNvPr>
          <p:cNvSpPr txBox="1"/>
          <p:nvPr/>
        </p:nvSpPr>
        <p:spPr>
          <a:xfrm>
            <a:off x="1270630" y="1514135"/>
            <a:ext cx="19466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When should permanent baiting be used?</a:t>
            </a:r>
            <a:endParaRPr sz="1000" dirty="0"/>
          </a:p>
        </p:txBody>
      </p:sp>
      <p:sp>
        <p:nvSpPr>
          <p:cNvPr id="82" name="Google Shape;82;p5">
            <a:extLst>
              <a:ext uri="{FF2B5EF4-FFF2-40B4-BE49-F238E27FC236}">
                <a16:creationId xmlns:a16="http://schemas.microsoft.com/office/drawing/2014/main" id="{ADC43317-3499-C3F3-7957-130A053DDF8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When there is no current rodent activity </a:t>
            </a:r>
            <a:r>
              <a:rPr lang="en-GB" sz="4800" b="0" i="1" u="none" strike="noStrike" cap="none" dirty="0">
                <a:solidFill>
                  <a:srgbClr val="21431A"/>
                </a:solidFill>
                <a:latin typeface="Century Gothic"/>
                <a:ea typeface="Century Gothic"/>
                <a:cs typeface="Century Gothic"/>
                <a:sym typeface="Century Gothic"/>
              </a:rPr>
              <a:t>but </a:t>
            </a:r>
            <a:r>
              <a:rPr lang="en-GB" sz="4800" b="0" u="none" strike="noStrike" cap="none" dirty="0">
                <a:solidFill>
                  <a:srgbClr val="21431A"/>
                </a:solidFill>
                <a:latin typeface="Century Gothic"/>
                <a:ea typeface="Century Gothic"/>
                <a:cs typeface="Century Gothic"/>
                <a:sym typeface="Century Gothic"/>
              </a:rPr>
              <a:t>an unacceptable risk to human or animal health </a:t>
            </a:r>
            <a:r>
              <a:rPr lang="en-GB" sz="4800" b="0" i="1" u="none" strike="noStrike" cap="none" dirty="0">
                <a:solidFill>
                  <a:srgbClr val="21431A"/>
                </a:solidFill>
                <a:latin typeface="Century Gothic"/>
                <a:ea typeface="Century Gothic"/>
                <a:cs typeface="Century Gothic"/>
                <a:sym typeface="Century Gothic"/>
              </a:rPr>
              <a:t>and </a:t>
            </a:r>
            <a:r>
              <a:rPr lang="en-GB" sz="4800" dirty="0">
                <a:solidFill>
                  <a:srgbClr val="21431A"/>
                </a:solidFill>
                <a:latin typeface="Century Gothic"/>
                <a:ea typeface="Century Gothic"/>
                <a:cs typeface="Century Gothic"/>
                <a:sym typeface="Century Gothic"/>
              </a:rPr>
              <a:t>a significant ongoing threat of infestation / reinvasion has been identified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Using rodenticide treatment during an active infestation would either fall within the 35 days period (as per product labels), or be long-term baiting with the full intention and requirement of removal at the end of the treatment</a:t>
            </a:r>
            <a:endParaRPr lang="en-GB" sz="4800" b="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257B132D-AC92-85C5-613F-FABB4D59F1C6}"/>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97925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C0CD94A-75E2-50FD-EC48-B94388F341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0F8A09B-0310-147D-A936-23E54ADD562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What about audit standards?</a:t>
            </a:r>
            <a:endParaRPr sz="1000" dirty="0"/>
          </a:p>
        </p:txBody>
      </p:sp>
      <p:sp>
        <p:nvSpPr>
          <p:cNvPr id="82" name="Google Shape;82;p5">
            <a:extLst>
              <a:ext uri="{FF2B5EF4-FFF2-40B4-BE49-F238E27FC236}">
                <a16:creationId xmlns:a16="http://schemas.microsoft.com/office/drawing/2014/main" id="{E916CF63-0BE0-ECDA-A7FF-0116960A26EA}"/>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has been a </a:t>
            </a:r>
            <a:r>
              <a:rPr lang="en-GB" sz="4800" b="0" i="1" u="none" strike="noStrike" cap="none" dirty="0">
                <a:solidFill>
                  <a:srgbClr val="21431A"/>
                </a:solidFill>
                <a:latin typeface="Century Gothic"/>
                <a:ea typeface="Century Gothic"/>
                <a:cs typeface="Century Gothic"/>
                <a:sym typeface="Century Gothic"/>
              </a:rPr>
              <a:t>misconception </a:t>
            </a:r>
            <a:r>
              <a:rPr lang="en-GB" sz="4800" b="0" u="none" strike="noStrike" cap="none" dirty="0">
                <a:solidFill>
                  <a:srgbClr val="21431A"/>
                </a:solidFill>
                <a:latin typeface="Century Gothic"/>
                <a:ea typeface="Century Gothic"/>
                <a:cs typeface="Century Gothic"/>
                <a:sym typeface="Century Gothic"/>
              </a:rPr>
              <a:t>that some audit standards specify permanent baiting – this is no longer the case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i="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Customer education may be required if you are asked to perform permanent baiting as part of a contract </a:t>
            </a:r>
            <a:r>
              <a:rPr lang="en-GB" sz="4800" b="0" i="1" u="none" strike="noStrike" cap="none" dirty="0">
                <a:solidFill>
                  <a:srgbClr val="21431A"/>
                </a:solidFill>
                <a:latin typeface="Century Gothic"/>
                <a:ea typeface="Century Gothic"/>
                <a:cs typeface="Century Gothic"/>
                <a:sym typeface="Century Gothic"/>
              </a:rPr>
              <a:t>when it is not necessary</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i="1"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Audit specifications will now refer to the local legislation and the CRRU UK Code of Best Practice, which includes guidance notes such as the guide to permanent baiting</a:t>
            </a:r>
          </a:p>
        </p:txBody>
      </p:sp>
      <p:sp>
        <p:nvSpPr>
          <p:cNvPr id="3" name="Rectangle 2">
            <a:extLst>
              <a:ext uri="{FF2B5EF4-FFF2-40B4-BE49-F238E27FC236}">
                <a16:creationId xmlns:a16="http://schemas.microsoft.com/office/drawing/2014/main" id="{A1E0EBB9-9DC4-2402-35B1-8D23A0D0D0C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F1CCE654-7BC1-4E16-0E32-249913107D5D}"/>
              </a:ext>
            </a:extLst>
          </p:cNvPr>
          <p:cNvPicPr>
            <a:picLocks noChangeAspect="1"/>
          </p:cNvPicPr>
          <p:nvPr/>
        </p:nvPicPr>
        <p:blipFill>
          <a:blip r:embed="rId3"/>
          <a:stretch>
            <a:fillRect/>
          </a:stretch>
        </p:blipFill>
        <p:spPr>
          <a:xfrm>
            <a:off x="18069465" y="274585"/>
            <a:ext cx="5868219" cy="4344006"/>
          </a:xfrm>
          <a:prstGeom prst="rect">
            <a:avLst/>
          </a:prstGeom>
        </p:spPr>
      </p:pic>
    </p:spTree>
    <p:extLst>
      <p:ext uri="{BB962C8B-B14F-4D97-AF65-F5344CB8AC3E}">
        <p14:creationId xmlns:p14="http://schemas.microsoft.com/office/powerpoint/2010/main" val="1526655911"/>
      </p:ext>
    </p:extLst>
  </p:cSld>
  <p:clrMapOvr>
    <a:masterClrMapping/>
  </p:clrMapOvr>
</p:sld>
</file>

<file path=ppt/theme/theme1.xml><?xml version="1.0" encoding="utf-8"?>
<a:theme xmlns:a="http://schemas.openxmlformats.org/drawingml/2006/main" name="Default Design">
  <a:themeElements>
    <a:clrScheme name="Default Design">
      <a:dk1>
        <a:srgbClr val="21431A"/>
      </a:dk1>
      <a:lt1>
        <a:srgbClr val="3F2943"/>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5133</Words>
  <Application>Microsoft Office PowerPoint</Application>
  <PresentationFormat>Custom</PresentationFormat>
  <Paragraphs>492</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Wingdings 2</vt:lpstr>
      <vt:lpstr>Century Gothic</vt:lpstr>
      <vt:lpstr>Times New Roman</vt:lpstr>
      <vt:lpstr>Wingdings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Davies</cp:lastModifiedBy>
  <cp:revision>70</cp:revision>
  <dcterms:modified xsi:type="dcterms:W3CDTF">2026-03-02T12:33:18Z</dcterms:modified>
</cp:coreProperties>
</file>