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Lst>
  <p:notesMasterIdLst>
    <p:notesMasterId r:id="rId44"/>
  </p:notesMasterIdLst>
  <p:sldIdLst>
    <p:sldId id="259" r:id="rId4"/>
    <p:sldId id="262" r:id="rId5"/>
    <p:sldId id="263" r:id="rId6"/>
    <p:sldId id="264" r:id="rId7"/>
    <p:sldId id="265" r:id="rId8"/>
    <p:sldId id="266" r:id="rId9"/>
    <p:sldId id="267" r:id="rId10"/>
    <p:sldId id="268" r:id="rId11"/>
    <p:sldId id="269" r:id="rId12"/>
    <p:sldId id="270" r:id="rId13"/>
    <p:sldId id="271" r:id="rId14"/>
    <p:sldId id="272" r:id="rId15"/>
    <p:sldId id="276" r:id="rId16"/>
    <p:sldId id="277" r:id="rId17"/>
    <p:sldId id="278" r:id="rId18"/>
    <p:sldId id="279" r:id="rId19"/>
    <p:sldId id="280" r:id="rId20"/>
    <p:sldId id="281" r:id="rId21"/>
    <p:sldId id="282" r:id="rId22"/>
    <p:sldId id="302" r:id="rId23"/>
    <p:sldId id="303" r:id="rId24"/>
    <p:sldId id="304" r:id="rId25"/>
    <p:sldId id="305" r:id="rId26"/>
    <p:sldId id="306" r:id="rId27"/>
    <p:sldId id="307" r:id="rId28"/>
    <p:sldId id="283" r:id="rId29"/>
    <p:sldId id="308" r:id="rId30"/>
    <p:sldId id="310" r:id="rId31"/>
    <p:sldId id="284" r:id="rId32"/>
    <p:sldId id="285" r:id="rId33"/>
    <p:sldId id="286" r:id="rId34"/>
    <p:sldId id="311" r:id="rId35"/>
    <p:sldId id="287" r:id="rId36"/>
    <p:sldId id="288" r:id="rId37"/>
    <p:sldId id="289" r:id="rId38"/>
    <p:sldId id="290" r:id="rId39"/>
    <p:sldId id="291" r:id="rId40"/>
    <p:sldId id="293" r:id="rId41"/>
    <p:sldId id="292" r:id="rId42"/>
    <p:sldId id="275" r:id="rId43"/>
  </p:sldIdLst>
  <p:sldSz cx="12192000" cy="6858000"/>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4444" autoAdjust="0"/>
  </p:normalViewPr>
  <p:slideViewPr>
    <p:cSldViewPr snapToGrid="0">
      <p:cViewPr varScale="1">
        <p:scale>
          <a:sx n="53" d="100"/>
          <a:sy n="53" d="100"/>
        </p:scale>
        <p:origin x="1838" y="53"/>
      </p:cViewPr>
      <p:guideLst/>
    </p:cSldViewPr>
  </p:slideViewPr>
  <p:notesTextViewPr>
    <p:cViewPr>
      <p:scale>
        <a:sx n="1" d="1"/>
        <a:sy n="1" d="1"/>
      </p:scale>
      <p:origin x="0" y="0"/>
    </p:cViewPr>
  </p:notesTextViewPr>
  <p:sorterViewPr>
    <p:cViewPr varScale="1">
      <p:scale>
        <a:sx n="1" d="1"/>
        <a:sy n="1" d="1"/>
      </p:scale>
      <p:origin x="0" y="-13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AFF610EF-2504-41C4-94A7-F5897CA5354C}" type="datetimeFigureOut">
              <a:rPr lang="en-GB" smtClean="0"/>
              <a:t>19/02/2026</a:t>
            </a:fld>
            <a:endParaRPr lang="en-GB"/>
          </a:p>
        </p:txBody>
      </p:sp>
      <p:sp>
        <p:nvSpPr>
          <p:cNvPr id="4" name="Slide Image Placeholder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8873679E-01AD-47AD-8C93-7D5297403023}" type="slidenum">
              <a:rPr lang="en-GB" smtClean="0"/>
              <a:t>‹#›</a:t>
            </a:fld>
            <a:endParaRPr lang="en-GB"/>
          </a:p>
        </p:txBody>
      </p:sp>
    </p:spTree>
    <p:extLst>
      <p:ext uri="{BB962C8B-B14F-4D97-AF65-F5344CB8AC3E}">
        <p14:creationId xmlns:p14="http://schemas.microsoft.com/office/powerpoint/2010/main" val="3302243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txBox="1">
            <a:spLocks noGrp="1"/>
          </p:cNvSpPr>
          <p:nvPr>
            <p:ph type="body" idx="1"/>
          </p:nvPr>
        </p:nvSpPr>
        <p:spPr>
          <a:xfrm>
            <a:off x="906569" y="4716661"/>
            <a:ext cx="4986126" cy="4468416"/>
          </a:xfrm>
          <a:prstGeom prst="rect">
            <a:avLst/>
          </a:prstGeom>
        </p:spPr>
        <p:txBody>
          <a:bodyPr spcFirstLastPara="1" wrap="square" lIns="91425" tIns="45700" rIns="91425" bIns="45700" anchor="t" anchorCtr="0">
            <a:noAutofit/>
          </a:bodyPr>
          <a:lstStyle/>
          <a:p>
            <a:pPr marL="0" indent="0" eaLnBrk="1" hangingPunct="1">
              <a:buFont typeface="Arial" panose="020B0604020202020204" pitchFamily="34" charset="0"/>
              <a:buNone/>
            </a:pPr>
            <a:r>
              <a:rPr lang="en-US" altLang="en-US" b="1" dirty="0"/>
              <a:t>Updated with new resistance maps and data, by Dr </a:t>
            </a:r>
            <a:r>
              <a:rPr lang="en-US" altLang="en-US" b="1"/>
              <a:t>Matthew Davies</a:t>
            </a:r>
            <a:endParaRPr lang="en-US" altLang="en-US" b="1" dirty="0"/>
          </a:p>
        </p:txBody>
      </p:sp>
      <p:sp>
        <p:nvSpPr>
          <p:cNvPr id="63" name="Google Shape;63;p3:notes"/>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9A15A714-0D10-2929-78D1-233B1A562E6B}"/>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514BAF10-A424-297C-3A55-AFFD9CAAF151}"/>
              </a:ext>
            </a:extLst>
          </p:cNvPr>
          <p:cNvSpPr txBox="1">
            <a:spLocks noGrp="1"/>
          </p:cNvSpPr>
          <p:nvPr>
            <p:ph type="body" idx="1"/>
          </p:nvPr>
        </p:nvSpPr>
        <p:spPr>
          <a:xfrm>
            <a:off x="906569" y="4716661"/>
            <a:ext cx="4986126" cy="4468416"/>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2400" dirty="0">
                <a:solidFill>
                  <a:schemeClr val="tx2"/>
                </a:solidFill>
              </a:rPr>
              <a:t>Resistance </a:t>
            </a:r>
            <a:r>
              <a:rPr lang="en-GB" sz="2400" baseline="0" dirty="0"/>
              <a:t>was first found in Norway rats in Scotland in the late 1950s.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2400" dirty="0"/>
              <a:t>Government resistance surveys quickly identified resistance in many other places.  They did not know it then, but many of those early foci probably harboured rats carry different resistance mutations.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2400" baseline="0" dirty="0"/>
              <a:t>Of course, only FGARs were available</a:t>
            </a:r>
            <a:r>
              <a:rPr lang="en-GB" sz="2400" dirty="0"/>
              <a:t> at the time of these early surveys.  </a:t>
            </a:r>
            <a:r>
              <a:rPr lang="en-GB" sz="2400" baseline="0" dirty="0"/>
              <a:t>The SGARs were developed during</a:t>
            </a:r>
            <a:r>
              <a:rPr lang="en-GB" sz="2400" dirty="0"/>
              <a:t> the mid-1970s to combat resistance.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2400" dirty="0"/>
              <a:t>We now also know that rats in many of the early resistance foci carried cross-resistance to bromadiolone and </a:t>
            </a:r>
            <a:r>
              <a:rPr lang="en-GB" sz="2400" dirty="0" err="1"/>
              <a:t>difenacoum</a:t>
            </a:r>
            <a:r>
              <a:rPr lang="en-GB" sz="2400" dirty="0"/>
              <a:t> </a:t>
            </a:r>
            <a:r>
              <a:rPr lang="en-GB" sz="2400" u="sng" dirty="0"/>
              <a:t>even before they were invented</a:t>
            </a:r>
            <a:r>
              <a:rPr lang="en-GB" sz="2400" dirty="0"/>
              <a:t>!</a:t>
            </a:r>
            <a:r>
              <a:rPr lang="en-GB" sz="2400" baseline="0"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2400" dirty="0">
                <a:solidFill>
                  <a:schemeClr val="tx2"/>
                </a:solidFill>
              </a:rPr>
              <a:t>The  very fast emergence of the different resistances in</a:t>
            </a:r>
            <a:r>
              <a:rPr lang="en-GB" altLang="en-US" sz="2400" baseline="0" dirty="0">
                <a:solidFill>
                  <a:schemeClr val="tx2"/>
                </a:solidFill>
              </a:rPr>
              <a:t> UK Norway rats suggests that resistant mutations were already present in populations well before anticoagulants were introduced.  They were in the populations at very low frequencies but the intensive use of the FGARs during</a:t>
            </a:r>
            <a:r>
              <a:rPr lang="en-GB" altLang="en-US" sz="2400" dirty="0">
                <a:solidFill>
                  <a:schemeClr val="tx2"/>
                </a:solidFill>
              </a:rPr>
              <a:t> the 1950s and 60s created strong selection for resistance and consequently quickly </a:t>
            </a:r>
            <a:r>
              <a:rPr lang="en-GB" altLang="en-US" sz="2400" baseline="0" dirty="0">
                <a:solidFill>
                  <a:schemeClr val="tx2"/>
                </a:solidFill>
              </a:rPr>
              <a:t>increased their prevalence.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2400" dirty="0">
                <a:solidFill>
                  <a:schemeClr val="tx2"/>
                </a:solidFill>
              </a:rPr>
              <a:t>We do not know why the UK has so many different resistance mutations in Norway rats – at least five that provide strong resistance, while some nearby countries have only one or two!  </a:t>
            </a:r>
            <a:endParaRPr lang="en-GB" sz="3600" dirty="0"/>
          </a:p>
        </p:txBody>
      </p:sp>
      <p:sp>
        <p:nvSpPr>
          <p:cNvPr id="78" name="Google Shape;78;p5:notes">
            <a:extLst>
              <a:ext uri="{FF2B5EF4-FFF2-40B4-BE49-F238E27FC236}">
                <a16:creationId xmlns:a16="http://schemas.microsoft.com/office/drawing/2014/main" id="{B5ECDF5A-ACC4-1C0C-424D-F430F4E94FDB}"/>
              </a:ext>
            </a:extLst>
          </p:cNvPr>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6515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97690479-DD77-D27C-ACC5-30A10EE6B604}"/>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98E00176-C830-D774-AF5F-877348C39442}"/>
              </a:ext>
            </a:extLst>
          </p:cNvPr>
          <p:cNvSpPr txBox="1">
            <a:spLocks noGrp="1"/>
          </p:cNvSpPr>
          <p:nvPr>
            <p:ph type="body" idx="1"/>
          </p:nvPr>
        </p:nvSpPr>
        <p:spPr>
          <a:xfrm>
            <a:off x="906569" y="4716661"/>
            <a:ext cx="4986126" cy="4468416"/>
          </a:xfrm>
          <a:prstGeom prst="rect">
            <a:avLst/>
          </a:prstGeom>
        </p:spPr>
        <p:txBody>
          <a:bodyPr spcFirstLastPara="1" wrap="square" lIns="91425" tIns="45700" rIns="91425" bIns="45700" anchor="t" anchorCtr="0">
            <a:noAutofit/>
          </a:bodyPr>
          <a:lstStyle/>
          <a:p>
            <a:r>
              <a:rPr lang="en-GB" sz="2400" dirty="0"/>
              <a:t>When resistance first emerged there were only two ways to identify it. These</a:t>
            </a:r>
            <a:r>
              <a:rPr lang="en-GB" sz="2400" baseline="0" dirty="0"/>
              <a:t> were feeding tests with caged animals and field trials. </a:t>
            </a:r>
          </a:p>
          <a:p>
            <a:r>
              <a:rPr lang="en-GB" sz="2400" dirty="0"/>
              <a:t>There are now 4 different ways of identifying</a:t>
            </a:r>
            <a:r>
              <a:rPr lang="en-GB" sz="2400" baseline="0" dirty="0"/>
              <a:t> resistance. But each technique alone can’t tell you the whole story, so in an ideal world all 4 techniques would be used to determine a population’s resistance status.</a:t>
            </a:r>
          </a:p>
          <a:p>
            <a:r>
              <a:rPr lang="en-GB" sz="2400" baseline="0" dirty="0"/>
              <a:t>With Feeding tests and field trials, b</a:t>
            </a:r>
            <a:r>
              <a:rPr lang="en-US" altLang="en-US" sz="2400" baseline="0" dirty="0" err="1">
                <a:solidFill>
                  <a:schemeClr val="tx2"/>
                </a:solidFill>
              </a:rPr>
              <a:t>ait</a:t>
            </a:r>
            <a:r>
              <a:rPr lang="en-US" altLang="en-US" sz="2400" baseline="0" dirty="0">
                <a:solidFill>
                  <a:schemeClr val="tx2"/>
                </a:solidFill>
              </a:rPr>
              <a:t> is presented to caged or wild rodents.  If  rodents eat large amounts of bait but survive they are likely to be resistant.  Field trials</a:t>
            </a:r>
            <a:r>
              <a:rPr lang="en-US" altLang="en-US" sz="2400" dirty="0">
                <a:solidFill>
                  <a:schemeClr val="tx2"/>
                </a:solidFill>
              </a:rPr>
              <a:t> are the ‘gold standard’ practical resistance test because they tell you true field performance of an AR.</a:t>
            </a:r>
            <a:r>
              <a:rPr lang="en-US" altLang="en-US" sz="2400" baseline="0" dirty="0">
                <a:solidFill>
                  <a:schemeClr val="tx2"/>
                </a:solidFill>
              </a:rPr>
              <a:t> </a:t>
            </a:r>
          </a:p>
          <a:p>
            <a:r>
              <a:rPr lang="en-US" altLang="en-US" sz="2400" dirty="0">
                <a:solidFill>
                  <a:schemeClr val="tx2"/>
                </a:solidFill>
              </a:rPr>
              <a:t>A quicker and cheaper </a:t>
            </a:r>
            <a:r>
              <a:rPr lang="en-US" altLang="en-US" sz="2400" baseline="0" dirty="0">
                <a:solidFill>
                  <a:schemeClr val="tx2"/>
                </a:solidFill>
              </a:rPr>
              <a:t>technique was developed however, the </a:t>
            </a:r>
            <a:r>
              <a:rPr lang="en-US" altLang="en-US" sz="2400" dirty="0">
                <a:solidFill>
                  <a:schemeClr val="tx2"/>
                </a:solidFill>
              </a:rPr>
              <a:t>Blood-clotting response (BCR) test.  In this </a:t>
            </a:r>
            <a:r>
              <a:rPr lang="en-US" altLang="en-US" sz="2400" baseline="0" dirty="0">
                <a:solidFill>
                  <a:schemeClr val="tx2"/>
                </a:solidFill>
              </a:rPr>
              <a:t>animals are dosed in cages with an anticoagulant and the time taken for the blood to clot is measured. </a:t>
            </a:r>
            <a:r>
              <a:rPr lang="en-US" altLang="en-US" sz="2400" dirty="0">
                <a:solidFill>
                  <a:schemeClr val="tx2"/>
                </a:solidFill>
              </a:rPr>
              <a:t>A resistant animal’s blood will clot quite quickly when given an AR dose that would stop the blood of a normal animal from clotting. The test is quantitative and </a:t>
            </a:r>
            <a:r>
              <a:rPr lang="en-US" altLang="en-US" sz="2400" baseline="0" dirty="0">
                <a:solidFill>
                  <a:schemeClr val="tx2"/>
                </a:solidFill>
              </a:rPr>
              <a:t>if you measure clotting time you can tell which individuals carry resistance and the level of resistance they have. The longer it takes for that animals blood to clot the less resistant they are.</a:t>
            </a:r>
          </a:p>
          <a:p>
            <a:r>
              <a:rPr lang="en-GB" altLang="en-US" sz="2400" dirty="0">
                <a:solidFill>
                  <a:schemeClr val="tx2"/>
                </a:solidFill>
              </a:rPr>
              <a:t>However, none of these tests tell you which type of resistance mutation is present.</a:t>
            </a:r>
          </a:p>
          <a:p>
            <a:r>
              <a:rPr lang="en-US" altLang="en-US" sz="2400" baseline="0" dirty="0">
                <a:solidFill>
                  <a:schemeClr val="tx2"/>
                </a:solidFill>
              </a:rPr>
              <a:t>DNA: The most recent method is DNA sequencing. This can identify if the animal has a resistant mutation and what mutation is it. </a:t>
            </a:r>
          </a:p>
          <a:p>
            <a:r>
              <a:rPr lang="en-US" altLang="en-US" sz="2400" i="1" baseline="0" dirty="0">
                <a:solidFill>
                  <a:schemeClr val="tx2"/>
                </a:solidFill>
              </a:rPr>
              <a:t>However, DNA tests alone can’t tell us the severity of the resistance to different compounds.  We need the other tests for this.</a:t>
            </a:r>
          </a:p>
          <a:p>
            <a:endParaRPr lang="en-US" sz="2400" baseline="0" dirty="0">
              <a:solidFill>
                <a:schemeClr val="tx2"/>
              </a:solidFill>
            </a:endParaRPr>
          </a:p>
          <a:p>
            <a:endParaRPr lang="en-GB" sz="2400" dirty="0"/>
          </a:p>
        </p:txBody>
      </p:sp>
      <p:sp>
        <p:nvSpPr>
          <p:cNvPr id="78" name="Google Shape;78;p5:notes">
            <a:extLst>
              <a:ext uri="{FF2B5EF4-FFF2-40B4-BE49-F238E27FC236}">
                <a16:creationId xmlns:a16="http://schemas.microsoft.com/office/drawing/2014/main" id="{230BF47D-F58A-3439-B1A1-2F5D5738BF75}"/>
              </a:ext>
            </a:extLst>
          </p:cNvPr>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2870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A454D2E0-AA7E-68F1-EAB5-48EA135458C1}"/>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1E84A83C-3091-355F-F4BC-A4DCDF6A4DA5}"/>
              </a:ext>
            </a:extLst>
          </p:cNvPr>
          <p:cNvSpPr txBox="1">
            <a:spLocks noGrp="1"/>
          </p:cNvSpPr>
          <p:nvPr>
            <p:ph type="body" idx="1"/>
          </p:nvPr>
        </p:nvSpPr>
        <p:spPr>
          <a:xfrm>
            <a:off x="906569" y="4716661"/>
            <a:ext cx="4986126" cy="4468416"/>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2400" dirty="0">
                <a:solidFill>
                  <a:schemeClr val="tx2"/>
                </a:solidFill>
              </a:rPr>
              <a:t>The first bar shows the coagulation time for a normal susceptible animal that has not been dosed with an AR.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2400" dirty="0">
                <a:solidFill>
                  <a:schemeClr val="tx2"/>
                </a:solidFill>
              </a:rPr>
              <a:t>The other bars show the results of a test in which susceptible and resistant animals receive a usually effective dose of an AR.  That is one that will normally cause the blood to clot.  </a:t>
            </a:r>
            <a:r>
              <a:rPr lang="en-US" altLang="en-US" sz="2400" baseline="0" dirty="0">
                <a:solidFill>
                  <a:schemeClr val="tx2"/>
                </a:solidFill>
              </a:rPr>
              <a:t>After a fixed period, blood is taken from the animals and the coagulation time of their blood is measured.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2400" dirty="0">
                <a:solidFill>
                  <a:schemeClr val="tx2"/>
                </a:solidFill>
              </a:rPr>
              <a:t>A resistant animal’s blood will clot quite quickly, in a similar time to that of a susceptible animal that has not been dosed. The dosed susceptible animal’s blood will take much longer to clot.  </a:t>
            </a:r>
            <a:r>
              <a:rPr lang="en-US" altLang="en-US" sz="2400" baseline="0" dirty="0">
                <a:solidFill>
                  <a:schemeClr val="tx2"/>
                </a:solidFill>
              </a:rPr>
              <a:t>So if you measure this clotting time you can tell which individuals carry resistance and, from how long clotting takes, what level of resistance they have. The longer the coagulation time the less resistant the animal.</a:t>
            </a:r>
          </a:p>
          <a:p>
            <a:endParaRPr lang="en-GB" sz="2400" dirty="0"/>
          </a:p>
        </p:txBody>
      </p:sp>
      <p:sp>
        <p:nvSpPr>
          <p:cNvPr id="78" name="Google Shape;78;p5:notes">
            <a:extLst>
              <a:ext uri="{FF2B5EF4-FFF2-40B4-BE49-F238E27FC236}">
                <a16:creationId xmlns:a16="http://schemas.microsoft.com/office/drawing/2014/main" id="{8BB2EA29-6A86-E9C3-5408-BEF400EEA60D}"/>
              </a:ext>
            </a:extLst>
          </p:cNvPr>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4061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B00DFBEA-22B6-A143-86C5-B3330A2798C1}"/>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49091814-3E67-7BDD-51A3-2522760FFB1A}"/>
              </a:ext>
            </a:extLst>
          </p:cNvPr>
          <p:cNvSpPr txBox="1">
            <a:spLocks noGrp="1"/>
          </p:cNvSpPr>
          <p:nvPr>
            <p:ph type="body" idx="1"/>
          </p:nvPr>
        </p:nvSpPr>
        <p:spPr>
          <a:xfrm>
            <a:off x="906569" y="4716661"/>
            <a:ext cx="4986126" cy="4468416"/>
          </a:xfrm>
          <a:prstGeom prst="rect">
            <a:avLst/>
          </a:prstGeom>
        </p:spPr>
        <p:txBody>
          <a:bodyPr spcFirstLastPara="1" wrap="square" lIns="91425" tIns="45700" rIns="91425" bIns="45700" anchor="t" anchorCtr="0">
            <a:noAutofit/>
          </a:bodyPr>
          <a:lstStyle/>
          <a:p>
            <a:r>
              <a:rPr lang="en-US" sz="2400" dirty="0">
                <a:solidFill>
                  <a:schemeClr val="tx2"/>
                </a:solidFill>
              </a:rPr>
              <a:t>From blood clotting tests you can actually calculate what’s called a resistant ratio.</a:t>
            </a:r>
          </a:p>
          <a:p>
            <a:r>
              <a:rPr lang="en-GB" sz="2400" dirty="0"/>
              <a:t>The ‘resistance ratio’ determines the amount of anticoagulant required to kill the target animal expressed as a multiple of the </a:t>
            </a:r>
            <a:r>
              <a:rPr lang="en-GB" sz="2400" baseline="0" dirty="0"/>
              <a:t>normal lethal dose</a:t>
            </a:r>
            <a:endParaRPr lang="en-GB" sz="2400" dirty="0"/>
          </a:p>
          <a:p>
            <a:r>
              <a:rPr lang="en-GB" sz="2400" dirty="0"/>
              <a:t>So if</a:t>
            </a:r>
            <a:r>
              <a:rPr lang="en-GB" sz="2400" baseline="0" dirty="0"/>
              <a:t> an animal had a resistant factor of 2 it would have to consume twice the amount of a normal lethal dose to result in death</a:t>
            </a:r>
            <a:endParaRPr lang="en-US" sz="2400" dirty="0">
              <a:solidFill>
                <a:schemeClr val="tx2"/>
              </a:solidFill>
            </a:endParaRPr>
          </a:p>
          <a:p>
            <a:endParaRPr lang="en-GB" sz="2400" dirty="0"/>
          </a:p>
        </p:txBody>
      </p:sp>
      <p:sp>
        <p:nvSpPr>
          <p:cNvPr id="78" name="Google Shape;78;p5:notes">
            <a:extLst>
              <a:ext uri="{FF2B5EF4-FFF2-40B4-BE49-F238E27FC236}">
                <a16:creationId xmlns:a16="http://schemas.microsoft.com/office/drawing/2014/main" id="{843A0CF8-BDF3-D21F-799A-6E995DCF48B0}"/>
              </a:ext>
            </a:extLst>
          </p:cNvPr>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8365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3F7E2236-E5B5-438A-31E0-85C28B02018D}"/>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6EC47E31-88B9-DDC9-AFFB-F7442B49B2A5}"/>
              </a:ext>
            </a:extLst>
          </p:cNvPr>
          <p:cNvSpPr txBox="1">
            <a:spLocks noGrp="1"/>
          </p:cNvSpPr>
          <p:nvPr>
            <p:ph type="body" idx="1"/>
          </p:nvPr>
        </p:nvSpPr>
        <p:spPr>
          <a:xfrm>
            <a:off x="906569" y="4716661"/>
            <a:ext cx="4986126" cy="4468416"/>
          </a:xfrm>
          <a:prstGeom prst="rect">
            <a:avLst/>
          </a:prstGeom>
        </p:spPr>
        <p:txBody>
          <a:bodyPr spcFirstLastPara="1" wrap="square" lIns="91425" tIns="45700" rIns="91425" bIns="45700" anchor="t" anchorCtr="0">
            <a:noAutofit/>
          </a:bodyPr>
          <a:lstStyle/>
          <a:p>
            <a:r>
              <a:rPr lang="en-US" sz="1550" dirty="0">
                <a:solidFill>
                  <a:schemeClr val="tx2"/>
                </a:solidFill>
              </a:rPr>
              <a:t>Any animal that has a resistance factor greater than 1 might be said to be ‘resistant’ – at least to some degree.  </a:t>
            </a:r>
          </a:p>
          <a:p>
            <a:r>
              <a:rPr lang="en-US" sz="1550" dirty="0">
                <a:solidFill>
                  <a:schemeClr val="tx2"/>
                </a:solidFill>
              </a:rPr>
              <a:t>We use two terms to describe if a finding of resistance is unlikely or likely to impact users of ARs in a significant way.</a:t>
            </a:r>
          </a:p>
          <a:p>
            <a:r>
              <a:rPr lang="en-US" sz="1550" b="1" dirty="0"/>
              <a:t>Technical resistance</a:t>
            </a:r>
            <a:r>
              <a:rPr lang="en-US" sz="1550" b="1" baseline="0" dirty="0"/>
              <a:t> –  </a:t>
            </a:r>
            <a:r>
              <a:rPr lang="en-GB" sz="1550" dirty="0">
                <a:solidFill>
                  <a:schemeClr val="tx2"/>
                </a:solidFill>
              </a:rPr>
              <a:t>is where resistance tests identify resistance but where resistance factors are </a:t>
            </a:r>
            <a:r>
              <a:rPr lang="en-GB" sz="1550" baseline="0" dirty="0">
                <a:solidFill>
                  <a:schemeClr val="tx2"/>
                </a:solidFill>
              </a:rPr>
              <a:t>so </a:t>
            </a:r>
            <a:r>
              <a:rPr lang="en-GB" sz="1550" dirty="0">
                <a:solidFill>
                  <a:schemeClr val="tx2"/>
                </a:solidFill>
              </a:rPr>
              <a:t>low that there is</a:t>
            </a:r>
            <a:r>
              <a:rPr lang="en-GB" sz="1550" baseline="0" dirty="0">
                <a:solidFill>
                  <a:schemeClr val="tx2"/>
                </a:solidFill>
              </a:rPr>
              <a:t> liable to be no </a:t>
            </a:r>
            <a:r>
              <a:rPr lang="en-GB" sz="1550" dirty="0">
                <a:solidFill>
                  <a:schemeClr val="tx2"/>
                </a:solidFill>
              </a:rPr>
              <a:t>observable practical effect on control treatments.</a:t>
            </a:r>
          </a:p>
          <a:p>
            <a:r>
              <a:rPr lang="en-US" sz="1550" b="1" dirty="0"/>
              <a:t>Practical resistance</a:t>
            </a:r>
            <a:r>
              <a:rPr lang="en-US" sz="1550" b="1" baseline="0" dirty="0"/>
              <a:t> – </a:t>
            </a:r>
            <a:r>
              <a:rPr lang="en-GB" sz="1550" dirty="0">
                <a:solidFill>
                  <a:schemeClr val="tx2"/>
                </a:solidFill>
              </a:rPr>
              <a:t>is where resistance is identified and resistance</a:t>
            </a:r>
            <a:r>
              <a:rPr lang="en-GB" sz="1550" baseline="0" dirty="0">
                <a:solidFill>
                  <a:schemeClr val="tx2"/>
                </a:solidFill>
              </a:rPr>
              <a:t> factors are</a:t>
            </a:r>
            <a:r>
              <a:rPr lang="en-GB" sz="1550" dirty="0">
                <a:solidFill>
                  <a:schemeClr val="tx2"/>
                </a:solidFill>
              </a:rPr>
              <a:t> sufficiently high that an acceptable level of control is unlikely to be achieved in practical control treatments.</a:t>
            </a:r>
          </a:p>
          <a:p>
            <a:r>
              <a:rPr lang="en-GB" sz="1550" dirty="0">
                <a:solidFill>
                  <a:schemeClr val="tx2"/>
                </a:solidFill>
              </a:rPr>
              <a:t>Rule of thumb:</a:t>
            </a:r>
          </a:p>
          <a:p>
            <a:r>
              <a:rPr lang="en-GB" sz="1550" i="1" dirty="0">
                <a:solidFill>
                  <a:schemeClr val="tx2"/>
                </a:solidFill>
              </a:rPr>
              <a:t>Resistance factors less than 5 are </a:t>
            </a:r>
            <a:r>
              <a:rPr lang="en-GB" sz="1550" i="1" u="sng" dirty="0">
                <a:solidFill>
                  <a:schemeClr val="tx2"/>
                </a:solidFill>
              </a:rPr>
              <a:t>unlikely</a:t>
            </a:r>
            <a:r>
              <a:rPr lang="en-GB" sz="1550" i="1" dirty="0">
                <a:solidFill>
                  <a:schemeClr val="tx2"/>
                </a:solidFill>
              </a:rPr>
              <a:t> to have a significant negative effect on practical treatment efficacy = technical resistance</a:t>
            </a:r>
          </a:p>
          <a:p>
            <a:r>
              <a:rPr lang="en-GB" sz="1550" i="1" dirty="0">
                <a:solidFill>
                  <a:schemeClr val="tx2"/>
                </a:solidFill>
              </a:rPr>
              <a:t>Resistance factors greater than 10 are </a:t>
            </a:r>
            <a:r>
              <a:rPr lang="en-GB" sz="1550" i="1" u="sng" dirty="0">
                <a:solidFill>
                  <a:schemeClr val="tx2"/>
                </a:solidFill>
              </a:rPr>
              <a:t>likely</a:t>
            </a:r>
            <a:r>
              <a:rPr lang="en-GB" sz="1550" i="1" dirty="0">
                <a:solidFill>
                  <a:schemeClr val="tx2"/>
                </a:solidFill>
              </a:rPr>
              <a:t> to have a significant detrimental effect on practical treatment efficacy = practical resistance</a:t>
            </a:r>
          </a:p>
        </p:txBody>
      </p:sp>
      <p:sp>
        <p:nvSpPr>
          <p:cNvPr id="78" name="Google Shape;78;p5:notes">
            <a:extLst>
              <a:ext uri="{FF2B5EF4-FFF2-40B4-BE49-F238E27FC236}">
                <a16:creationId xmlns:a16="http://schemas.microsoft.com/office/drawing/2014/main" id="{E0A81696-F7A8-A401-4529-0EF6DEC90696}"/>
              </a:ext>
            </a:extLst>
          </p:cNvPr>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4684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F77323EE-0576-6165-8F26-41EA5C000DB6}"/>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93E4BEE3-4AB1-8F85-1552-28DFD11C732F}"/>
              </a:ext>
            </a:extLst>
          </p:cNvPr>
          <p:cNvSpPr txBox="1">
            <a:spLocks noGrp="1"/>
          </p:cNvSpPr>
          <p:nvPr>
            <p:ph type="body" idx="1"/>
          </p:nvPr>
        </p:nvSpPr>
        <p:spPr>
          <a:xfrm>
            <a:off x="906569" y="4716661"/>
            <a:ext cx="4986126" cy="4468416"/>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2400" dirty="0"/>
              <a:t>Just to make things even more complicated,</a:t>
            </a:r>
            <a:r>
              <a:rPr lang="en-GB" sz="2400" baseline="0" dirty="0"/>
              <a:t> the level of resistance in individual rodents is affected by many factors</a:t>
            </a:r>
            <a:r>
              <a:rPr lang="en-US" sz="2400" baseline="0" dirty="0">
                <a:solidFill>
                  <a:schemeClr val="tx2"/>
                </a:solidFill>
              </a:rPr>
              <a:t> such as </a:t>
            </a:r>
            <a:endParaRPr lang="en-GB" sz="2400" baseline="0" dirty="0"/>
          </a:p>
          <a:p>
            <a:pPr rtl="0" eaLnBrk="1" fontAlgn="t" latinLnBrk="0" hangingPunct="1"/>
            <a:r>
              <a:rPr lang="en-GB" sz="2400" b="1" i="0" u="none" strike="noStrike" kern="1200" dirty="0">
                <a:solidFill>
                  <a:schemeClr val="tx1"/>
                </a:solidFill>
                <a:effectLst/>
              </a:rPr>
              <a:t>Strain</a:t>
            </a:r>
            <a:endParaRPr lang="en-GB" sz="2400" b="0" i="0" u="none" strike="noStrike" kern="1200" dirty="0">
              <a:solidFill>
                <a:schemeClr val="tx1"/>
              </a:solidFill>
              <a:effectLst/>
            </a:endParaRPr>
          </a:p>
          <a:p>
            <a:pPr rtl="0" eaLnBrk="1" fontAlgn="t" latinLnBrk="0" hangingPunct="1"/>
            <a:r>
              <a:rPr lang="en-GB" sz="2400" b="0" i="0" u="none" strike="noStrike" kern="1200" dirty="0">
                <a:solidFill>
                  <a:schemeClr val="tx1"/>
                </a:solidFill>
                <a:effectLst/>
              </a:rPr>
              <a:t>e.g. L120Q mutation has the highest recorded levels of resistance known</a:t>
            </a:r>
          </a:p>
          <a:p>
            <a:pPr rtl="0" eaLnBrk="1" fontAlgn="t" latinLnBrk="0" hangingPunct="1"/>
            <a:r>
              <a:rPr lang="en-GB" sz="2400" b="1" i="0" u="none" strike="noStrike" kern="1200" dirty="0">
                <a:solidFill>
                  <a:schemeClr val="tx1"/>
                </a:solidFill>
                <a:effectLst/>
              </a:rPr>
              <a:t>Genotype</a:t>
            </a:r>
            <a:endParaRPr lang="en-GB" sz="2400" b="0" i="0" u="none" strike="noStrike" kern="1200" dirty="0">
              <a:solidFill>
                <a:schemeClr val="tx1"/>
              </a:solidFill>
              <a:effectLst/>
            </a:endParaRPr>
          </a:p>
          <a:p>
            <a:pPr rtl="0" eaLnBrk="1" fontAlgn="t" latinLnBrk="0" hangingPunct="1"/>
            <a:r>
              <a:rPr lang="en-GB" sz="2400" b="0" i="0" u="none" strike="noStrike" kern="1200" dirty="0">
                <a:solidFill>
                  <a:schemeClr val="tx1"/>
                </a:solidFill>
                <a:effectLst/>
              </a:rPr>
              <a:t>Heterozygous rodents (that </a:t>
            </a:r>
            <a:r>
              <a:rPr lang="en-GB" sz="2400" dirty="0"/>
              <a:t>is those that carry only one copy of the resistance gene received from only one parent) </a:t>
            </a:r>
            <a:r>
              <a:rPr lang="en-GB" sz="2400" b="0" i="0" u="none" strike="noStrike" kern="1200" dirty="0">
                <a:solidFill>
                  <a:schemeClr val="tx1"/>
                </a:solidFill>
                <a:effectLst/>
              </a:rPr>
              <a:t>have far lower resistance than homozygous rodents (that is those that carry two copies of the resistance gene, one received from each parent)</a:t>
            </a:r>
          </a:p>
          <a:p>
            <a:pPr rtl="0" eaLnBrk="1" fontAlgn="t" latinLnBrk="0" hangingPunct="1"/>
            <a:r>
              <a:rPr lang="en-GB" sz="2400" b="1" i="0" u="none" strike="noStrike" kern="1200" dirty="0">
                <a:solidFill>
                  <a:schemeClr val="tx1"/>
                </a:solidFill>
                <a:effectLst/>
              </a:rPr>
              <a:t>Sex</a:t>
            </a:r>
            <a:endParaRPr lang="en-GB" sz="2400" b="0" i="0" u="none" strike="noStrike" kern="1200" dirty="0">
              <a:solidFill>
                <a:schemeClr val="tx1"/>
              </a:solidFill>
              <a:effectLst/>
            </a:endParaRPr>
          </a:p>
          <a:p>
            <a:pPr rtl="0" eaLnBrk="1" fontAlgn="t" latinLnBrk="0" hangingPunct="1"/>
            <a:r>
              <a:rPr lang="en-GB" sz="2400" b="0" i="0" u="none" strike="noStrike" kern="1200" dirty="0">
                <a:solidFill>
                  <a:schemeClr val="tx1"/>
                </a:solidFill>
                <a:effectLst/>
              </a:rPr>
              <a:t>Females tend to have higher levels of resistance than males</a:t>
            </a:r>
          </a:p>
          <a:p>
            <a:pPr rtl="0" eaLnBrk="1" fontAlgn="t" latinLnBrk="0" hangingPunct="1"/>
            <a:r>
              <a:rPr lang="en-GB" sz="2400" b="1" i="0" u="none" strike="noStrike" kern="1200" dirty="0">
                <a:solidFill>
                  <a:schemeClr val="tx1"/>
                </a:solidFill>
                <a:effectLst/>
              </a:rPr>
              <a:t>Natural Tolerance (sometimes confusingly calle</a:t>
            </a:r>
            <a:r>
              <a:rPr lang="en-GB" sz="2400" b="1" dirty="0"/>
              <a:t>d natural resistance)</a:t>
            </a:r>
            <a:endParaRPr lang="en-GB" sz="2400" b="0" i="0" u="none" strike="noStrike" kern="1200" dirty="0">
              <a:solidFill>
                <a:schemeClr val="tx1"/>
              </a:solidFill>
              <a:effectLst/>
            </a:endParaRPr>
          </a:p>
          <a:p>
            <a:pPr rtl="0" eaLnBrk="1" fontAlgn="t" latinLnBrk="0" hangingPunct="1"/>
            <a:r>
              <a:rPr lang="en-GB" sz="2400" b="0" i="0" u="none" strike="noStrike" kern="1200" dirty="0">
                <a:solidFill>
                  <a:schemeClr val="tx1"/>
                </a:solidFill>
                <a:effectLst/>
              </a:rPr>
              <a:t>Natural tolerance to anticoagulants is known, particularly in mice</a:t>
            </a:r>
          </a:p>
          <a:p>
            <a:endParaRPr lang="en-GB" sz="2400" dirty="0"/>
          </a:p>
        </p:txBody>
      </p:sp>
      <p:sp>
        <p:nvSpPr>
          <p:cNvPr id="78" name="Google Shape;78;p5:notes">
            <a:extLst>
              <a:ext uri="{FF2B5EF4-FFF2-40B4-BE49-F238E27FC236}">
                <a16:creationId xmlns:a16="http://schemas.microsoft.com/office/drawing/2014/main" id="{3D3A47D8-A002-F58A-A7FF-75AE3E2D4852}"/>
              </a:ext>
            </a:extLst>
          </p:cNvPr>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1423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BE365A3E-E43F-07B6-2014-FAA4E437B3E8}"/>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CC57FE43-CCE3-F504-22BF-6037D9F0B58F}"/>
              </a:ext>
            </a:extLst>
          </p:cNvPr>
          <p:cNvSpPr txBox="1">
            <a:spLocks noGrp="1"/>
          </p:cNvSpPr>
          <p:nvPr>
            <p:ph type="body" idx="1"/>
          </p:nvPr>
        </p:nvSpPr>
        <p:spPr>
          <a:xfrm>
            <a:off x="906569" y="4716661"/>
            <a:ext cx="4986126" cy="4468416"/>
          </a:xfrm>
          <a:prstGeom prst="rect">
            <a:avLst/>
          </a:prstGeom>
        </p:spPr>
        <p:txBody>
          <a:bodyPr spcFirstLastPara="1" wrap="square" lIns="91425" tIns="45700" rIns="91425" bIns="45700" anchor="t" anchorCtr="0">
            <a:noAutofit/>
          </a:bodyPr>
          <a:lstStyle/>
          <a:p>
            <a:pPr>
              <a:spcAft>
                <a:spcPts val="0"/>
              </a:spcAft>
            </a:pPr>
            <a:r>
              <a:rPr lang="en-GB" sz="2400" i="0" dirty="0">
                <a:ea typeface="Calibri" panose="020F0502020204030204" pitchFamily="34" charset="0"/>
                <a:cs typeface="Times New Roman" panose="02020603050405020304" pitchFamily="18" charset="0"/>
              </a:rPr>
              <a:t>G</a:t>
            </a:r>
            <a:r>
              <a:rPr lang="en-GB" sz="2400" i="0" baseline="0" dirty="0">
                <a:ea typeface="Calibri" panose="020F0502020204030204" pitchFamily="34" charset="0"/>
                <a:cs typeface="Times New Roman" panose="02020603050405020304" pitchFamily="18" charset="0"/>
              </a:rPr>
              <a:t>enes exist in individual animals as two copies, one received from the mother and one from the father.  These are called ALLELES.</a:t>
            </a:r>
          </a:p>
          <a:p>
            <a:pPr>
              <a:spcAft>
                <a:spcPts val="0"/>
              </a:spcAft>
            </a:pPr>
            <a:r>
              <a:rPr lang="en-GB" sz="2400" dirty="0">
                <a:ea typeface="Calibri" panose="020F0502020204030204" pitchFamily="34" charset="0"/>
                <a:cs typeface="Times New Roman" panose="02020603050405020304" pitchFamily="18" charset="0"/>
              </a:rPr>
              <a:t>An individual may receive identical alleles from each parent, that individual is said to be HOMOZYGOUS. </a:t>
            </a:r>
            <a:r>
              <a:rPr lang="en-GB" sz="2400" i="0" baseline="0" dirty="0">
                <a:ea typeface="Calibri" panose="020F0502020204030204" pitchFamily="34" charset="0"/>
                <a:cs typeface="Times New Roman" panose="02020603050405020304" pitchFamily="18" charset="0"/>
              </a:rPr>
              <a:t> </a:t>
            </a:r>
          </a:p>
          <a:p>
            <a:pPr>
              <a:spcAft>
                <a:spcPts val="0"/>
              </a:spcAft>
            </a:pPr>
            <a:r>
              <a:rPr lang="en-GB" sz="2400" dirty="0">
                <a:ea typeface="Calibri" panose="020F0502020204030204" pitchFamily="34" charset="0"/>
                <a:cs typeface="Times New Roman" panose="02020603050405020304" pitchFamily="18" charset="0"/>
              </a:rPr>
              <a:t>If an individual has received different alleles from each parent, that individual is said to be HETEROZYGOUS. </a:t>
            </a:r>
            <a:endParaRPr lang="en-GB" sz="2400" i="0" baseline="0" dirty="0">
              <a:ea typeface="Calibri" panose="020F0502020204030204" pitchFamily="34" charset="0"/>
              <a:cs typeface="Times New Roman" panose="02020603050405020304" pitchFamily="18" charset="0"/>
            </a:endParaRPr>
          </a:p>
          <a:p>
            <a:pPr>
              <a:spcAft>
                <a:spcPts val="0"/>
              </a:spcAft>
            </a:pPr>
            <a:r>
              <a:rPr lang="en-GB" sz="2400" i="0" baseline="0" dirty="0">
                <a:ea typeface="Calibri" panose="020F0502020204030204" pitchFamily="34" charset="0"/>
                <a:cs typeface="Times New Roman" panose="02020603050405020304" pitchFamily="18" charset="0"/>
              </a:rPr>
              <a:t>So,</a:t>
            </a:r>
            <a:r>
              <a:rPr lang="en-GB" sz="2400" i="0" dirty="0">
                <a:ea typeface="Calibri" panose="020F0502020204030204" pitchFamily="34" charset="0"/>
                <a:cs typeface="Times New Roman" panose="02020603050405020304" pitchFamily="18" charset="0"/>
              </a:rPr>
              <a:t> a</a:t>
            </a:r>
            <a:r>
              <a:rPr lang="en-GB" sz="2400" i="0" baseline="0" dirty="0">
                <a:ea typeface="Calibri" panose="020F0502020204030204" pitchFamily="34" charset="0"/>
                <a:cs typeface="Times New Roman" panose="02020603050405020304" pitchFamily="18" charset="0"/>
              </a:rPr>
              <a:t> fully susceptible animal has two copies of the normal i.e. susceptible allele. </a:t>
            </a:r>
          </a:p>
          <a:p>
            <a:pPr marL="0" marR="0" lvl="0" indent="0" algn="l" defTabSz="914400" rtl="0" eaLnBrk="0" fontAlgn="base" latinLnBrk="0" hangingPunct="0">
              <a:lnSpc>
                <a:spcPct val="100000"/>
              </a:lnSpc>
              <a:spcBef>
                <a:spcPct val="30000"/>
              </a:spcBef>
              <a:spcAft>
                <a:spcPts val="0"/>
              </a:spcAft>
              <a:buClrTx/>
              <a:buSzTx/>
              <a:buFontTx/>
              <a:buNone/>
              <a:tabLst/>
              <a:defRPr/>
            </a:pPr>
            <a:r>
              <a:rPr lang="en-GB" sz="2400" i="0" dirty="0">
                <a:ea typeface="Calibri" panose="020F0502020204030204" pitchFamily="34" charset="0"/>
                <a:cs typeface="Times New Roman" panose="02020603050405020304" pitchFamily="18" charset="0"/>
              </a:rPr>
              <a:t>Therefore resistance </a:t>
            </a:r>
            <a:r>
              <a:rPr lang="en-GB" sz="2400" i="0" baseline="0" dirty="0">
                <a:ea typeface="Calibri" panose="020F0502020204030204" pitchFamily="34" charset="0"/>
                <a:cs typeface="Times New Roman" panose="02020603050405020304" pitchFamily="18" charset="0"/>
              </a:rPr>
              <a:t>exists in two different forms:</a:t>
            </a:r>
          </a:p>
          <a:p>
            <a:pPr marL="0" marR="0" lvl="0" indent="0" algn="l" defTabSz="914400" rtl="0" eaLnBrk="0" fontAlgn="base" latinLnBrk="0" hangingPunct="0">
              <a:lnSpc>
                <a:spcPct val="100000"/>
              </a:lnSpc>
              <a:spcBef>
                <a:spcPct val="30000"/>
              </a:spcBef>
              <a:spcAft>
                <a:spcPts val="0"/>
              </a:spcAft>
              <a:buClrTx/>
              <a:buSzTx/>
              <a:buFontTx/>
              <a:buNone/>
              <a:tabLst/>
              <a:defRPr/>
            </a:pPr>
            <a:r>
              <a:rPr lang="en-GB" sz="2400" i="0" baseline="0" dirty="0">
                <a:ea typeface="Calibri" panose="020F0502020204030204" pitchFamily="34" charset="0"/>
                <a:cs typeface="Times New Roman" panose="02020603050405020304" pitchFamily="18" charset="0"/>
              </a:rPr>
              <a:t>- </a:t>
            </a:r>
            <a:r>
              <a:rPr lang="en-GB" sz="2400" b="1" i="0" baseline="0" dirty="0">
                <a:ea typeface="Calibri" panose="020F0502020204030204" pitchFamily="34" charset="0"/>
                <a:cs typeface="Times New Roman" panose="02020603050405020304" pitchFamily="18" charset="0"/>
              </a:rPr>
              <a:t>H</a:t>
            </a:r>
            <a:r>
              <a:rPr lang="en-GB" sz="2400" b="1" i="0" dirty="0">
                <a:ea typeface="Calibri" panose="020F0502020204030204" pitchFamily="34" charset="0"/>
                <a:cs typeface="Times New Roman" panose="02020603050405020304" pitchFamily="18" charset="0"/>
              </a:rPr>
              <a:t>eterozygous</a:t>
            </a:r>
            <a:r>
              <a:rPr lang="en-GB" sz="2400" i="0" dirty="0">
                <a:ea typeface="Calibri" panose="020F0502020204030204" pitchFamily="34" charset="0"/>
                <a:cs typeface="Times New Roman" panose="02020603050405020304" pitchFamily="18" charset="0"/>
              </a:rPr>
              <a:t> animals</a:t>
            </a:r>
            <a:r>
              <a:rPr lang="en-GB" sz="2400" i="0" baseline="0" dirty="0">
                <a:ea typeface="Calibri" panose="020F0502020204030204" pitchFamily="34" charset="0"/>
                <a:cs typeface="Times New Roman" panose="02020603050405020304" pitchFamily="18" charset="0"/>
              </a:rPr>
              <a:t> have one copy of the resistance allele and one normal (</a:t>
            </a:r>
            <a:r>
              <a:rPr lang="en-GB" sz="2400" dirty="0">
                <a:ea typeface="Calibri" panose="020F0502020204030204" pitchFamily="34" charset="0"/>
                <a:cs typeface="Times New Roman" panose="02020603050405020304" pitchFamily="18" charset="0"/>
              </a:rPr>
              <a:t>i.e. susceptible) </a:t>
            </a:r>
            <a:r>
              <a:rPr lang="en-GB" sz="2400" i="0" baseline="0" dirty="0">
                <a:ea typeface="Calibri" panose="020F0502020204030204" pitchFamily="34" charset="0"/>
                <a:cs typeface="Times New Roman" panose="02020603050405020304" pitchFamily="18" charset="0"/>
              </a:rPr>
              <a:t>allele.</a:t>
            </a:r>
          </a:p>
          <a:p>
            <a:pPr>
              <a:spcAft>
                <a:spcPts val="0"/>
              </a:spcAft>
            </a:pPr>
            <a:r>
              <a:rPr lang="en-GB" sz="2400" dirty="0">
                <a:ea typeface="Calibri" panose="020F0502020204030204" pitchFamily="34" charset="0"/>
                <a:cs typeface="Times New Roman" panose="02020603050405020304" pitchFamily="18" charset="0"/>
              </a:rPr>
              <a:t>- </a:t>
            </a:r>
            <a:r>
              <a:rPr lang="en-GB" sz="2400" b="1" dirty="0">
                <a:ea typeface="Calibri" panose="020F0502020204030204" pitchFamily="34" charset="0"/>
                <a:cs typeface="Times New Roman" panose="02020603050405020304" pitchFamily="18" charset="0"/>
              </a:rPr>
              <a:t>H</a:t>
            </a:r>
            <a:r>
              <a:rPr lang="en-GB" sz="2400" b="1" i="0" dirty="0">
                <a:ea typeface="Calibri" panose="020F0502020204030204" pitchFamily="34" charset="0"/>
                <a:cs typeface="Times New Roman" panose="02020603050405020304" pitchFamily="18" charset="0"/>
              </a:rPr>
              <a:t>omozygous</a:t>
            </a:r>
            <a:r>
              <a:rPr lang="en-GB" sz="2400" i="0" dirty="0">
                <a:ea typeface="Calibri" panose="020F0502020204030204" pitchFamily="34" charset="0"/>
                <a:cs typeface="Times New Roman" panose="02020603050405020304" pitchFamily="18" charset="0"/>
              </a:rPr>
              <a:t> animals have two copies of the resistance</a:t>
            </a:r>
            <a:r>
              <a:rPr lang="en-GB" sz="2400" i="0" baseline="0" dirty="0">
                <a:ea typeface="Calibri" panose="020F0502020204030204" pitchFamily="34" charset="0"/>
                <a:cs typeface="Times New Roman" panose="02020603050405020304" pitchFamily="18" charset="0"/>
              </a:rPr>
              <a:t> allele.</a:t>
            </a:r>
          </a:p>
          <a:p>
            <a:pPr>
              <a:spcAft>
                <a:spcPts val="0"/>
              </a:spcAft>
            </a:pPr>
            <a:r>
              <a:rPr lang="en-GB" sz="2400" i="0" baseline="0" dirty="0">
                <a:ea typeface="Calibri" panose="020F0502020204030204" pitchFamily="34" charset="0"/>
                <a:cs typeface="Times New Roman" panose="02020603050405020304" pitchFamily="18" charset="0"/>
              </a:rPr>
              <a:t>Resistance will be most severe in </a:t>
            </a:r>
            <a:r>
              <a:rPr lang="en-GB" sz="2400" dirty="0">
                <a:ea typeface="Calibri" panose="020F0502020204030204" pitchFamily="34" charset="0"/>
                <a:cs typeface="Times New Roman" panose="02020603050405020304" pitchFamily="18" charset="0"/>
              </a:rPr>
              <a:t>populations where homozygous individuals predominate.  T</a:t>
            </a:r>
            <a:r>
              <a:rPr lang="en-GB" sz="2400" i="0" dirty="0">
                <a:ea typeface="Calibri" panose="020F0502020204030204" pitchFamily="34" charset="0"/>
                <a:cs typeface="Times New Roman" panose="02020603050405020304" pitchFamily="18" charset="0"/>
              </a:rPr>
              <a:t>hese animals have a much higher tolerance to anticoagulants (i.e. higher RFs) and always produce resistant offspring</a:t>
            </a:r>
            <a:r>
              <a:rPr lang="en-GB" sz="2400" dirty="0">
                <a:ea typeface="Calibri" panose="020F0502020204030204" pitchFamily="34" charset="0"/>
                <a:cs typeface="Times New Roman" panose="02020603050405020304" pitchFamily="18" charset="0"/>
              </a:rPr>
              <a:t>.</a:t>
            </a:r>
          </a:p>
          <a:p>
            <a:pPr marL="0" marR="0" lvl="0" indent="0" algn="l" defTabSz="914400" rtl="0" eaLnBrk="0" fontAlgn="base" latinLnBrk="0" hangingPunct="0">
              <a:lnSpc>
                <a:spcPct val="100000"/>
              </a:lnSpc>
              <a:spcBef>
                <a:spcPct val="30000"/>
              </a:spcBef>
              <a:spcAft>
                <a:spcPts val="0"/>
              </a:spcAft>
              <a:buClrTx/>
              <a:buSzTx/>
              <a:buFontTx/>
              <a:buNone/>
              <a:tabLst/>
              <a:defRPr/>
            </a:pPr>
            <a:r>
              <a:rPr lang="en-GB" sz="2400" i="0" baseline="0" dirty="0">
                <a:ea typeface="Calibri" panose="020F0502020204030204" pitchFamily="34" charset="0"/>
                <a:cs typeface="Times New Roman" panose="02020603050405020304" pitchFamily="18" charset="0"/>
              </a:rPr>
              <a:t>Importantly,</a:t>
            </a:r>
            <a:r>
              <a:rPr lang="en-GB" sz="2400" i="0" dirty="0">
                <a:ea typeface="Calibri" panose="020F0502020204030204" pitchFamily="34" charset="0"/>
                <a:cs typeface="Times New Roman" panose="02020603050405020304" pitchFamily="18" charset="0"/>
              </a:rPr>
              <a:t> </a:t>
            </a:r>
            <a:r>
              <a:rPr lang="en-GB" sz="2400" i="0" baseline="0" dirty="0">
                <a:ea typeface="Calibri" panose="020F0502020204030204" pitchFamily="34" charset="0"/>
                <a:cs typeface="Times New Roman" panose="02020603050405020304" pitchFamily="18" charset="0"/>
              </a:rPr>
              <a:t>DNA analysis not only tells</a:t>
            </a:r>
            <a:r>
              <a:rPr lang="en-GB" sz="2400" i="0" dirty="0">
                <a:ea typeface="Calibri" panose="020F0502020204030204" pitchFamily="34" charset="0"/>
                <a:cs typeface="Times New Roman" panose="02020603050405020304" pitchFamily="18" charset="0"/>
              </a:rPr>
              <a:t> us which resistance mutations are present but also if individuals are homo- or heterozygous</a:t>
            </a:r>
            <a:r>
              <a:rPr lang="en-GB" sz="2400" i="0" baseline="0" dirty="0">
                <a:ea typeface="Calibri" panose="020F0502020204030204" pitchFamily="34" charset="0"/>
                <a:cs typeface="Times New Roman" panose="02020603050405020304" pitchFamily="18" charset="0"/>
              </a:rPr>
              <a:t>. </a:t>
            </a:r>
          </a:p>
          <a:p>
            <a:pPr>
              <a:spcAft>
                <a:spcPts val="0"/>
              </a:spcAft>
            </a:pPr>
            <a:r>
              <a:rPr lang="en-GB" sz="2000" dirty="0">
                <a:ea typeface="Calibri" panose="020F0502020204030204" pitchFamily="34" charset="0"/>
                <a:cs typeface="Times New Roman" panose="02020603050405020304" pitchFamily="18" charset="0"/>
              </a:rPr>
              <a:t> </a:t>
            </a:r>
          </a:p>
          <a:p>
            <a:endParaRPr lang="en-GB" sz="2400" dirty="0"/>
          </a:p>
        </p:txBody>
      </p:sp>
      <p:sp>
        <p:nvSpPr>
          <p:cNvPr id="78" name="Google Shape;78;p5:notes">
            <a:extLst>
              <a:ext uri="{FF2B5EF4-FFF2-40B4-BE49-F238E27FC236}">
                <a16:creationId xmlns:a16="http://schemas.microsoft.com/office/drawing/2014/main" id="{797F1C46-F03A-AFFF-7F04-0A0D3592907D}"/>
              </a:ext>
            </a:extLst>
          </p:cNvPr>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5136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F7E65DC6-5256-BC1E-71BD-F160EB85738A}"/>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BA5F8B6C-9014-7C4B-0831-A9E705DAFCA1}"/>
              </a:ext>
            </a:extLst>
          </p:cNvPr>
          <p:cNvSpPr txBox="1">
            <a:spLocks noGrp="1"/>
          </p:cNvSpPr>
          <p:nvPr>
            <p:ph type="body" idx="1"/>
          </p:nvPr>
        </p:nvSpPr>
        <p:spPr>
          <a:xfrm>
            <a:off x="906569" y="4716661"/>
            <a:ext cx="4986126" cy="4468416"/>
          </a:xfrm>
          <a:prstGeom prst="rect">
            <a:avLst/>
          </a:prstGeom>
        </p:spPr>
        <p:txBody>
          <a:bodyPr spcFirstLastPara="1" wrap="square" lIns="91425" tIns="45700" rIns="91425" bIns="45700" anchor="t" anchorCtr="0">
            <a:noAutofit/>
          </a:bodyPr>
          <a:lstStyle/>
          <a:p>
            <a:r>
              <a:rPr lang="en-GB" sz="2400" dirty="0"/>
              <a:t>All maps used are the property CRRU UK and CRRU holds copyright.  If they are reproduced this ownership should be clearly acknowledged. </a:t>
            </a:r>
          </a:p>
          <a:p>
            <a:endParaRPr lang="en-GB" sz="2400" dirty="0"/>
          </a:p>
        </p:txBody>
      </p:sp>
      <p:sp>
        <p:nvSpPr>
          <p:cNvPr id="78" name="Google Shape;78;p5:notes">
            <a:extLst>
              <a:ext uri="{FF2B5EF4-FFF2-40B4-BE49-F238E27FC236}">
                <a16:creationId xmlns:a16="http://schemas.microsoft.com/office/drawing/2014/main" id="{52108A5B-8710-84DA-C56B-377D71978DBE}"/>
              </a:ext>
            </a:extLst>
          </p:cNvPr>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6376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3C092352-0C34-5C6D-5A21-669CB32668E2}"/>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3F96B06E-EE5A-B09B-D167-487D5D3A019F}"/>
              </a:ext>
            </a:extLst>
          </p:cNvPr>
          <p:cNvSpPr txBox="1">
            <a:spLocks noGrp="1"/>
          </p:cNvSpPr>
          <p:nvPr>
            <p:ph type="body" idx="1"/>
          </p:nvPr>
        </p:nvSpPr>
        <p:spPr>
          <a:xfrm>
            <a:off x="906569" y="4716661"/>
            <a:ext cx="4986126" cy="4468416"/>
          </a:xfrm>
          <a:prstGeom prst="rect">
            <a:avLst/>
          </a:prstGeom>
        </p:spPr>
        <p:txBody>
          <a:bodyPr spcFirstLastPara="1" wrap="square" lIns="91425" tIns="45700" rIns="91425" bIns="45700" anchor="t" anchorCtr="0">
            <a:noAutofit/>
          </a:bodyPr>
          <a:lstStyle/>
          <a:p>
            <a:r>
              <a:rPr lang="en-GB" sz="2400" dirty="0"/>
              <a:t>There are five main Norway rat resistance mutations that we know have serious impacts on the efficacy of anticoagulant rodenticide in UK.</a:t>
            </a:r>
          </a:p>
          <a:p>
            <a:r>
              <a:rPr lang="en-GB" sz="2400" dirty="0"/>
              <a:t>Each began at a specific geographical focus but has now spread more widely.  Some more than others.</a:t>
            </a:r>
          </a:p>
          <a:p>
            <a:r>
              <a:rPr lang="en-GB" sz="2400" dirty="0"/>
              <a:t>The VKORC1 molecule is like a string of beads, with each bead being a different amino-acid numbered from one end to the other on the chain.</a:t>
            </a:r>
          </a:p>
          <a:p>
            <a:r>
              <a:rPr lang="en-GB" sz="2400" dirty="0"/>
              <a:t>The blue amino-acids in the table are those found in susceptible animals and the red are the mutated amino-acids found in resistant animals.</a:t>
            </a:r>
          </a:p>
          <a:p>
            <a:r>
              <a:rPr lang="en-GB" sz="2400" dirty="0"/>
              <a:t>Show this figure to participants if you think they may be able to understand it.</a:t>
            </a:r>
          </a:p>
          <a:p>
            <a:r>
              <a:rPr lang="en-GB" sz="2400" dirty="0"/>
              <a:t>The enzyme is positioned in the membrane of the endoplasmic reticulum in liver cells and passes through it three times.  So it is said to be “membrane-bound”.</a:t>
            </a:r>
          </a:p>
          <a:p>
            <a:endParaRPr lang="en-GB" sz="3600" dirty="0"/>
          </a:p>
          <a:p>
            <a:endParaRPr lang="en-GB" sz="2800" dirty="0"/>
          </a:p>
        </p:txBody>
      </p:sp>
      <p:sp>
        <p:nvSpPr>
          <p:cNvPr id="78" name="Google Shape;78;p5:notes">
            <a:extLst>
              <a:ext uri="{FF2B5EF4-FFF2-40B4-BE49-F238E27FC236}">
                <a16:creationId xmlns:a16="http://schemas.microsoft.com/office/drawing/2014/main" id="{9FAEEB14-A3BC-D74F-2208-24DDEAE5C8D4}"/>
              </a:ext>
            </a:extLst>
          </p:cNvPr>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4966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8A2F0B9F-B137-F75B-D5E2-7E28E3FD992A}"/>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784668B8-3175-15E3-ACB9-70FB6D575435}"/>
              </a:ext>
            </a:extLst>
          </p:cNvPr>
          <p:cNvSpPr txBox="1">
            <a:spLocks noGrp="1"/>
          </p:cNvSpPr>
          <p:nvPr>
            <p:ph type="body" idx="1"/>
          </p:nvPr>
        </p:nvSpPr>
        <p:spPr>
          <a:xfrm>
            <a:off x="906569" y="4716661"/>
            <a:ext cx="4986126" cy="4468416"/>
          </a:xfrm>
          <a:prstGeom prst="rect">
            <a:avLst/>
          </a:prstGeom>
        </p:spPr>
        <p:txBody>
          <a:bodyPr spcFirstLastPara="1" wrap="square" lIns="91425" tIns="45700" rIns="91425" bIns="45700" anchor="t" anchorCtr="0">
            <a:noAutofit/>
          </a:bodyPr>
          <a:lstStyle/>
          <a:p>
            <a:pPr eaLnBrk="1" hangingPunct="1"/>
            <a:endParaRPr lang="en-US" altLang="en-US" dirty="0"/>
          </a:p>
        </p:txBody>
      </p:sp>
      <p:sp>
        <p:nvSpPr>
          <p:cNvPr id="78" name="Google Shape;78;p5:notes">
            <a:extLst>
              <a:ext uri="{FF2B5EF4-FFF2-40B4-BE49-F238E27FC236}">
                <a16:creationId xmlns:a16="http://schemas.microsoft.com/office/drawing/2014/main" id="{74785389-AE6A-6B62-2F18-F4F544DB2951}"/>
              </a:ext>
            </a:extLst>
          </p:cNvPr>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9116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4D673C71-BD8B-0057-29E1-F2DD6866CE83}"/>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841D136C-A4F5-EC2E-5ACC-F5B4DB469499}"/>
              </a:ext>
            </a:extLst>
          </p:cNvPr>
          <p:cNvSpPr txBox="1">
            <a:spLocks noGrp="1"/>
          </p:cNvSpPr>
          <p:nvPr>
            <p:ph type="body" idx="1"/>
          </p:nvPr>
        </p:nvSpPr>
        <p:spPr>
          <a:xfrm>
            <a:off x="906569" y="4716661"/>
            <a:ext cx="4986126" cy="4468416"/>
          </a:xfrm>
          <a:prstGeom prst="rect">
            <a:avLst/>
          </a:prstGeom>
        </p:spPr>
        <p:txBody>
          <a:bodyPr spcFirstLastPara="1" wrap="square" lIns="91425" tIns="45700" rIns="91425" bIns="45700" anchor="t" anchorCtr="0">
            <a:noAutofit/>
          </a:bodyPr>
          <a:lstStyle/>
          <a:p>
            <a:pPr marL="0" indent="0">
              <a:buFont typeface="Arial" panose="020B0604020202020204" pitchFamily="34" charset="0"/>
              <a:buNone/>
            </a:pPr>
            <a:endParaRPr lang="en-US" sz="2400" b="0" i="0" u="none" strike="noStrike" kern="1200" baseline="0" dirty="0">
              <a:solidFill>
                <a:schemeClr val="tx1"/>
              </a:solidFill>
              <a:latin typeface="Arial" panose="020B0604020202020204" pitchFamily="34" charset="0"/>
              <a:ea typeface="Segoe UI Historic" panose="020B0502040204020203" pitchFamily="34" charset="0"/>
              <a:cs typeface="Arial" panose="020B0604020202020204" pitchFamily="34" charset="0"/>
            </a:endParaRPr>
          </a:p>
        </p:txBody>
      </p:sp>
      <p:sp>
        <p:nvSpPr>
          <p:cNvPr id="78" name="Google Shape;78;p5:notes">
            <a:extLst>
              <a:ext uri="{FF2B5EF4-FFF2-40B4-BE49-F238E27FC236}">
                <a16:creationId xmlns:a16="http://schemas.microsoft.com/office/drawing/2014/main" id="{541A6215-4D90-F4EF-672C-31C9DAF3B7D4}"/>
              </a:ext>
            </a:extLst>
          </p:cNvPr>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030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D3CA25C5-B796-79EB-BE01-8C2790246832}"/>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CD0A8298-082D-725A-E6FB-228CE0104C3B}"/>
              </a:ext>
            </a:extLst>
          </p:cNvPr>
          <p:cNvSpPr txBox="1">
            <a:spLocks noGrp="1"/>
          </p:cNvSpPr>
          <p:nvPr>
            <p:ph type="body" idx="1"/>
          </p:nvPr>
        </p:nvSpPr>
        <p:spPr>
          <a:xfrm>
            <a:off x="906569" y="4716661"/>
            <a:ext cx="4986126" cy="4468416"/>
          </a:xfrm>
          <a:prstGeom prst="rect">
            <a:avLst/>
          </a:prstGeom>
        </p:spPr>
        <p:txBody>
          <a:bodyPr spcFirstLastPara="1" wrap="square" lIns="91425" tIns="45700" rIns="91425" bIns="45700" anchor="t" anchorCtr="0">
            <a:noAutofit/>
          </a:bodyPr>
          <a:lstStyle/>
          <a:p>
            <a:r>
              <a:rPr lang="en-GB" sz="2400" dirty="0"/>
              <a:t>Although not known at the time, this was the first resistance mutation ever found anywhere in the world.  It is a relatively mild form of resistance.  L128Q animals are strongly resistant to all FGARs.  There is FGAR availability on the market, in the form of coumatetralyl.  This should not be used in areas where it is known the L128Q-resistant rats are present.</a:t>
            </a:r>
          </a:p>
          <a:p>
            <a:r>
              <a:rPr lang="en-GB" sz="2400" dirty="0"/>
              <a:t>However, L128Q rats are fully susceptible to all SGARs.  Therefore, if SGARs are used effectively in L128Q areas there should be no reason why this mutation should spread any further.</a:t>
            </a:r>
          </a:p>
          <a:p>
            <a:r>
              <a:rPr lang="en-GB" sz="2400" dirty="0"/>
              <a:t>However, because it is found over such a wide area, and other mutations are present in the same areas, we sometimes find rats that carry BOTH the L128Q mutation and another resistance gene.  These are said to be HYBRID RESISTANT.</a:t>
            </a:r>
          </a:p>
        </p:txBody>
      </p:sp>
      <p:sp>
        <p:nvSpPr>
          <p:cNvPr id="78" name="Google Shape;78;p5:notes">
            <a:extLst>
              <a:ext uri="{FF2B5EF4-FFF2-40B4-BE49-F238E27FC236}">
                <a16:creationId xmlns:a16="http://schemas.microsoft.com/office/drawing/2014/main" id="{17EC2085-DC42-BACE-8913-D033848B788A}"/>
              </a:ext>
            </a:extLst>
          </p:cNvPr>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501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3032ABAD-866B-0216-A1EA-1C13CD0C5A82}"/>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6B5F0B00-540B-DA7C-F48C-7F71E8AAAD56}"/>
              </a:ext>
            </a:extLst>
          </p:cNvPr>
          <p:cNvSpPr txBox="1">
            <a:spLocks noGrp="1"/>
          </p:cNvSpPr>
          <p:nvPr>
            <p:ph type="body" idx="1"/>
          </p:nvPr>
        </p:nvSpPr>
        <p:spPr>
          <a:xfrm>
            <a:off x="906569" y="4716661"/>
            <a:ext cx="4986126" cy="4468416"/>
          </a:xfrm>
          <a:prstGeom prst="rect">
            <a:avLst/>
          </a:prstGeom>
        </p:spPr>
        <p:txBody>
          <a:bodyPr spcFirstLastPara="1" wrap="square" lIns="91425" tIns="45700" rIns="91425" bIns="45700" anchor="t" anchorCtr="0">
            <a:noAutofit/>
          </a:bodyPr>
          <a:lstStyle/>
          <a:p>
            <a:r>
              <a:rPr lang="en-GB" sz="2400" dirty="0"/>
              <a:t>This resistance focus was much researched and consequently well-defined during the 1960s and 1970s.  At that time it extended from the East Midlands to the Welsh coast and far south into central Wales (see earlier slide).  However, because this focus is so well-known as the home of the original “super rats”, those who conduct pest control in these regions know about the resistance and very few DNA samples have been received.</a:t>
            </a:r>
          </a:p>
          <a:p>
            <a:r>
              <a:rPr lang="en-GB" sz="2400" dirty="0"/>
              <a:t>For more than 50 years Y139S was known only from the Welsh focus.  But in 2019 a single rat tail was received from North Yorkshire with this mutation.  The map shows that Y139S rats have now spread more widely in the county and have reached the border with County Durham.  It may not be a coincidence that the new focus first appeared close to a government laboratory where Y139S rats were held in captivity.</a:t>
            </a:r>
          </a:p>
          <a:p>
            <a:r>
              <a:rPr lang="en-GB" sz="2400" dirty="0"/>
              <a:t>There is some evidence that Y139S rats may be rather less easy to control with bromadiolone and </a:t>
            </a:r>
            <a:r>
              <a:rPr lang="en-GB" sz="2400" dirty="0" err="1"/>
              <a:t>difenacoum</a:t>
            </a:r>
            <a:r>
              <a:rPr lang="en-GB" sz="2400" dirty="0"/>
              <a:t> than fully susceptible rats.  However, these substances are still sufficiently effective and are recommended for use against rats carrying this mutation by RRAG (see below).  </a:t>
            </a:r>
            <a:endParaRPr lang="en-GB" sz="1800" dirty="0"/>
          </a:p>
        </p:txBody>
      </p:sp>
      <p:sp>
        <p:nvSpPr>
          <p:cNvPr id="78" name="Google Shape;78;p5:notes">
            <a:extLst>
              <a:ext uri="{FF2B5EF4-FFF2-40B4-BE49-F238E27FC236}">
                <a16:creationId xmlns:a16="http://schemas.microsoft.com/office/drawing/2014/main" id="{083356B3-2D60-3396-F9F0-591962D3F655}"/>
              </a:ext>
            </a:extLst>
          </p:cNvPr>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2389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55C9EBA8-9E71-62F1-32A6-AF2E76C6B6A3}"/>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489F9200-9FB9-A899-B310-169AC2AA9A53}"/>
              </a:ext>
            </a:extLst>
          </p:cNvPr>
          <p:cNvSpPr txBox="1">
            <a:spLocks noGrp="1"/>
          </p:cNvSpPr>
          <p:nvPr>
            <p:ph type="body" idx="1"/>
          </p:nvPr>
        </p:nvSpPr>
        <p:spPr>
          <a:xfrm>
            <a:off x="906569" y="4716661"/>
            <a:ext cx="4986126" cy="4468416"/>
          </a:xfrm>
          <a:prstGeom prst="rect">
            <a:avLst/>
          </a:prstGeom>
        </p:spPr>
        <p:txBody>
          <a:bodyPr spcFirstLastPara="1" wrap="square" lIns="91425" tIns="45700" rIns="91425" bIns="45700" anchor="t" anchorCtr="0">
            <a:noAutofit/>
          </a:bodyPr>
          <a:lstStyle/>
          <a:p>
            <a:r>
              <a:rPr lang="en-GB" sz="2400" dirty="0"/>
              <a:t>First found in 1969 but probably around for many years before then. Early occurrence was on Hampshire/Berkshire border.  When potent resistance-breakers brodifacoum and </a:t>
            </a:r>
            <a:r>
              <a:rPr lang="en-GB" sz="2400" dirty="0" err="1"/>
              <a:t>flocoumafen</a:t>
            </a:r>
            <a:r>
              <a:rPr lang="en-GB" sz="2400" dirty="0"/>
              <a:t> (and later difethialone) were introduced in the 1980s the government restricted their use to “indoors only” because of environmental concerns.  This restriction meant that these effective substances could not be used for 30 years! Even though it was  by then well-established by government research that </a:t>
            </a:r>
            <a:r>
              <a:rPr lang="en-GB" sz="2400" dirty="0" err="1"/>
              <a:t>difenacoum</a:t>
            </a:r>
            <a:r>
              <a:rPr lang="en-GB" sz="2400" dirty="0"/>
              <a:t> and bromadiolone were almost completely ineffective in this area. This forced users to break a fundamental rule of resistance management “do not use resisted substances against resistant rats”.  The consequence of this policy was the massive spread of the most severe rat resistance mutation currently known across the whole of central southern England, and now much wider into East Anglia, the far south-west and to the counties of the East Midlands and elsewhere.</a:t>
            </a:r>
          </a:p>
          <a:p>
            <a:r>
              <a:rPr lang="en-GB" sz="2400" dirty="0"/>
              <a:t>To make matters worse it now seems that the L120Q resistance exists as two different strains because in some areas rats are present with an enhanced ability to eliminate ARs from their bodies.  Those without that ability are called “Hampshire-resistant” and those more resistant rats with the ability are called “Berkshire-resistant”.  Presently we have now easy way of telling which strain is present without costly and time-consuming laboratory BCR studies – this is not being done in the UK since the closure of the University of Reading Vertebrate Pests Unit.</a:t>
            </a:r>
          </a:p>
          <a:p>
            <a:r>
              <a:rPr lang="en-GB" sz="2400" dirty="0"/>
              <a:t>Among the SGARs, only the three most potent, brodifacoum, difethialone and </a:t>
            </a:r>
            <a:r>
              <a:rPr lang="en-GB" sz="2400" dirty="0" err="1"/>
              <a:t>flocoumafen</a:t>
            </a:r>
            <a:r>
              <a:rPr lang="en-GB" sz="2400" dirty="0"/>
              <a:t> should be used against L120Q rats.</a:t>
            </a:r>
          </a:p>
          <a:p>
            <a:endParaRPr lang="en-GB" sz="2400" dirty="0"/>
          </a:p>
        </p:txBody>
      </p:sp>
      <p:sp>
        <p:nvSpPr>
          <p:cNvPr id="78" name="Google Shape;78;p5:notes">
            <a:extLst>
              <a:ext uri="{FF2B5EF4-FFF2-40B4-BE49-F238E27FC236}">
                <a16:creationId xmlns:a16="http://schemas.microsoft.com/office/drawing/2014/main" id="{7C76B324-6357-C7DA-4A55-D03A61DE1AD5}"/>
              </a:ext>
            </a:extLst>
          </p:cNvPr>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6723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93E31A2D-E33C-3DE3-6B44-0C9E7EC8699F}"/>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335624CC-9718-F5DE-07DE-0219BE08E394}"/>
              </a:ext>
            </a:extLst>
          </p:cNvPr>
          <p:cNvSpPr txBox="1">
            <a:spLocks noGrp="1"/>
          </p:cNvSpPr>
          <p:nvPr>
            <p:ph type="body" idx="1"/>
          </p:nvPr>
        </p:nvSpPr>
        <p:spPr>
          <a:xfrm>
            <a:off x="906569" y="4716661"/>
            <a:ext cx="4986126" cy="4468416"/>
          </a:xfrm>
          <a:prstGeom prst="rect">
            <a:avLst/>
          </a:prstGeom>
        </p:spPr>
        <p:txBody>
          <a:bodyPr spcFirstLastPara="1" wrap="square" lIns="91425" tIns="45700" rIns="91425" bIns="45700" anchor="t" anchorCtr="0">
            <a:noAutofit/>
          </a:bodyPr>
          <a:lstStyle/>
          <a:p>
            <a:pPr eaLnBrk="1" hangingPunct="1"/>
            <a:endParaRPr lang="en-US" altLang="en-US" sz="3600" dirty="0"/>
          </a:p>
          <a:p>
            <a:pPr eaLnBrk="1" hangingPunct="1"/>
            <a:endParaRPr lang="en-US" altLang="en-US" dirty="0"/>
          </a:p>
        </p:txBody>
      </p:sp>
      <p:sp>
        <p:nvSpPr>
          <p:cNvPr id="78" name="Google Shape;78;p5:notes">
            <a:extLst>
              <a:ext uri="{FF2B5EF4-FFF2-40B4-BE49-F238E27FC236}">
                <a16:creationId xmlns:a16="http://schemas.microsoft.com/office/drawing/2014/main" id="{5DD53D41-6C3C-AFE2-60DD-0008B31D25F3}"/>
              </a:ext>
            </a:extLst>
          </p:cNvPr>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1892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A80ED409-4FE0-5E00-DEE5-615481ED8645}"/>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B192FB97-F044-CB27-C8E8-5EEA86BD5676}"/>
              </a:ext>
            </a:extLst>
          </p:cNvPr>
          <p:cNvSpPr txBox="1">
            <a:spLocks noGrp="1"/>
          </p:cNvSpPr>
          <p:nvPr>
            <p:ph type="body" idx="1"/>
          </p:nvPr>
        </p:nvSpPr>
        <p:spPr>
          <a:xfrm>
            <a:off x="906569" y="4716661"/>
            <a:ext cx="4986126" cy="4468416"/>
          </a:xfrm>
          <a:prstGeom prst="rect">
            <a:avLst/>
          </a:prstGeom>
        </p:spPr>
        <p:txBody>
          <a:bodyPr spcFirstLastPara="1" wrap="square" lIns="91425" tIns="45700" rIns="91425" bIns="45700" anchor="t" anchorCtr="0">
            <a:noAutofit/>
          </a:bodyPr>
          <a:lstStyle/>
          <a:p>
            <a:r>
              <a:rPr lang="en-GB" sz="2400" dirty="0"/>
              <a:t>Early surveys found a substantial resistance focus in rats in Kent and East Sussex.  But this focus was not mentioned again after a survey conducted in 1977 in which resistance was found again there.</a:t>
            </a:r>
          </a:p>
          <a:p>
            <a:r>
              <a:rPr lang="en-GB" sz="2400" dirty="0"/>
              <a:t>In 2009, the complete failure of bromadiolone treatments on a poultry farm at Cranbrook in Kent required further investigation.  10 animals were taken from the site and all proved to be homozygous resistant for Y139F.  The high prevalence of resistance and homozygosity indicates a very long-established focus.  More extensive subsequent DNA testing has shown a well-defined focus in Kent and East Sussex, with substantial occurrence across London.  Y139F rats are now found in East Anglia with outlying foci many hundreds of miles away in the north-west.</a:t>
            </a:r>
          </a:p>
          <a:p>
            <a:r>
              <a:rPr lang="en-GB" sz="2400" dirty="0"/>
              <a:t>Only the SGARs brodifacoum, difethialone and </a:t>
            </a:r>
            <a:r>
              <a:rPr lang="en-GB" sz="2400" dirty="0" err="1"/>
              <a:t>flocoumafen</a:t>
            </a:r>
            <a:r>
              <a:rPr lang="en-GB" sz="2400" dirty="0"/>
              <a:t> are recommended for use where Y139F rats occur.</a:t>
            </a:r>
          </a:p>
        </p:txBody>
      </p:sp>
      <p:sp>
        <p:nvSpPr>
          <p:cNvPr id="78" name="Google Shape;78;p5:notes">
            <a:extLst>
              <a:ext uri="{FF2B5EF4-FFF2-40B4-BE49-F238E27FC236}">
                <a16:creationId xmlns:a16="http://schemas.microsoft.com/office/drawing/2014/main" id="{AAA13858-3750-B187-B932-9E4C347448DA}"/>
              </a:ext>
            </a:extLst>
          </p:cNvPr>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9234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6FEB3A06-15CF-75C7-9031-29DDD7A52E59}"/>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6746EA86-C2D9-0DEF-10BC-FAFD0F5A7453}"/>
              </a:ext>
            </a:extLst>
          </p:cNvPr>
          <p:cNvSpPr txBox="1">
            <a:spLocks noGrp="1"/>
          </p:cNvSpPr>
          <p:nvPr>
            <p:ph type="body" idx="1"/>
          </p:nvPr>
        </p:nvSpPr>
        <p:spPr>
          <a:xfrm>
            <a:off x="906569" y="4716661"/>
            <a:ext cx="4986126" cy="4468416"/>
          </a:xfrm>
          <a:prstGeom prst="rect">
            <a:avLst/>
          </a:prstGeom>
        </p:spPr>
        <p:txBody>
          <a:bodyPr spcFirstLastPara="1" wrap="square" lIns="91425" tIns="45700" rIns="91425" bIns="45700" anchor="t" anchorCtr="0">
            <a:noAutofit/>
          </a:bodyPr>
          <a:lstStyle/>
          <a:p>
            <a:r>
              <a:rPr lang="en-GB" sz="2400" dirty="0"/>
              <a:t>The Y139C probably had several original foci, most likely at least in Gloucestershire, Yorkshire and elsewhere.  But the other four mutations, L120Q, L208Q, Y139C, Y139F, all began in relatively small and discrete single foci.  But with poor resistance management, mainly because practitioners were denied the use of the most effective resistance-breaking substances for 30 years by government policy, these foci gradually spread.</a:t>
            </a:r>
          </a:p>
          <a:p>
            <a:r>
              <a:rPr lang="en-GB" sz="2400" dirty="0"/>
              <a:t>It is then only to be expected that, eventually, rats carrying different resistance mutation will meet and interbreed.  This results in the birth of animals carrying two different resistance mutations – HYBRID RESISTANT ANIMALS.  For example, if a homozygous Y139C RAT mates with another that is homozygous for L128Q, all offspring will be heterozygous for BOTH mutations.</a:t>
            </a:r>
          </a:p>
          <a:p>
            <a:r>
              <a:rPr lang="en-GB" sz="2400" dirty="0"/>
              <a:t>All we know from 50 years of work in the laboratory and field on anticoagulant resistance in the UK is gained from the study of animals carrying only one mutation.  We simply do not know how hybrid resistant animals will respond to anticoagulant treatments.  But there is preliminary evidence from work in France on house mice that they are more resistant than animals that are homozygous for a single mutation.     </a:t>
            </a:r>
          </a:p>
        </p:txBody>
      </p:sp>
      <p:sp>
        <p:nvSpPr>
          <p:cNvPr id="78" name="Google Shape;78;p5:notes">
            <a:extLst>
              <a:ext uri="{FF2B5EF4-FFF2-40B4-BE49-F238E27FC236}">
                <a16:creationId xmlns:a16="http://schemas.microsoft.com/office/drawing/2014/main" id="{46D6B862-A3AF-5791-0FCD-BCAE982EA7D2}"/>
              </a:ext>
            </a:extLst>
          </p:cNvPr>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4974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6A3CA1E0-1D04-DE16-8C43-EFD054911521}"/>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CBCB134F-0926-99AA-3BAF-A2E9AE7D00E4}"/>
              </a:ext>
            </a:extLst>
          </p:cNvPr>
          <p:cNvSpPr txBox="1">
            <a:spLocks noGrp="1"/>
          </p:cNvSpPr>
          <p:nvPr>
            <p:ph type="body" idx="1"/>
          </p:nvPr>
        </p:nvSpPr>
        <p:spPr>
          <a:xfrm>
            <a:off x="906569" y="4716661"/>
            <a:ext cx="4986126" cy="4468416"/>
          </a:xfrm>
          <a:prstGeom prst="rect">
            <a:avLst/>
          </a:prstGeom>
        </p:spPr>
        <p:txBody>
          <a:bodyPr spcFirstLastPara="1" wrap="square" lIns="91425" tIns="45700" rIns="91425" bIns="45700" anchor="t" anchorCtr="0">
            <a:noAutofit/>
          </a:bodyPr>
          <a:lstStyle/>
          <a:p>
            <a:r>
              <a:rPr lang="en-GB" sz="2400" kern="1200" baseline="0" dirty="0">
                <a:solidFill>
                  <a:schemeClr val="tx1"/>
                </a:solidFill>
                <a:effectLst/>
                <a:latin typeface="Times New Roman" pitchFamily="18" charset="0"/>
                <a:ea typeface="+mn-ea"/>
                <a:cs typeface="+mn-cs"/>
              </a:rPr>
              <a:t>The UK Rodenticide Resistance</a:t>
            </a:r>
            <a:r>
              <a:rPr lang="en-GB" sz="2400" kern="1200" dirty="0">
                <a:solidFill>
                  <a:schemeClr val="tx1"/>
                </a:solidFill>
                <a:effectLst/>
                <a:latin typeface="Times New Roman" pitchFamily="18" charset="0"/>
                <a:ea typeface="+mn-ea"/>
                <a:cs typeface="+mn-cs"/>
              </a:rPr>
              <a:t> Action Group (RRAG) is a panel of expert scientists, academics and experienced practitioners that meets to provide impartial advice.</a:t>
            </a:r>
            <a:endParaRPr lang="en-GB" sz="2400" kern="1200" baseline="0" dirty="0">
              <a:solidFill>
                <a:schemeClr val="tx1"/>
              </a:solidFill>
              <a:effectLst/>
              <a:latin typeface="Times New Roman" pitchFamily="18" charset="0"/>
              <a:ea typeface="+mn-ea"/>
              <a:cs typeface="+mn-cs"/>
            </a:endParaRPr>
          </a:p>
          <a:p>
            <a:r>
              <a:rPr lang="en-GB" sz="2400" kern="1200" baseline="0" dirty="0">
                <a:solidFill>
                  <a:schemeClr val="tx1"/>
                </a:solidFill>
                <a:effectLst/>
                <a:latin typeface="Times New Roman" pitchFamily="18" charset="0"/>
                <a:ea typeface="+mn-ea"/>
                <a:cs typeface="+mn-cs"/>
              </a:rPr>
              <a:t>The panel has examined all available information about</a:t>
            </a:r>
            <a:r>
              <a:rPr lang="en-GB" sz="2400" kern="1200" dirty="0">
                <a:solidFill>
                  <a:schemeClr val="tx1"/>
                </a:solidFill>
                <a:effectLst/>
                <a:latin typeface="Times New Roman" pitchFamily="18" charset="0"/>
                <a:ea typeface="+mn-ea"/>
                <a:cs typeface="+mn-cs"/>
              </a:rPr>
              <a:t> the laboratory and field efficacy of the five SGARs against the five main UK rat resistance mutations.</a:t>
            </a:r>
          </a:p>
          <a:p>
            <a:r>
              <a:rPr lang="en-GB" sz="2400" baseline="0" dirty="0"/>
              <a:t>The evidence is</a:t>
            </a:r>
            <a:r>
              <a:rPr lang="en-GB" sz="2400" dirty="0"/>
              <a:t> not entirely unequivocal and expert judgement was needed.  However, where there was significant doubt it was felt best to err on the side of caution to ensure that effective substances are used.  The worst possible outcome is for resisted substances to be used against rats that are resistant to them.  This will increase resistant populations, leading to the spread of resistance and increasing its severity.</a:t>
            </a:r>
            <a:endParaRPr lang="en-GB" sz="2400" kern="1200" baseline="0" dirty="0">
              <a:solidFill>
                <a:schemeClr val="tx1"/>
              </a:solidFill>
              <a:effectLst/>
              <a:latin typeface="Times New Roman" pitchFamily="18" charset="0"/>
              <a:ea typeface="+mn-ea"/>
              <a:cs typeface="+mn-cs"/>
            </a:endParaRPr>
          </a:p>
          <a:p>
            <a:endParaRPr lang="en-GB" sz="1800" kern="1200" dirty="0">
              <a:solidFill>
                <a:schemeClr val="tx1"/>
              </a:solidFill>
              <a:effectLst/>
              <a:latin typeface="Times New Roman" pitchFamily="18" charset="0"/>
              <a:ea typeface="+mn-ea"/>
              <a:cs typeface="+mn-cs"/>
            </a:endParaRPr>
          </a:p>
        </p:txBody>
      </p:sp>
      <p:sp>
        <p:nvSpPr>
          <p:cNvPr id="78" name="Google Shape;78;p5:notes">
            <a:extLst>
              <a:ext uri="{FF2B5EF4-FFF2-40B4-BE49-F238E27FC236}">
                <a16:creationId xmlns:a16="http://schemas.microsoft.com/office/drawing/2014/main" id="{EA41CB35-96A5-538E-1529-2298050CED1C}"/>
              </a:ext>
            </a:extLst>
          </p:cNvPr>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22975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E007D3E0-1716-EA2B-B4CE-04C66743833F}"/>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86816BE0-9605-4CAF-57A1-39AAE992EDD8}"/>
              </a:ext>
            </a:extLst>
          </p:cNvPr>
          <p:cNvSpPr txBox="1">
            <a:spLocks noGrp="1"/>
          </p:cNvSpPr>
          <p:nvPr>
            <p:ph type="body" idx="1"/>
          </p:nvPr>
        </p:nvSpPr>
        <p:spPr>
          <a:xfrm>
            <a:off x="906569" y="4716661"/>
            <a:ext cx="4986126" cy="4468416"/>
          </a:xfrm>
          <a:prstGeom prst="rect">
            <a:avLst/>
          </a:prstGeom>
        </p:spPr>
        <p:txBody>
          <a:bodyPr spcFirstLastPara="1" wrap="square" lIns="91425" tIns="45700" rIns="91425" bIns="45700" anchor="t" anchorCtr="0">
            <a:noAutofit/>
          </a:bodyPr>
          <a:lstStyle/>
          <a:p>
            <a:r>
              <a:rPr lang="en-GB" sz="2400" dirty="0"/>
              <a:t>The text on the slide needs little further explanation.</a:t>
            </a:r>
          </a:p>
          <a:p>
            <a:r>
              <a:rPr lang="en-GB" sz="2400" dirty="0"/>
              <a:t>The data provided is the result of work on 753 tail tip samples that yielded viable DNA material, as well as many that failed.</a:t>
            </a:r>
          </a:p>
          <a:p>
            <a:r>
              <a:rPr lang="en-GB" sz="2400" dirty="0"/>
              <a:t>The general advice given is in accordance with the recommendations of the RRAG and the CRRU Code of Best Practice.</a:t>
            </a:r>
          </a:p>
          <a:p>
            <a:r>
              <a:rPr lang="en-GB" sz="2400" dirty="0"/>
              <a:t>The overriding guidance is that substances should not be used where there is strong evidence that rats that are resistant to them are present.  </a:t>
            </a:r>
          </a:p>
        </p:txBody>
      </p:sp>
      <p:sp>
        <p:nvSpPr>
          <p:cNvPr id="78" name="Google Shape;78;p5:notes">
            <a:extLst>
              <a:ext uri="{FF2B5EF4-FFF2-40B4-BE49-F238E27FC236}">
                <a16:creationId xmlns:a16="http://schemas.microsoft.com/office/drawing/2014/main" id="{ED30D921-CD33-3945-D14F-984ADBB04267}"/>
              </a:ext>
            </a:extLst>
          </p:cNvPr>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02884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BEC5BC91-52A8-5795-2A01-911D942C711B}"/>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B2A59353-C305-301A-4C2B-B20FE810515E}"/>
              </a:ext>
            </a:extLst>
          </p:cNvPr>
          <p:cNvSpPr txBox="1">
            <a:spLocks noGrp="1"/>
          </p:cNvSpPr>
          <p:nvPr>
            <p:ph type="body" idx="1"/>
          </p:nvPr>
        </p:nvSpPr>
        <p:spPr>
          <a:xfrm>
            <a:off x="906569" y="4716661"/>
            <a:ext cx="4986126" cy="4468416"/>
          </a:xfrm>
          <a:prstGeom prst="rect">
            <a:avLst/>
          </a:prstGeom>
        </p:spPr>
        <p:txBody>
          <a:bodyPr spcFirstLastPara="1" wrap="square" lIns="91425" tIns="45700" rIns="91425" bIns="45700" anchor="t" anchorCtr="0">
            <a:noAutofit/>
          </a:bodyPr>
          <a:lstStyle/>
          <a:p>
            <a:r>
              <a:rPr lang="en-GB" sz="2400" dirty="0"/>
              <a:t>The text on the slide needs little further explanation.</a:t>
            </a:r>
          </a:p>
          <a:p>
            <a:r>
              <a:rPr lang="en-GB" sz="2400" dirty="0"/>
              <a:t>The data provided is the result of work on 753 tail tip samples that yielded viable DNA material, as well as many that failed.</a:t>
            </a:r>
          </a:p>
          <a:p>
            <a:r>
              <a:rPr lang="en-GB" sz="2400" dirty="0"/>
              <a:t>The general advice given is in accordance with the recommendations of the RRAG and the CRRU Code of Best Practice.</a:t>
            </a:r>
          </a:p>
          <a:p>
            <a:r>
              <a:rPr lang="en-GB" sz="2400" dirty="0"/>
              <a:t>The overriding guidance is that substances should not be used where there is strong evidence that rats that are resistant to them are present. </a:t>
            </a:r>
          </a:p>
        </p:txBody>
      </p:sp>
      <p:sp>
        <p:nvSpPr>
          <p:cNvPr id="78" name="Google Shape;78;p5:notes">
            <a:extLst>
              <a:ext uri="{FF2B5EF4-FFF2-40B4-BE49-F238E27FC236}">
                <a16:creationId xmlns:a16="http://schemas.microsoft.com/office/drawing/2014/main" id="{B1E4CA5B-54E8-9A96-1A81-D7683A5B13BC}"/>
              </a:ext>
            </a:extLst>
          </p:cNvPr>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11294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EDC442FD-0D4E-0FDC-3EED-5284A40C3031}"/>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6C413CEE-0545-E67E-BADA-810AD21EED5B}"/>
              </a:ext>
            </a:extLst>
          </p:cNvPr>
          <p:cNvSpPr txBox="1">
            <a:spLocks noGrp="1"/>
          </p:cNvSpPr>
          <p:nvPr>
            <p:ph type="body" idx="1"/>
          </p:nvPr>
        </p:nvSpPr>
        <p:spPr>
          <a:xfrm>
            <a:off x="906569" y="4716661"/>
            <a:ext cx="4986126" cy="4468416"/>
          </a:xfrm>
          <a:prstGeom prst="rect">
            <a:avLst/>
          </a:prstGeom>
        </p:spPr>
        <p:txBody>
          <a:bodyPr spcFirstLastPara="1" wrap="square" lIns="91425" tIns="45700" rIns="91425" bIns="45700" anchor="t" anchorCtr="0">
            <a:noAutofit/>
          </a:bodyPr>
          <a:lstStyle/>
          <a:p>
            <a:r>
              <a:rPr lang="en-GB" sz="2400" dirty="0"/>
              <a:t>These field trials show the impacts of the L120Q rat resistance mutation on the efficacy of bromadiolone and </a:t>
            </a:r>
            <a:r>
              <a:rPr lang="en-GB" sz="2400" dirty="0" err="1"/>
              <a:t>difenacoum</a:t>
            </a:r>
            <a:r>
              <a:rPr lang="en-GB" sz="2400" dirty="0"/>
              <a:t>.  They also show that the 30-year government policy to deny practitioners the use of brodifacoum in the Hampshire/Berkshire area was both misguided and counter productive.</a:t>
            </a:r>
          </a:p>
          <a:p>
            <a:r>
              <a:rPr lang="en-GB" sz="2400" dirty="0"/>
              <a:t>The first four trials could be done under the existing regulations in 2008 but it was then impossible to test brodifacoum outdoors and an application for a permit to test brodifacoum was refused.  Those trials could not be done until regulations changed in 2016 and brodifacoum could finally be used in and around buildings. </a:t>
            </a:r>
          </a:p>
          <a:p>
            <a:r>
              <a:rPr lang="en-GB" sz="2400" dirty="0"/>
              <a:t>The infestations used were all relatively large.  Virtually all the rats present on the four farms were resistant, most of them homozygous. Two bromadiolone (50 ppm) and two </a:t>
            </a:r>
            <a:r>
              <a:rPr lang="en-GB" sz="2400" dirty="0" err="1"/>
              <a:t>difenacoum</a:t>
            </a:r>
            <a:r>
              <a:rPr lang="en-GB" sz="2400" dirty="0"/>
              <a:t> (50 ppm) treatments were either partially of wholly ineffective.  The differences may have been because of the presence of some hyper-resistant rats carrying BOTH the L120Q mutation and having an enhanced poison-clearing mechanism.  This sort of result had been going on for 30 years and led to the rapid expansion of this focus and to increased resistance severity.</a:t>
            </a:r>
          </a:p>
          <a:p>
            <a:r>
              <a:rPr lang="en-GB" sz="2400" dirty="0"/>
              <a:t>Now look at the two 23 ppm brodifacoum treatments.  Both were entirely effective.  Note the large differences in the quantities of the active substances released into the environment.  The big difference is that any brodifacoum residues in rats at the end of the treatments were in DEAD rats – which soon decayed.  The much larger residues of bromadiolone and </a:t>
            </a:r>
            <a:r>
              <a:rPr lang="en-GB" sz="2400" dirty="0" err="1"/>
              <a:t>difenacoum</a:t>
            </a:r>
            <a:r>
              <a:rPr lang="en-GB" sz="2400" dirty="0"/>
              <a:t> were mostly in LIVE rats that then carried them for the rest of their lives to enter terrestrial food chains when consumed by predators and scavenger.  This shows that the government policy was not only misguided because of its resulting effects on resistance development and spread, but also in that it was counter productive in its main purpose to protect the environment!</a:t>
            </a:r>
          </a:p>
        </p:txBody>
      </p:sp>
      <p:sp>
        <p:nvSpPr>
          <p:cNvPr id="78" name="Google Shape;78;p5:notes">
            <a:extLst>
              <a:ext uri="{FF2B5EF4-FFF2-40B4-BE49-F238E27FC236}">
                <a16:creationId xmlns:a16="http://schemas.microsoft.com/office/drawing/2014/main" id="{80D29F88-146F-3978-3944-9DE329BE4781}"/>
              </a:ext>
            </a:extLst>
          </p:cNvPr>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5475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02D94893-0DAE-9B52-DB78-8336308FC280}"/>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67239F42-8962-EA37-E36B-874ED299F0E9}"/>
              </a:ext>
            </a:extLst>
          </p:cNvPr>
          <p:cNvSpPr txBox="1">
            <a:spLocks noGrp="1"/>
          </p:cNvSpPr>
          <p:nvPr>
            <p:ph type="body" idx="1"/>
          </p:nvPr>
        </p:nvSpPr>
        <p:spPr>
          <a:xfrm>
            <a:off x="906569" y="4716661"/>
            <a:ext cx="4986126" cy="4468416"/>
          </a:xfrm>
          <a:prstGeom prst="rect">
            <a:avLst/>
          </a:prstGeom>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800"/>
              </a:spcBef>
              <a:spcAft>
                <a:spcPts val="0"/>
              </a:spcAft>
              <a:buClr>
                <a:srgbClr val="000000"/>
              </a:buClr>
              <a:buSzPts val="1400"/>
              <a:buFont typeface="Arial"/>
              <a:buNone/>
              <a:tabLst/>
              <a:defRPr/>
            </a:pPr>
            <a:r>
              <a:rPr lang="en-GB" sz="2400" dirty="0"/>
              <a:t>Resistance</a:t>
            </a:r>
            <a:r>
              <a:rPr lang="en-GB" sz="2400" baseline="0" dirty="0"/>
              <a:t> to anticoagulants has been found in all t</a:t>
            </a:r>
            <a:r>
              <a:rPr lang="en-GB" sz="2400" dirty="0"/>
              <a:t>hree major commensal species,</a:t>
            </a:r>
            <a:r>
              <a:rPr lang="en-GB" sz="2400" baseline="0" dirty="0"/>
              <a:t> the house mouse, Norway rat and the black rat. We will not be talking about the black rat because its not particularly relevant to us in the UK and far less in known about its resistance. The house mouse and Norway or</a:t>
            </a:r>
            <a:r>
              <a:rPr lang="en-GB" sz="2400" dirty="0"/>
              <a:t> </a:t>
            </a:r>
            <a:r>
              <a:rPr lang="en-GB" sz="2400" baseline="0" dirty="0"/>
              <a:t>brown rat are by far the most dominant rodent pest in the UK and resistance</a:t>
            </a:r>
            <a:r>
              <a:rPr lang="en-GB" sz="2400" dirty="0"/>
              <a:t> to anticoagulants is very widespread in both species.</a:t>
            </a:r>
          </a:p>
          <a:p>
            <a:pPr algn="l"/>
            <a:endParaRPr lang="en-GB" sz="2400" dirty="0"/>
          </a:p>
        </p:txBody>
      </p:sp>
      <p:sp>
        <p:nvSpPr>
          <p:cNvPr id="78" name="Google Shape;78;p5:notes">
            <a:extLst>
              <a:ext uri="{FF2B5EF4-FFF2-40B4-BE49-F238E27FC236}">
                <a16:creationId xmlns:a16="http://schemas.microsoft.com/office/drawing/2014/main" id="{FDCC830A-7919-DBDF-882C-457823EEBC2B}"/>
              </a:ext>
            </a:extLst>
          </p:cNvPr>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37048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567E5058-9C0F-E393-BDDD-1042613FD3F0}"/>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A4C1BBCF-C710-AD87-3D6D-FB426681AE2F}"/>
              </a:ext>
            </a:extLst>
          </p:cNvPr>
          <p:cNvSpPr txBox="1">
            <a:spLocks noGrp="1"/>
          </p:cNvSpPr>
          <p:nvPr>
            <p:ph type="body" idx="1"/>
          </p:nvPr>
        </p:nvSpPr>
        <p:spPr>
          <a:xfrm>
            <a:off x="906569" y="4716661"/>
            <a:ext cx="4986126" cy="4468416"/>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2400" dirty="0">
                <a:latin typeface="Times New Roman" panose="02020603050405020304" pitchFamily="18" charset="0"/>
                <a:ea typeface="Calibri" panose="020F0502020204030204" pitchFamily="34" charset="0"/>
                <a:cs typeface="Times New Roman" panose="02020603050405020304" pitchFamily="18" charset="0"/>
              </a:rPr>
              <a:t>For the house mouse, there three known resistant mutations in the UK – Y139C, L128S and the so-called ‘</a:t>
            </a:r>
            <a:r>
              <a:rPr lang="en-GB" sz="2400" i="1" dirty="0" err="1">
                <a:latin typeface="Times New Roman" panose="02020603050405020304" pitchFamily="18" charset="0"/>
                <a:ea typeface="Calibri" panose="020F0502020204030204" pitchFamily="34" charset="0"/>
                <a:cs typeface="Times New Roman" panose="02020603050405020304" pitchFamily="18" charset="0"/>
              </a:rPr>
              <a:t>spretus</a:t>
            </a:r>
            <a:r>
              <a:rPr lang="en-GB" sz="2400" i="1" dirty="0">
                <a:latin typeface="Times New Roman" panose="02020603050405020304" pitchFamily="18" charset="0"/>
                <a:ea typeface="Calibri" panose="020F0502020204030204" pitchFamily="34" charset="0"/>
                <a:cs typeface="Times New Roman" panose="02020603050405020304" pitchFamily="18" charset="0"/>
              </a:rPr>
              <a:t> introgression</a:t>
            </a:r>
            <a:r>
              <a:rPr lang="en-GB" sz="2400" dirty="0">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2400" dirty="0">
                <a:ea typeface="Calibri" panose="020F0502020204030204" pitchFamily="34" charset="0"/>
                <a:cs typeface="Times New Roman" panose="02020603050405020304" pitchFamily="18" charset="0"/>
              </a:rPr>
              <a:t>Resistant in house mice had been recorded for more than 60 years and was first found in Cambridge.  We now know that this was due to the presence of the L128S mutation.  All the early work on the efficacy of SGARs against resistance mice used laboratory strains of this mutation.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2400" dirty="0">
                <a:ea typeface="Calibri" panose="020F0502020204030204" pitchFamily="34" charset="0"/>
                <a:cs typeface="Times New Roman" panose="02020603050405020304" pitchFamily="18" charset="0"/>
              </a:rPr>
              <a:t>Later, a second mutation was discovered from an area outside Reading and this was found to be the result of a second mutation, Y139C.  It is worth noting that this mutation occurs also in Norway rats.</a:t>
            </a:r>
          </a:p>
          <a:p>
            <a:pPr lvl="0">
              <a:defRPr/>
            </a:pPr>
            <a:r>
              <a:rPr lang="en-GB" sz="2400" dirty="0">
                <a:ea typeface="Calibri" panose="020F0502020204030204" pitchFamily="34" charset="0"/>
                <a:cs typeface="Times New Roman" panose="02020603050405020304" pitchFamily="18" charset="0"/>
              </a:rPr>
              <a:t>A third mutation, the so-called ‘</a:t>
            </a:r>
            <a:r>
              <a:rPr lang="en-GB" sz="2400" i="1" dirty="0" err="1">
                <a:ea typeface="Calibri" panose="020F0502020204030204" pitchFamily="34" charset="0"/>
                <a:cs typeface="Times New Roman" panose="02020603050405020304" pitchFamily="18" charset="0"/>
              </a:rPr>
              <a:t>spretus</a:t>
            </a:r>
            <a:r>
              <a:rPr lang="en-GB" sz="2400" i="1" dirty="0">
                <a:ea typeface="Calibri" panose="020F0502020204030204" pitchFamily="34" charset="0"/>
                <a:cs typeface="Times New Roman" panose="02020603050405020304" pitchFamily="18" charset="0"/>
              </a:rPr>
              <a:t> introgression</a:t>
            </a:r>
            <a:r>
              <a:rPr lang="en-GB" sz="2400" dirty="0">
                <a:ea typeface="Calibri" panose="020F0502020204030204" pitchFamily="34" charset="0"/>
                <a:cs typeface="Times New Roman" panose="02020603050405020304" pitchFamily="18" charset="0"/>
              </a:rPr>
              <a:t>’, had been long known from mice on the continent.  It appeared for the first time in UK in a sample of mouse tails taken during treatment that had failed at a large bulk grain transit depot in Hertfordshire in 2022.  Several of the </a:t>
            </a:r>
            <a:r>
              <a:rPr lang="en-GB" sz="2400" i="1" dirty="0" err="1">
                <a:ea typeface="Calibri" panose="020F0502020204030204" pitchFamily="34" charset="0"/>
                <a:cs typeface="Times New Roman" panose="02020603050405020304" pitchFamily="18" charset="0"/>
              </a:rPr>
              <a:t>spretus</a:t>
            </a:r>
            <a:r>
              <a:rPr lang="en-GB" sz="2400" dirty="0">
                <a:ea typeface="Calibri" panose="020F0502020204030204" pitchFamily="34" charset="0"/>
                <a:cs typeface="Times New Roman" panose="02020603050405020304" pitchFamily="18" charset="0"/>
              </a:rPr>
              <a:t> mice also carried the L128S mutation and so this was another example of hybrid resistance.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2400" dirty="0">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2400"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2400" baseline="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8" name="Google Shape;78;p5:notes">
            <a:extLst>
              <a:ext uri="{FF2B5EF4-FFF2-40B4-BE49-F238E27FC236}">
                <a16:creationId xmlns:a16="http://schemas.microsoft.com/office/drawing/2014/main" id="{D327A2CA-BC67-369E-1C91-65B4E5285205}"/>
              </a:ext>
            </a:extLst>
          </p:cNvPr>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54765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F6FD12A6-1223-6C9E-BB66-13FBFBDCC0AA}"/>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3BB2EE4D-01E4-A6A2-2F08-4249801EA90E}"/>
              </a:ext>
            </a:extLst>
          </p:cNvPr>
          <p:cNvSpPr txBox="1">
            <a:spLocks noGrp="1"/>
          </p:cNvSpPr>
          <p:nvPr>
            <p:ph type="body" idx="1"/>
          </p:nvPr>
        </p:nvSpPr>
        <p:spPr>
          <a:xfrm>
            <a:off x="906569" y="4716661"/>
            <a:ext cx="4986126" cy="4468416"/>
          </a:xfrm>
          <a:prstGeom prst="rect">
            <a:avLst/>
          </a:prstGeom>
        </p:spPr>
        <p:txBody>
          <a:bodyPr spcFirstLastPara="1" wrap="square" lIns="91425" tIns="45700" rIns="91425" bIns="45700" anchor="t" anchorCtr="0">
            <a:noAutofit/>
          </a:bodyPr>
          <a:lstStyle/>
          <a:p>
            <a:pPr eaLnBrk="1" hangingPunct="1"/>
            <a:endParaRPr lang="en-US" altLang="en-US" dirty="0"/>
          </a:p>
        </p:txBody>
      </p:sp>
      <p:sp>
        <p:nvSpPr>
          <p:cNvPr id="78" name="Google Shape;78;p5:notes">
            <a:extLst>
              <a:ext uri="{FF2B5EF4-FFF2-40B4-BE49-F238E27FC236}">
                <a16:creationId xmlns:a16="http://schemas.microsoft.com/office/drawing/2014/main" id="{66E7666E-A142-F2AE-71D0-C9491A02B4DF}"/>
              </a:ext>
            </a:extLst>
          </p:cNvPr>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60172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6CB2051F-E292-C29D-51E8-DDC91ABCB46E}"/>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C5EBC798-6073-3C92-10EB-B127A447F92D}"/>
              </a:ext>
            </a:extLst>
          </p:cNvPr>
          <p:cNvSpPr txBox="1">
            <a:spLocks noGrp="1"/>
          </p:cNvSpPr>
          <p:nvPr>
            <p:ph type="body" idx="1"/>
          </p:nvPr>
        </p:nvSpPr>
        <p:spPr>
          <a:xfrm>
            <a:off x="906569" y="4716661"/>
            <a:ext cx="4986126" cy="4468416"/>
          </a:xfrm>
          <a:prstGeom prst="rect">
            <a:avLst/>
          </a:prstGeom>
        </p:spPr>
        <p:txBody>
          <a:bodyPr spcFirstLastPara="1" wrap="square" lIns="91425" tIns="45700" rIns="91425" bIns="45700" anchor="t" anchorCtr="0">
            <a:noAutofit/>
          </a:bodyPr>
          <a:lstStyle/>
          <a:p>
            <a:r>
              <a:rPr lang="en-GB" sz="2400" dirty="0"/>
              <a:t>Again we have produced</a:t>
            </a:r>
            <a:r>
              <a:rPr lang="en-GB" sz="2400" baseline="0" dirty="0"/>
              <a:t> a map of Britain showing where we have found these mutations</a:t>
            </a:r>
          </a:p>
          <a:p>
            <a:r>
              <a:rPr lang="en-GB" sz="2400" baseline="0" dirty="0"/>
              <a:t>We have a much lower number of samples compared to Norway rats</a:t>
            </a:r>
          </a:p>
          <a:p>
            <a:r>
              <a:rPr lang="en-GB" sz="2400" baseline="0" dirty="0"/>
              <a:t>But we’ve had a good number from London where 88% of the mice we sampled had at least one resistance mutation</a:t>
            </a:r>
          </a:p>
          <a:p>
            <a:r>
              <a:rPr lang="en-GB" sz="2400" baseline="0" dirty="0"/>
              <a:t>And over half of these were homozygous which suggests that ineffective poisons have been favouring resistant mice over many generations</a:t>
            </a:r>
          </a:p>
        </p:txBody>
      </p:sp>
      <p:sp>
        <p:nvSpPr>
          <p:cNvPr id="78" name="Google Shape;78;p5:notes">
            <a:extLst>
              <a:ext uri="{FF2B5EF4-FFF2-40B4-BE49-F238E27FC236}">
                <a16:creationId xmlns:a16="http://schemas.microsoft.com/office/drawing/2014/main" id="{5CE4AD8E-6831-A807-3CDE-044B6476F206}"/>
              </a:ext>
            </a:extLst>
          </p:cNvPr>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29080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3D93F4F2-8548-E207-09EB-F2D8E27F869A}"/>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577E46D1-FEFE-5B1F-91A1-11797EB0CC83}"/>
              </a:ext>
            </a:extLst>
          </p:cNvPr>
          <p:cNvSpPr txBox="1">
            <a:spLocks noGrp="1"/>
          </p:cNvSpPr>
          <p:nvPr>
            <p:ph type="body" idx="1"/>
          </p:nvPr>
        </p:nvSpPr>
        <p:spPr>
          <a:xfrm>
            <a:off x="906569" y="4716661"/>
            <a:ext cx="4986126" cy="4468416"/>
          </a:xfrm>
          <a:prstGeom prst="rect">
            <a:avLst/>
          </a:prstGeom>
        </p:spPr>
        <p:txBody>
          <a:bodyPr spcFirstLastPara="1" wrap="square" lIns="91425" tIns="45700" rIns="91425" bIns="45700" anchor="t" anchorCtr="0">
            <a:noAutofit/>
          </a:bodyPr>
          <a:lstStyle/>
          <a:p>
            <a:r>
              <a:rPr lang="en-GB" sz="2400" dirty="0"/>
              <a:t>The Greater London Pest Liaison Group (GLPLG) has worked systematically to send rodent tail samples first to Reading University and later into the CRRU testing system.  So we know more about resistance in London than on other similar cities.  But we expect they situation with respect to AR resistant will be similar elsewhere.   </a:t>
            </a:r>
          </a:p>
        </p:txBody>
      </p:sp>
      <p:sp>
        <p:nvSpPr>
          <p:cNvPr id="78" name="Google Shape;78;p5:notes">
            <a:extLst>
              <a:ext uri="{FF2B5EF4-FFF2-40B4-BE49-F238E27FC236}">
                <a16:creationId xmlns:a16="http://schemas.microsoft.com/office/drawing/2014/main" id="{9C74F28E-9D9E-31AA-0273-DC0E22D8618B}"/>
              </a:ext>
            </a:extLst>
          </p:cNvPr>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07618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B5009628-BDC7-E244-B324-CA84855B22F7}"/>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BB1D98DC-84E9-3086-9517-51EE0C6AFE43}"/>
              </a:ext>
            </a:extLst>
          </p:cNvPr>
          <p:cNvSpPr txBox="1">
            <a:spLocks noGrp="1"/>
          </p:cNvSpPr>
          <p:nvPr>
            <p:ph type="body" idx="1"/>
          </p:nvPr>
        </p:nvSpPr>
        <p:spPr>
          <a:xfrm>
            <a:off x="906569" y="4716661"/>
            <a:ext cx="4986126" cy="4468416"/>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2400" dirty="0">
                <a:latin typeface="Times New Roman" panose="02020603050405020304" pitchFamily="18" charset="0"/>
                <a:ea typeface="Calibri" panose="020F0502020204030204" pitchFamily="34" charset="0"/>
                <a:cs typeface="Times New Roman" panose="02020603050405020304" pitchFamily="18" charset="0"/>
              </a:rPr>
              <a:t>The slide summarises the RRAG advice about the use of ARs against all UK house mice.</a:t>
            </a:r>
          </a:p>
        </p:txBody>
      </p:sp>
      <p:sp>
        <p:nvSpPr>
          <p:cNvPr id="78" name="Google Shape;78;p5:notes">
            <a:extLst>
              <a:ext uri="{FF2B5EF4-FFF2-40B4-BE49-F238E27FC236}">
                <a16:creationId xmlns:a16="http://schemas.microsoft.com/office/drawing/2014/main" id="{2ABC9D51-7556-CF30-DB73-9F4912C78702}"/>
              </a:ext>
            </a:extLst>
          </p:cNvPr>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8992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AA580DEA-8872-5B48-F68E-B32204AA5306}"/>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1B51753D-E6BB-62B1-6A90-E7921D2EAB46}"/>
              </a:ext>
            </a:extLst>
          </p:cNvPr>
          <p:cNvSpPr txBox="1">
            <a:spLocks noGrp="1"/>
          </p:cNvSpPr>
          <p:nvPr>
            <p:ph type="body" idx="1"/>
          </p:nvPr>
        </p:nvSpPr>
        <p:spPr>
          <a:xfrm>
            <a:off x="906569" y="4716661"/>
            <a:ext cx="4986126" cy="4468416"/>
          </a:xfrm>
          <a:prstGeom prst="rect">
            <a:avLst/>
          </a:prstGeom>
        </p:spPr>
        <p:txBody>
          <a:bodyPr spcFirstLastPara="1" wrap="square" lIns="91425" tIns="45700" rIns="91425" bIns="45700" anchor="t" anchorCtr="0">
            <a:noAutofit/>
          </a:bodyPr>
          <a:lstStyle/>
          <a:p>
            <a:r>
              <a:rPr lang="en-GB" sz="2400" dirty="0"/>
              <a:t>There</a:t>
            </a:r>
            <a:r>
              <a:rPr lang="en-GB" sz="2400" baseline="0" dirty="0"/>
              <a:t> are interactive maps and questionnaires on the RRAC website which are designed to tell you which areas are known to have a resistance problem and what anticoagulants to avoid using.  You can also download a version of the maps in an App available for mobile phones. </a:t>
            </a:r>
          </a:p>
          <a:p>
            <a:r>
              <a:rPr lang="en-GB" sz="2400" dirty="0"/>
              <a:t>This  RRAC map shows UK data for Norway rats.  The panel to the right allows you to select different data to be displayed.  In this example all available the Norway rat data are shown, i.e. the five resistance mutations and susceptible animals.</a:t>
            </a:r>
          </a:p>
        </p:txBody>
      </p:sp>
      <p:sp>
        <p:nvSpPr>
          <p:cNvPr id="78" name="Google Shape;78;p5:notes">
            <a:extLst>
              <a:ext uri="{FF2B5EF4-FFF2-40B4-BE49-F238E27FC236}">
                <a16:creationId xmlns:a16="http://schemas.microsoft.com/office/drawing/2014/main" id="{9295B0EC-D36E-7D0B-1EDD-D161D7B4C054}"/>
              </a:ext>
            </a:extLst>
          </p:cNvPr>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5388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84499A47-F025-B3AA-E8FA-0519FD0C31B9}"/>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79FDCF97-19C5-F48E-38BA-346B516C8EEA}"/>
              </a:ext>
            </a:extLst>
          </p:cNvPr>
          <p:cNvSpPr txBox="1">
            <a:spLocks noGrp="1"/>
          </p:cNvSpPr>
          <p:nvPr>
            <p:ph type="body" idx="1"/>
          </p:nvPr>
        </p:nvSpPr>
        <p:spPr>
          <a:xfrm>
            <a:off x="906569" y="4716661"/>
            <a:ext cx="4986126" cy="4468416"/>
          </a:xfrm>
          <a:prstGeom prst="rect">
            <a:avLst/>
          </a:prstGeom>
        </p:spPr>
        <p:txBody>
          <a:bodyPr spcFirstLastPara="1" wrap="square" lIns="91425" tIns="45700" rIns="91425" bIns="45700" anchor="t" anchorCtr="0">
            <a:noAutofit/>
          </a:bodyPr>
          <a:lstStyle/>
          <a:p>
            <a:pPr>
              <a:spcAft>
                <a:spcPts val="0"/>
              </a:spcAft>
            </a:pPr>
            <a:r>
              <a:rPr lang="en-GB" sz="2400" dirty="0">
                <a:ea typeface="Calibri" panose="020F0502020204030204" pitchFamily="34" charset="0"/>
                <a:cs typeface="Times New Roman" panose="02020603050405020304" pitchFamily="18" charset="0"/>
              </a:rPr>
              <a:t>DNA tail tip testing of rats and mice is now available free to all who use professional rodenticides in a CRRU UK-funded project.  Advice on how to take the tissue samples and send them securely to the testing laboratory at Science and Advice for Scottish Agriculture (SASA) in Edinburgh is available at the CRRU UK website.  But be warned, the project is designed only to provide accurate geographical data on resistance.  It is not a fast-acting diagnostic process because the batch testing methodology used at the laboratory mean that the results may take several months to come back.  When they do come back you will receive a sheet to tell you what the results are and the best methods for managing your resistant rodents if you have them.</a:t>
            </a:r>
          </a:p>
        </p:txBody>
      </p:sp>
      <p:sp>
        <p:nvSpPr>
          <p:cNvPr id="78" name="Google Shape;78;p5:notes">
            <a:extLst>
              <a:ext uri="{FF2B5EF4-FFF2-40B4-BE49-F238E27FC236}">
                <a16:creationId xmlns:a16="http://schemas.microsoft.com/office/drawing/2014/main" id="{2ADFD8A1-5A8C-F98A-7AF6-31134854DF8F}"/>
              </a:ext>
            </a:extLst>
          </p:cNvPr>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26133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ACC57A59-8065-7C0F-E7A0-6D3A45292BF4}"/>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14948311-AE45-DD50-AF65-62DD6695CDB6}"/>
              </a:ext>
            </a:extLst>
          </p:cNvPr>
          <p:cNvSpPr txBox="1">
            <a:spLocks noGrp="1"/>
          </p:cNvSpPr>
          <p:nvPr>
            <p:ph type="body" idx="1"/>
          </p:nvPr>
        </p:nvSpPr>
        <p:spPr>
          <a:xfrm>
            <a:off x="906569" y="4716661"/>
            <a:ext cx="4986126" cy="4468416"/>
          </a:xfrm>
          <a:prstGeom prst="rect">
            <a:avLst/>
          </a:prstGeom>
        </p:spPr>
        <p:txBody>
          <a:bodyPr spcFirstLastPara="1" wrap="square" lIns="91425" tIns="45700" rIns="91425" bIns="45700" anchor="t" anchorCtr="0">
            <a:noAutofit/>
          </a:bodyPr>
          <a:lstStyle/>
          <a:p>
            <a:r>
              <a:rPr lang="en-GB" sz="2400" dirty="0"/>
              <a:t>Slide requires no further clarification. </a:t>
            </a:r>
          </a:p>
        </p:txBody>
      </p:sp>
      <p:sp>
        <p:nvSpPr>
          <p:cNvPr id="78" name="Google Shape;78;p5:notes">
            <a:extLst>
              <a:ext uri="{FF2B5EF4-FFF2-40B4-BE49-F238E27FC236}">
                <a16:creationId xmlns:a16="http://schemas.microsoft.com/office/drawing/2014/main" id="{A59B0F6A-A25D-4106-ACC1-03FD0A0144E2}"/>
              </a:ext>
            </a:extLst>
          </p:cNvPr>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09789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FC8E15A2-CB01-14F5-8143-6792C85268AA}"/>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3F8F3C65-B6BD-2172-9599-5FD9D9C4F129}"/>
              </a:ext>
            </a:extLst>
          </p:cNvPr>
          <p:cNvSpPr txBox="1">
            <a:spLocks noGrp="1"/>
          </p:cNvSpPr>
          <p:nvPr>
            <p:ph type="body" idx="1"/>
          </p:nvPr>
        </p:nvSpPr>
        <p:spPr>
          <a:xfrm>
            <a:off x="906569" y="4716661"/>
            <a:ext cx="4986126" cy="4468416"/>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Slide requires no further clarification. </a:t>
            </a:r>
          </a:p>
          <a:p>
            <a:pPr eaLnBrk="1" hangingPunct="1"/>
            <a:endParaRPr lang="en-US" altLang="en-US" dirty="0"/>
          </a:p>
        </p:txBody>
      </p:sp>
      <p:sp>
        <p:nvSpPr>
          <p:cNvPr id="78" name="Google Shape;78;p5:notes">
            <a:extLst>
              <a:ext uri="{FF2B5EF4-FFF2-40B4-BE49-F238E27FC236}">
                <a16:creationId xmlns:a16="http://schemas.microsoft.com/office/drawing/2014/main" id="{21C116AE-F495-D707-115A-244C0256F891}"/>
              </a:ext>
            </a:extLst>
          </p:cNvPr>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82142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896B5AD4-E857-6954-9EE2-AC936DC4657B}"/>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D7CFCB17-6D82-4B49-E3D0-005470814F2F}"/>
              </a:ext>
            </a:extLst>
          </p:cNvPr>
          <p:cNvSpPr txBox="1">
            <a:spLocks noGrp="1"/>
          </p:cNvSpPr>
          <p:nvPr>
            <p:ph type="body" idx="1"/>
          </p:nvPr>
        </p:nvSpPr>
        <p:spPr>
          <a:xfrm>
            <a:off x="906569" y="4716661"/>
            <a:ext cx="4986126" cy="4468416"/>
          </a:xfrm>
          <a:prstGeom prst="rect">
            <a:avLst/>
          </a:prstGeom>
        </p:spPr>
        <p:txBody>
          <a:bodyPr spcFirstLastPara="1" wrap="square" lIns="91425" tIns="45700" rIns="91425" bIns="45700" anchor="t" anchorCtr="0">
            <a:noAutofit/>
          </a:bodyPr>
          <a:lstStyle/>
          <a:p>
            <a:pPr eaLnBrk="1" hangingPunct="1"/>
            <a:endParaRPr lang="en-US" altLang="en-US" dirty="0"/>
          </a:p>
        </p:txBody>
      </p:sp>
      <p:sp>
        <p:nvSpPr>
          <p:cNvPr id="78" name="Google Shape;78;p5:notes">
            <a:extLst>
              <a:ext uri="{FF2B5EF4-FFF2-40B4-BE49-F238E27FC236}">
                <a16:creationId xmlns:a16="http://schemas.microsoft.com/office/drawing/2014/main" id="{D9706022-C1F0-B906-779E-415E17B5793A}"/>
              </a:ext>
            </a:extLst>
          </p:cNvPr>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2021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282CC797-F2FA-80F6-B65D-69D3B47F2B89}"/>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9739A371-FD76-E97E-6526-FBE67A3F9026}"/>
              </a:ext>
            </a:extLst>
          </p:cNvPr>
          <p:cNvSpPr txBox="1">
            <a:spLocks noGrp="1"/>
          </p:cNvSpPr>
          <p:nvPr>
            <p:ph type="body" idx="1"/>
          </p:nvPr>
        </p:nvSpPr>
        <p:spPr>
          <a:xfrm>
            <a:off x="906569" y="4716661"/>
            <a:ext cx="4986126" cy="4468416"/>
          </a:xfrm>
          <a:prstGeom prst="rect">
            <a:avLst/>
          </a:prstGeom>
        </p:spPr>
        <p:txBody>
          <a:bodyPr spcFirstLastPara="1" wrap="square" lIns="91425" tIns="45700" rIns="91425" bIns="45700" anchor="t" anchorCtr="0">
            <a:noAutofit/>
          </a:bodyPr>
          <a:lstStyle/>
          <a:p>
            <a:pPr marL="0" lvl="0" indent="0" algn="l" rtl="0">
              <a:spcBef>
                <a:spcPts val="800"/>
              </a:spcBef>
              <a:spcAft>
                <a:spcPts val="0"/>
              </a:spcAft>
              <a:buNone/>
            </a:pPr>
            <a:endParaRPr dirty="0"/>
          </a:p>
        </p:txBody>
      </p:sp>
      <p:sp>
        <p:nvSpPr>
          <p:cNvPr id="78" name="Google Shape;78;p5:notes">
            <a:extLst>
              <a:ext uri="{FF2B5EF4-FFF2-40B4-BE49-F238E27FC236}">
                <a16:creationId xmlns:a16="http://schemas.microsoft.com/office/drawing/2014/main" id="{0F1878C8-465F-E156-2996-58FA6A5D321C}"/>
              </a:ext>
            </a:extLst>
          </p:cNvPr>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24539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73679E-01AD-47AD-8C93-7D5297403023}" type="slidenum">
              <a:rPr lang="en-GB" smtClean="0"/>
              <a:t>40</a:t>
            </a:fld>
            <a:endParaRPr lang="en-GB"/>
          </a:p>
        </p:txBody>
      </p:sp>
    </p:spTree>
    <p:extLst>
      <p:ext uri="{BB962C8B-B14F-4D97-AF65-F5344CB8AC3E}">
        <p14:creationId xmlns:p14="http://schemas.microsoft.com/office/powerpoint/2010/main" val="3499268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ECE57660-7B02-146C-F124-E3F17E6E6553}"/>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E356CB61-C4C6-4284-BE16-E11951FABAA5}"/>
              </a:ext>
            </a:extLst>
          </p:cNvPr>
          <p:cNvSpPr txBox="1">
            <a:spLocks noGrp="1"/>
          </p:cNvSpPr>
          <p:nvPr>
            <p:ph type="body" idx="1"/>
          </p:nvPr>
        </p:nvSpPr>
        <p:spPr>
          <a:xfrm>
            <a:off x="906569" y="4716661"/>
            <a:ext cx="4986126" cy="4468416"/>
          </a:xfrm>
          <a:prstGeom prst="rect">
            <a:avLst/>
          </a:prstGeom>
        </p:spPr>
        <p:txBody>
          <a:bodyPr spcFirstLastPara="1" wrap="square" lIns="91425" tIns="45700" rIns="91425" bIns="45700" anchor="t" anchorCtr="0">
            <a:noAutofit/>
          </a:bodyPr>
          <a:lstStyle/>
          <a:p>
            <a:r>
              <a:rPr lang="en-GB" sz="1800" dirty="0"/>
              <a:t>About 70 years ago anticoagulants came</a:t>
            </a:r>
            <a:r>
              <a:rPr lang="en-GB" sz="1800" baseline="0" dirty="0"/>
              <a:t> onto the market...</a:t>
            </a:r>
            <a:r>
              <a:rPr lang="en-GB" sz="1800" dirty="0"/>
              <a:t> Actually discovered in 1930s</a:t>
            </a:r>
            <a:r>
              <a:rPr lang="en-GB" sz="1800" baseline="0" dirty="0"/>
              <a:t> on a farm where many cattle were mysteriously dying from haemorrhages. It was because of a chemical contaminant in the hay that was preventing the cattle's blood from clotting. And f</a:t>
            </a:r>
            <a:r>
              <a:rPr lang="en-GB" sz="1800" dirty="0"/>
              <a:t>rom this contaminant, synthetic derivatives like </a:t>
            </a:r>
            <a:r>
              <a:rPr lang="en-GB" sz="1800" u="sng" dirty="0"/>
              <a:t>warfarin</a:t>
            </a:r>
            <a:r>
              <a:rPr lang="en-GB" sz="1800" dirty="0"/>
              <a:t> were made.</a:t>
            </a:r>
          </a:p>
          <a:p>
            <a:r>
              <a:rPr lang="en-US" sz="1800" dirty="0"/>
              <a:t>The major advantage</a:t>
            </a:r>
            <a:r>
              <a:rPr lang="en-US" sz="1800" baseline="0" dirty="0"/>
              <a:t> of anticoagulants is that they have a chronic mode of action so it can take several days or more to kill the animal, thus allowing the rodent to feed repeatedly on the bait before experiencing any symptoms. </a:t>
            </a:r>
          </a:p>
          <a:p>
            <a:r>
              <a:rPr lang="en-US" sz="1800" baseline="0" dirty="0"/>
              <a:t>So that’s why anticoagulants have been so successful and why they are still the dominate chemical control method used today.</a:t>
            </a:r>
          </a:p>
          <a:p>
            <a:pPr lvl="1"/>
            <a:endParaRPr lang="en-US" sz="1800" baseline="0" dirty="0"/>
          </a:p>
          <a:p>
            <a:pPr eaLnBrk="1" hangingPunct="1"/>
            <a:endParaRPr lang="en-US" altLang="en-US" sz="2400" dirty="0">
              <a:latin typeface="Arial" panose="020B0604020202020204" pitchFamily="34" charset="0"/>
              <a:cs typeface="Arial" panose="020B0604020202020204" pitchFamily="34" charset="0"/>
            </a:endParaRPr>
          </a:p>
        </p:txBody>
      </p:sp>
      <p:sp>
        <p:nvSpPr>
          <p:cNvPr id="78" name="Google Shape;78;p5:notes">
            <a:extLst>
              <a:ext uri="{FF2B5EF4-FFF2-40B4-BE49-F238E27FC236}">
                <a16:creationId xmlns:a16="http://schemas.microsoft.com/office/drawing/2014/main" id="{B3BE61ED-7AB0-CBF3-38AF-677979B8B8E2}"/>
              </a:ext>
            </a:extLst>
          </p:cNvPr>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0378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C0C1B9E2-C8BB-C2B4-D67C-671E49503719}"/>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DFBFD40F-877B-2DA4-B3C5-91160893EBB4}"/>
              </a:ext>
            </a:extLst>
          </p:cNvPr>
          <p:cNvSpPr txBox="1">
            <a:spLocks noGrp="1"/>
          </p:cNvSpPr>
          <p:nvPr>
            <p:ph type="body" idx="1"/>
          </p:nvPr>
        </p:nvSpPr>
        <p:spPr>
          <a:xfrm>
            <a:off x="906569" y="4716661"/>
            <a:ext cx="4986126" cy="4468416"/>
          </a:xfrm>
          <a:prstGeom prst="rect">
            <a:avLst/>
          </a:prstGeom>
        </p:spPr>
        <p:txBody>
          <a:bodyPr spcFirstLastPara="1" wrap="square" lIns="91425" tIns="45700" rIns="91425" bIns="45700" anchor="t" anchorCtr="0">
            <a:noAutofit/>
          </a:bodyPr>
          <a:lstStyle/>
          <a:p>
            <a:r>
              <a:rPr lang="en-GB" sz="2400" dirty="0"/>
              <a:t>All anticoagulants</a:t>
            </a:r>
            <a:r>
              <a:rPr lang="en-GB" sz="2400" baseline="0" dirty="0"/>
              <a:t> work in the same way by blocking the vitamin K cycle.  The purpose</a:t>
            </a:r>
            <a:r>
              <a:rPr lang="en-GB" sz="2400" dirty="0"/>
              <a:t> of this cycle is to ensure a constant supply of activated vitamin</a:t>
            </a:r>
            <a:r>
              <a:rPr lang="en-GB" sz="2400" baseline="0" dirty="0"/>
              <a:t> K to permit blood clotting.</a:t>
            </a:r>
            <a:r>
              <a:rPr lang="en-GB" sz="2400" dirty="0"/>
              <a:t>  It involves several enzymes and intermediate stages.  When the cycle is blocked, activated  vitamin K is no longer produced and blood fails to clot, leading to potentially fatal </a:t>
            </a:r>
            <a:r>
              <a:rPr lang="en-GB" sz="2400" baseline="0" dirty="0"/>
              <a:t>haemorrhages. </a:t>
            </a:r>
          </a:p>
          <a:p>
            <a:r>
              <a:rPr lang="en-GB" sz="2400" dirty="0"/>
              <a:t>Anticoagulant molecules can outcompete</a:t>
            </a:r>
            <a:r>
              <a:rPr lang="en-GB" sz="2400" baseline="0" dirty="0"/>
              <a:t> vitamin k molecules by binding to a critical enzyme (vitamin</a:t>
            </a:r>
            <a:r>
              <a:rPr lang="en-GB" sz="2400" dirty="0"/>
              <a:t> K1 epoxide reductase).  This </a:t>
            </a:r>
            <a:r>
              <a:rPr lang="en-GB" sz="2400" baseline="0" dirty="0"/>
              <a:t>stops the vitamin k cycle producing blood clotting factors. </a:t>
            </a:r>
          </a:p>
          <a:p>
            <a:r>
              <a:rPr lang="en-GB" sz="2400" baseline="0" dirty="0"/>
              <a:t>This is why the a</a:t>
            </a:r>
            <a:r>
              <a:rPr lang="en-GB" sz="2400" dirty="0"/>
              <a:t>ntidote to anticoagulant poisoning is vitamin K1 and also why resistant</a:t>
            </a:r>
            <a:r>
              <a:rPr lang="en-GB" sz="2400" baseline="0" dirty="0"/>
              <a:t> animals tend to have a higher requirement for vitamin k in their diet.</a:t>
            </a:r>
          </a:p>
          <a:p>
            <a:endParaRPr lang="en-GB" sz="2400" dirty="0"/>
          </a:p>
          <a:p>
            <a:endParaRPr lang="en-GB" sz="4000" dirty="0"/>
          </a:p>
        </p:txBody>
      </p:sp>
      <p:sp>
        <p:nvSpPr>
          <p:cNvPr id="78" name="Google Shape;78;p5:notes">
            <a:extLst>
              <a:ext uri="{FF2B5EF4-FFF2-40B4-BE49-F238E27FC236}">
                <a16:creationId xmlns:a16="http://schemas.microsoft.com/office/drawing/2014/main" id="{67E00BA2-EF62-6486-29E3-52F712A360C8}"/>
              </a:ext>
            </a:extLst>
          </p:cNvPr>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713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3D592BB9-6547-1AD1-4B49-41E8DEDE1692}"/>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5BBBA284-8BDA-277C-CCC2-06406C0CBA0C}"/>
              </a:ext>
            </a:extLst>
          </p:cNvPr>
          <p:cNvSpPr txBox="1">
            <a:spLocks noGrp="1"/>
          </p:cNvSpPr>
          <p:nvPr>
            <p:ph type="body" idx="1"/>
          </p:nvPr>
        </p:nvSpPr>
        <p:spPr>
          <a:xfrm>
            <a:off x="906569" y="4716661"/>
            <a:ext cx="4986126" cy="4468416"/>
          </a:xfrm>
          <a:prstGeom prst="rect">
            <a:avLst/>
          </a:prstGeom>
        </p:spPr>
        <p:txBody>
          <a:bodyPr spcFirstLastPara="1" wrap="square" lIns="91425" tIns="45700" rIns="91425" bIns="45700" anchor="t" anchorCtr="0">
            <a:noAutofit/>
          </a:bodyPr>
          <a:lstStyle/>
          <a:p>
            <a:r>
              <a:rPr lang="en-GB" sz="2400" dirty="0"/>
              <a:t>It</a:t>
            </a:r>
            <a:r>
              <a:rPr lang="en-GB" sz="2400" baseline="0" dirty="0"/>
              <a:t> is known that a single gene is responsible for widespread resistance to anticoagulants (its called the VKORC1 gene) in</a:t>
            </a:r>
            <a:r>
              <a:rPr lang="en-GB" sz="2400" dirty="0"/>
              <a:t> both Norway rats and house mice.</a:t>
            </a:r>
            <a:r>
              <a:rPr lang="en-GB" sz="2400" baseline="0" dirty="0"/>
              <a:t>. </a:t>
            </a:r>
          </a:p>
          <a:p>
            <a:r>
              <a:rPr lang="en-GB" sz="2400" baseline="0" dirty="0"/>
              <a:t>Mutations within this gene, which can be passed onto the next generation, change the structure of the enzymes in the vitamin k cycle so that they block anticoagulant molecules from binding. In this way the vitamin k cycle can continue without interference and blood can clot as normal in resistant animals.</a:t>
            </a:r>
          </a:p>
          <a:p>
            <a:r>
              <a:rPr lang="en-GB" sz="2400" dirty="0"/>
              <a:t>However, it is now known or suspected that some resistances, especially in house mice, may be either caused by or exacerbated by other metabolic processes.  It is also known that Norway rats carrying L120Q the resistance strain known as “Berkshire-resistance” also have an additional metabolic capability to  eliminate anticoagulants from their bodies both more quickly and more efficiently using cytochrome P450 enzymes.  This confers on them the highest degree of resistance in Norway rats currently known. </a:t>
            </a:r>
          </a:p>
        </p:txBody>
      </p:sp>
      <p:sp>
        <p:nvSpPr>
          <p:cNvPr id="78" name="Google Shape;78;p5:notes">
            <a:extLst>
              <a:ext uri="{FF2B5EF4-FFF2-40B4-BE49-F238E27FC236}">
                <a16:creationId xmlns:a16="http://schemas.microsoft.com/office/drawing/2014/main" id="{795CA1E7-BBA6-5E41-2F8A-67EFDEC30B46}"/>
              </a:ext>
            </a:extLst>
          </p:cNvPr>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027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6B99A77D-004E-23EA-BF75-DBE459CB688E}"/>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A73CB32C-E0FF-26A1-2CD6-A39AD95AED69}"/>
              </a:ext>
            </a:extLst>
          </p:cNvPr>
          <p:cNvSpPr txBox="1">
            <a:spLocks noGrp="1"/>
          </p:cNvSpPr>
          <p:nvPr>
            <p:ph type="body" idx="1"/>
          </p:nvPr>
        </p:nvSpPr>
        <p:spPr>
          <a:xfrm>
            <a:off x="906569" y="4716661"/>
            <a:ext cx="4986126" cy="4468416"/>
          </a:xfrm>
          <a:prstGeom prst="rect">
            <a:avLst/>
          </a:prstGeom>
        </p:spPr>
        <p:txBody>
          <a:bodyPr spcFirstLastPara="1" wrap="square" lIns="91425" tIns="45700" rIns="91425" bIns="45700" anchor="t" anchorCtr="0">
            <a:noAutofit/>
          </a:bodyPr>
          <a:lstStyle/>
          <a:p>
            <a:r>
              <a:rPr lang="en-GB" sz="2400" dirty="0">
                <a:ea typeface="Calibri" panose="020F0502020204030204" pitchFamily="34" charset="0"/>
                <a:cs typeface="Times New Roman" panose="02020603050405020304" pitchFamily="18" charset="0"/>
              </a:rPr>
              <a:t>This shows a small section of a DNA sequencing trace.  It shows that part of the genetic sequence responsible for Norway rat’s VKORC1 “resistance” gene. The letters at the bottom refer to nucleotide bases, </a:t>
            </a:r>
          </a:p>
          <a:p>
            <a:r>
              <a:rPr lang="en-GB" sz="2400" dirty="0">
                <a:ea typeface="Calibri" panose="020F0502020204030204" pitchFamily="34" charset="0"/>
                <a:cs typeface="Times New Roman" panose="02020603050405020304" pitchFamily="18" charset="0"/>
              </a:rPr>
              <a:t>It only takes one of these bases to change (i.e. mutate) to result in a resistant animal! This individual has the L120Q resistance. </a:t>
            </a:r>
          </a:p>
          <a:p>
            <a:r>
              <a:rPr lang="en-GB" sz="2400" dirty="0">
                <a:ea typeface="Calibri" panose="020F0502020204030204" pitchFamily="34" charset="0"/>
                <a:cs typeface="Times New Roman" panose="02020603050405020304" pitchFamily="18" charset="0"/>
              </a:rPr>
              <a:t>The four DNA nucleotide bases are: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2400" dirty="0">
                <a:ea typeface="Calibri" panose="020F0502020204030204" pitchFamily="34" charset="0"/>
                <a:cs typeface="Times New Roman" panose="02020603050405020304" pitchFamily="18" charset="0"/>
              </a:rPr>
              <a:t>G = guanine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2400" dirty="0">
                <a:ea typeface="Calibri" panose="020F0502020204030204" pitchFamily="34" charset="0"/>
                <a:cs typeface="Times New Roman" panose="02020603050405020304" pitchFamily="18" charset="0"/>
              </a:rPr>
              <a:t>T = thymine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2400" dirty="0">
                <a:ea typeface="Calibri" panose="020F0502020204030204" pitchFamily="34" charset="0"/>
                <a:cs typeface="Times New Roman" panose="02020603050405020304" pitchFamily="18" charset="0"/>
              </a:rPr>
              <a:t>A = adenine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2400" dirty="0">
                <a:ea typeface="Calibri" panose="020F0502020204030204" pitchFamily="34" charset="0"/>
                <a:cs typeface="Times New Roman" panose="02020603050405020304" pitchFamily="18" charset="0"/>
              </a:rPr>
              <a:t>C = cytosine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2400" dirty="0">
                <a:ea typeface="Calibri" panose="020F0502020204030204" pitchFamily="34" charset="0"/>
                <a:cs typeface="Times New Roman" panose="02020603050405020304" pitchFamily="18" charset="0"/>
              </a:rPr>
              <a:t>The genetic</a:t>
            </a:r>
            <a:r>
              <a:rPr lang="en-GB" sz="2400" baseline="0" dirty="0">
                <a:ea typeface="Calibri" panose="020F0502020204030204" pitchFamily="34" charset="0"/>
                <a:cs typeface="Times New Roman" panose="02020603050405020304" pitchFamily="18" charset="0"/>
              </a:rPr>
              <a:t> code in the resistant rat is CAG, whereas in a normal susceptible rat it would be CTG.</a:t>
            </a:r>
          </a:p>
          <a:p>
            <a:pPr lvl="0">
              <a:defRPr/>
            </a:pPr>
            <a:r>
              <a:rPr lang="en-GB" sz="2400" dirty="0">
                <a:ea typeface="Calibri" panose="020F0502020204030204" pitchFamily="34" charset="0"/>
                <a:cs typeface="Times New Roman" panose="02020603050405020304" pitchFamily="18" charset="0"/>
              </a:rPr>
              <a:t>If the had the additional metabolic modification it will be “Berkshire resistant”.  Without the modification it will be the less resistant “Hampshire resistant”. But the trace tells us nothing about this metabolic resistance.</a:t>
            </a:r>
          </a:p>
          <a:p>
            <a:endParaRPr lang="en-GB" sz="2000" dirty="0">
              <a:ea typeface="Calibri" panose="020F0502020204030204" pitchFamily="34" charset="0"/>
              <a:cs typeface="Times New Roman" panose="02020603050405020304" pitchFamily="18" charset="0"/>
            </a:endParaRPr>
          </a:p>
          <a:p>
            <a:endParaRPr lang="en-GB" dirty="0"/>
          </a:p>
        </p:txBody>
      </p:sp>
      <p:sp>
        <p:nvSpPr>
          <p:cNvPr id="78" name="Google Shape;78;p5:notes">
            <a:extLst>
              <a:ext uri="{FF2B5EF4-FFF2-40B4-BE49-F238E27FC236}">
                <a16:creationId xmlns:a16="http://schemas.microsoft.com/office/drawing/2014/main" id="{D86BB885-173F-541C-F371-5361B5035F6C}"/>
              </a:ext>
            </a:extLst>
          </p:cNvPr>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8436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23089838-72C8-AC78-4E33-FD76FEF8CE69}"/>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FC3E735D-3E06-A92E-4F4E-8461B743C8CE}"/>
              </a:ext>
            </a:extLst>
          </p:cNvPr>
          <p:cNvSpPr txBox="1">
            <a:spLocks noGrp="1"/>
          </p:cNvSpPr>
          <p:nvPr>
            <p:ph type="body" idx="1"/>
          </p:nvPr>
        </p:nvSpPr>
        <p:spPr>
          <a:xfrm>
            <a:off x="906569" y="4716661"/>
            <a:ext cx="4986126" cy="4468416"/>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2400" dirty="0">
                <a:solidFill>
                  <a:schemeClr val="tx2"/>
                </a:solidFill>
              </a:rPr>
              <a:t>Because anticoagulants act in the same way on the same enzyme, resistance to one compound also means there will be at least some resistance to other anticoagulant compounds. Therefore where warfarin resistance developed there is also cross resistance to other first generation anticoagulants (e.g. coumatetralyl)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2400" dirty="0">
                <a:solidFill>
                  <a:schemeClr val="tx2"/>
                </a:solidFill>
              </a:rPr>
              <a:t>However, the level of resistance will be different</a:t>
            </a:r>
            <a:r>
              <a:rPr lang="en-US" sz="2400" baseline="0" dirty="0">
                <a:solidFill>
                  <a:schemeClr val="tx2"/>
                </a:solidFill>
              </a:rPr>
              <a:t> for each anticoagulant. There could be high resistance against one compound and low resistance against another or they could be very similar.</a:t>
            </a:r>
            <a:endParaRPr lang="en-US" sz="2400" dirty="0">
              <a:solidFill>
                <a:schemeClr val="tx2"/>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2400" dirty="0">
              <a:solidFill>
                <a:schemeClr val="tx2"/>
              </a:solidFill>
            </a:endParaRPr>
          </a:p>
          <a:p>
            <a:endParaRPr lang="en-GB" dirty="0"/>
          </a:p>
        </p:txBody>
      </p:sp>
      <p:sp>
        <p:nvSpPr>
          <p:cNvPr id="78" name="Google Shape;78;p5:notes">
            <a:extLst>
              <a:ext uri="{FF2B5EF4-FFF2-40B4-BE49-F238E27FC236}">
                <a16:creationId xmlns:a16="http://schemas.microsoft.com/office/drawing/2014/main" id="{72ED5656-0EC8-2E88-EEBF-49FA1F30B88F}"/>
              </a:ext>
            </a:extLst>
          </p:cNvPr>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6131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2BD74-5164-E231-487A-ECA23A370F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E58EA26-26B5-FE51-DE35-A2C7C9DD9D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31A9AC-A9F3-5AA4-7A77-0487BC691147}"/>
              </a:ext>
            </a:extLst>
          </p:cNvPr>
          <p:cNvSpPr>
            <a:spLocks noGrp="1"/>
          </p:cNvSpPr>
          <p:nvPr>
            <p:ph type="dt" sz="half" idx="10"/>
          </p:nvPr>
        </p:nvSpPr>
        <p:spPr/>
        <p:txBody>
          <a:bodyPr/>
          <a:lstStyle/>
          <a:p>
            <a:fld id="{6BB337AC-76C5-40AF-BB90-7A8CBAA6483A}" type="datetimeFigureOut">
              <a:rPr lang="en-GB" smtClean="0"/>
              <a:t>19/02/2026</a:t>
            </a:fld>
            <a:endParaRPr lang="en-GB"/>
          </a:p>
        </p:txBody>
      </p:sp>
      <p:sp>
        <p:nvSpPr>
          <p:cNvPr id="5" name="Footer Placeholder 4">
            <a:extLst>
              <a:ext uri="{FF2B5EF4-FFF2-40B4-BE49-F238E27FC236}">
                <a16:creationId xmlns:a16="http://schemas.microsoft.com/office/drawing/2014/main" id="{793B2B8C-FF7B-A41E-0201-7C48EB3C2C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EABC40-C601-9E89-CF68-02F91AD06D5F}"/>
              </a:ext>
            </a:extLst>
          </p:cNvPr>
          <p:cNvSpPr>
            <a:spLocks noGrp="1"/>
          </p:cNvSpPr>
          <p:nvPr>
            <p:ph type="sldNum" sz="quarter" idx="12"/>
          </p:nvPr>
        </p:nvSpPr>
        <p:spPr/>
        <p:txBody>
          <a:bodyPr/>
          <a:lstStyle/>
          <a:p>
            <a:fld id="{95A9CC43-AFBA-45CF-8CBA-EECE8AADF66B}" type="slidenum">
              <a:rPr lang="en-GB" smtClean="0"/>
              <a:t>‹#›</a:t>
            </a:fld>
            <a:endParaRPr lang="en-GB"/>
          </a:p>
        </p:txBody>
      </p:sp>
    </p:spTree>
    <p:extLst>
      <p:ext uri="{BB962C8B-B14F-4D97-AF65-F5344CB8AC3E}">
        <p14:creationId xmlns:p14="http://schemas.microsoft.com/office/powerpoint/2010/main" val="2112453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75018-E482-0C7C-CB89-48DB1C7CBD1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5ABF2A2-2D23-7778-9693-5BC9C30062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CB7241-DBE5-B125-C983-7A0186A23E64}"/>
              </a:ext>
            </a:extLst>
          </p:cNvPr>
          <p:cNvSpPr>
            <a:spLocks noGrp="1"/>
          </p:cNvSpPr>
          <p:nvPr>
            <p:ph type="dt" sz="half" idx="10"/>
          </p:nvPr>
        </p:nvSpPr>
        <p:spPr/>
        <p:txBody>
          <a:bodyPr/>
          <a:lstStyle/>
          <a:p>
            <a:fld id="{6BB337AC-76C5-40AF-BB90-7A8CBAA6483A}" type="datetimeFigureOut">
              <a:rPr lang="en-GB" smtClean="0"/>
              <a:t>19/02/2026</a:t>
            </a:fld>
            <a:endParaRPr lang="en-GB"/>
          </a:p>
        </p:txBody>
      </p:sp>
      <p:sp>
        <p:nvSpPr>
          <p:cNvPr id="5" name="Footer Placeholder 4">
            <a:extLst>
              <a:ext uri="{FF2B5EF4-FFF2-40B4-BE49-F238E27FC236}">
                <a16:creationId xmlns:a16="http://schemas.microsoft.com/office/drawing/2014/main" id="{5CED0E40-F0EE-BFA1-15CB-15CE447BBF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CEB2E7-70F2-4988-E0CF-EFD7028985F6}"/>
              </a:ext>
            </a:extLst>
          </p:cNvPr>
          <p:cNvSpPr>
            <a:spLocks noGrp="1"/>
          </p:cNvSpPr>
          <p:nvPr>
            <p:ph type="sldNum" sz="quarter" idx="12"/>
          </p:nvPr>
        </p:nvSpPr>
        <p:spPr/>
        <p:txBody>
          <a:bodyPr/>
          <a:lstStyle/>
          <a:p>
            <a:fld id="{95A9CC43-AFBA-45CF-8CBA-EECE8AADF66B}" type="slidenum">
              <a:rPr lang="en-GB" smtClean="0"/>
              <a:t>‹#›</a:t>
            </a:fld>
            <a:endParaRPr lang="en-GB"/>
          </a:p>
        </p:txBody>
      </p:sp>
    </p:spTree>
    <p:extLst>
      <p:ext uri="{BB962C8B-B14F-4D97-AF65-F5344CB8AC3E}">
        <p14:creationId xmlns:p14="http://schemas.microsoft.com/office/powerpoint/2010/main" val="197377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6967D4-DAD2-59E3-B615-6E151B2F917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4FFFB41-0C35-9509-7696-93E3585828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FDDEF0-5E72-11F4-0A98-8BFE287222C7}"/>
              </a:ext>
            </a:extLst>
          </p:cNvPr>
          <p:cNvSpPr>
            <a:spLocks noGrp="1"/>
          </p:cNvSpPr>
          <p:nvPr>
            <p:ph type="dt" sz="half" idx="10"/>
          </p:nvPr>
        </p:nvSpPr>
        <p:spPr/>
        <p:txBody>
          <a:bodyPr/>
          <a:lstStyle/>
          <a:p>
            <a:fld id="{6BB337AC-76C5-40AF-BB90-7A8CBAA6483A}" type="datetimeFigureOut">
              <a:rPr lang="en-GB" smtClean="0"/>
              <a:t>19/02/2026</a:t>
            </a:fld>
            <a:endParaRPr lang="en-GB"/>
          </a:p>
        </p:txBody>
      </p:sp>
      <p:sp>
        <p:nvSpPr>
          <p:cNvPr id="5" name="Footer Placeholder 4">
            <a:extLst>
              <a:ext uri="{FF2B5EF4-FFF2-40B4-BE49-F238E27FC236}">
                <a16:creationId xmlns:a16="http://schemas.microsoft.com/office/drawing/2014/main" id="{5B9A86D5-DFD0-7DFE-4245-3F0ED813A3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20B8BC-63FE-D750-3B7D-A439B42629B7}"/>
              </a:ext>
            </a:extLst>
          </p:cNvPr>
          <p:cNvSpPr>
            <a:spLocks noGrp="1"/>
          </p:cNvSpPr>
          <p:nvPr>
            <p:ph type="sldNum" sz="quarter" idx="12"/>
          </p:nvPr>
        </p:nvSpPr>
        <p:spPr/>
        <p:txBody>
          <a:bodyPr/>
          <a:lstStyle/>
          <a:p>
            <a:fld id="{95A9CC43-AFBA-45CF-8CBA-EECE8AADF66B}" type="slidenum">
              <a:rPr lang="en-GB" smtClean="0"/>
              <a:t>‹#›</a:t>
            </a:fld>
            <a:endParaRPr lang="en-GB"/>
          </a:p>
        </p:txBody>
      </p:sp>
    </p:spTree>
    <p:extLst>
      <p:ext uri="{BB962C8B-B14F-4D97-AF65-F5344CB8AC3E}">
        <p14:creationId xmlns:p14="http://schemas.microsoft.com/office/powerpoint/2010/main" val="2485882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Cover Slide" type="tx">
  <p:cSld name="Cover Slide">
    <p:spTree>
      <p:nvGrpSpPr>
        <p:cNvPr id="1" name="Shape 14"/>
        <p:cNvGrpSpPr/>
        <p:nvPr/>
      </p:nvGrpSpPr>
      <p:grpSpPr>
        <a:xfrm>
          <a:off x="0" y="0"/>
          <a:ext cx="0" cy="0"/>
          <a:chOff x="0" y="0"/>
          <a:chExt cx="0" cy="0"/>
        </a:xfrm>
      </p:grpSpPr>
      <p:pic>
        <p:nvPicPr>
          <p:cNvPr id="15" name="Google Shape;15;p10" descr="eagle.png"/>
          <p:cNvPicPr preferRelativeResize="0"/>
          <p:nvPr/>
        </p:nvPicPr>
        <p:blipFill rotWithShape="1">
          <a:blip r:embed="rId2">
            <a:alphaModFix/>
          </a:blip>
          <a:srcRect/>
          <a:stretch/>
        </p:blipFill>
        <p:spPr>
          <a:xfrm>
            <a:off x="-1" y="0"/>
            <a:ext cx="12192001" cy="6858001"/>
          </a:xfrm>
          <a:prstGeom prst="rect">
            <a:avLst/>
          </a:prstGeom>
          <a:noFill/>
          <a:ln>
            <a:noFill/>
          </a:ln>
        </p:spPr>
      </p:pic>
      <p:pic>
        <p:nvPicPr>
          <p:cNvPr id="16" name="Google Shape;16;p10" descr="ThinkWild-Logo-Colour.png"/>
          <p:cNvPicPr preferRelativeResize="0"/>
          <p:nvPr/>
        </p:nvPicPr>
        <p:blipFill rotWithShape="1">
          <a:blip r:embed="rId3">
            <a:alphaModFix/>
          </a:blip>
          <a:srcRect/>
          <a:stretch/>
        </p:blipFill>
        <p:spPr>
          <a:xfrm>
            <a:off x="10153948" y="302236"/>
            <a:ext cx="1703185" cy="746804"/>
          </a:xfrm>
          <a:prstGeom prst="rect">
            <a:avLst/>
          </a:prstGeom>
          <a:noFill/>
          <a:ln>
            <a:noFill/>
          </a:ln>
        </p:spPr>
      </p:pic>
      <p:sp>
        <p:nvSpPr>
          <p:cNvPr id="17" name="Google Shape;17;p10"/>
          <p:cNvSpPr/>
          <p:nvPr/>
        </p:nvSpPr>
        <p:spPr>
          <a:xfrm rot="10800000">
            <a:off x="12099126" y="-8351"/>
            <a:ext cx="93487" cy="6858002"/>
          </a:xfrm>
          <a:prstGeom prst="rect">
            <a:avLst/>
          </a:prstGeom>
          <a:gradFill>
            <a:gsLst>
              <a:gs pos="0">
                <a:srgbClr val="9BC521"/>
              </a:gs>
              <a:gs pos="100000">
                <a:srgbClr val="1F4219"/>
              </a:gs>
            </a:gsLst>
            <a:lin ang="16200000" scaled="0"/>
          </a:gradFill>
          <a:ln>
            <a:noFill/>
          </a:ln>
          <a:effectLst>
            <a:outerShdw blurRad="76200" dist="38100" dir="5400000" rotWithShape="0">
              <a:srgbClr val="000000">
                <a:alpha val="34901"/>
              </a:srgbClr>
            </a:outerShdw>
          </a:effectLst>
        </p:spPr>
        <p:txBody>
          <a:bodyPr spcFirstLastPara="1" wrap="square" lIns="45713" tIns="45713" rIns="45713" bIns="45713" anchor="ctr" anchorCtr="0">
            <a:noAutofit/>
          </a:bodyPr>
          <a:lstStyle/>
          <a:p>
            <a:pPr marL="0" marR="0" lvl="0" indent="0" algn="ctr" rtl="0">
              <a:lnSpc>
                <a:spcPct val="100000"/>
              </a:lnSpc>
              <a:spcBef>
                <a:spcPts val="0"/>
              </a:spcBef>
              <a:spcAft>
                <a:spcPts val="0"/>
              </a:spcAft>
              <a:buClr>
                <a:srgbClr val="FFFFFF"/>
              </a:buClr>
              <a:buSzPts val="2400"/>
              <a:buFont typeface="Arial"/>
              <a:buNone/>
            </a:pPr>
            <a:endParaRPr sz="1200" b="0" i="0" u="none" strike="noStrike" cap="none">
              <a:solidFill>
                <a:srgbClr val="FFFFFF"/>
              </a:solidFill>
              <a:latin typeface="Arial"/>
              <a:ea typeface="Arial"/>
              <a:cs typeface="Arial"/>
              <a:sym typeface="Arial"/>
            </a:endParaRPr>
          </a:p>
        </p:txBody>
      </p:sp>
      <p:sp>
        <p:nvSpPr>
          <p:cNvPr id="18" name="Google Shape;18;p10"/>
          <p:cNvSpPr txBox="1">
            <a:spLocks noGrp="1"/>
          </p:cNvSpPr>
          <p:nvPr>
            <p:ph type="body" idx="1"/>
          </p:nvPr>
        </p:nvSpPr>
        <p:spPr>
          <a:xfrm>
            <a:off x="657146" y="5094103"/>
            <a:ext cx="7855586" cy="1456393"/>
          </a:xfrm>
          <a:prstGeom prst="rect">
            <a:avLst/>
          </a:prstGeom>
          <a:noFill/>
          <a:ln>
            <a:noFill/>
          </a:ln>
        </p:spPr>
        <p:txBody>
          <a:bodyPr spcFirstLastPara="1" wrap="square" lIns="91425" tIns="91425" rIns="91425" bIns="91425" anchor="t" anchorCtr="0">
            <a:normAutofit/>
          </a:bodyPr>
          <a:lstStyle>
            <a:lvl1pPr marL="228600" lvl="0" indent="-162878" algn="l">
              <a:lnSpc>
                <a:spcPct val="100000"/>
              </a:lnSpc>
              <a:spcBef>
                <a:spcPts val="1700"/>
              </a:spcBef>
              <a:spcAft>
                <a:spcPts val="0"/>
              </a:spcAft>
              <a:buSzPts val="1530"/>
              <a:buChar char="⬛"/>
              <a:defRPr/>
            </a:lvl1pPr>
            <a:lvl2pPr marL="457200" lvl="1" indent="-171450" algn="l">
              <a:lnSpc>
                <a:spcPct val="100000"/>
              </a:lnSpc>
              <a:spcBef>
                <a:spcPts val="1700"/>
              </a:spcBef>
              <a:spcAft>
                <a:spcPts val="0"/>
              </a:spcAft>
              <a:buSzPts val="1800"/>
              <a:buChar char="–"/>
              <a:defRPr/>
            </a:lvl2pPr>
            <a:lvl3pPr marL="685800" lvl="2" indent="-171450" algn="l">
              <a:lnSpc>
                <a:spcPct val="100000"/>
              </a:lnSpc>
              <a:spcBef>
                <a:spcPts val="1700"/>
              </a:spcBef>
              <a:spcAft>
                <a:spcPts val="0"/>
              </a:spcAft>
              <a:buSzPts val="1800"/>
              <a:buChar char="•"/>
              <a:defRPr/>
            </a:lvl3pPr>
            <a:lvl4pPr marL="914400" lvl="3" indent="-171450" algn="l">
              <a:lnSpc>
                <a:spcPct val="100000"/>
              </a:lnSpc>
              <a:spcBef>
                <a:spcPts val="1700"/>
              </a:spcBef>
              <a:spcAft>
                <a:spcPts val="0"/>
              </a:spcAft>
              <a:buSzPts val="1800"/>
              <a:buChar char="–"/>
              <a:defRPr/>
            </a:lvl4pPr>
            <a:lvl5pPr marL="1143000" lvl="4" indent="-171450" algn="l">
              <a:lnSpc>
                <a:spcPct val="100000"/>
              </a:lnSpc>
              <a:spcBef>
                <a:spcPts val="1700"/>
              </a:spcBef>
              <a:spcAft>
                <a:spcPts val="0"/>
              </a:spcAft>
              <a:buSzPts val="1800"/>
              <a:buChar char="»"/>
              <a:defRPr/>
            </a:lvl5pPr>
            <a:lvl6pPr marL="1371600" lvl="5" indent="-171450" algn="l">
              <a:lnSpc>
                <a:spcPct val="100000"/>
              </a:lnSpc>
              <a:spcBef>
                <a:spcPts val="1700"/>
              </a:spcBef>
              <a:spcAft>
                <a:spcPts val="0"/>
              </a:spcAft>
              <a:buSzPts val="1800"/>
              <a:buChar char="»"/>
              <a:defRPr/>
            </a:lvl6pPr>
            <a:lvl7pPr marL="1600200" lvl="6" indent="-171450" algn="l">
              <a:lnSpc>
                <a:spcPct val="100000"/>
              </a:lnSpc>
              <a:spcBef>
                <a:spcPts val="1700"/>
              </a:spcBef>
              <a:spcAft>
                <a:spcPts val="0"/>
              </a:spcAft>
              <a:buSzPts val="1800"/>
              <a:buChar char="»"/>
              <a:defRPr/>
            </a:lvl7pPr>
            <a:lvl8pPr marL="1828800" lvl="7" indent="-171450" algn="l">
              <a:lnSpc>
                <a:spcPct val="100000"/>
              </a:lnSpc>
              <a:spcBef>
                <a:spcPts val="1700"/>
              </a:spcBef>
              <a:spcAft>
                <a:spcPts val="0"/>
              </a:spcAft>
              <a:buSzPts val="1800"/>
              <a:buChar char="»"/>
              <a:defRPr/>
            </a:lvl8pPr>
            <a:lvl9pPr marL="2057400" lvl="8" indent="-171450" algn="l">
              <a:lnSpc>
                <a:spcPct val="100000"/>
              </a:lnSpc>
              <a:spcBef>
                <a:spcPts val="1700"/>
              </a:spcBef>
              <a:spcAft>
                <a:spcPts val="0"/>
              </a:spcAft>
              <a:buSzPts val="1800"/>
              <a:buChar char="»"/>
              <a:defRPr/>
            </a:lvl9pPr>
          </a:lstStyle>
          <a:p>
            <a:endParaRPr/>
          </a:p>
        </p:txBody>
      </p:sp>
      <p:sp>
        <p:nvSpPr>
          <p:cNvPr id="19" name="Google Shape;19;p10"/>
          <p:cNvSpPr txBox="1">
            <a:spLocks noGrp="1"/>
          </p:cNvSpPr>
          <p:nvPr>
            <p:ph type="body" idx="2"/>
          </p:nvPr>
        </p:nvSpPr>
        <p:spPr>
          <a:xfrm>
            <a:off x="629172" y="4270066"/>
            <a:ext cx="7504111" cy="616497"/>
          </a:xfrm>
          <a:prstGeom prst="rect">
            <a:avLst/>
          </a:prstGeom>
          <a:noFill/>
          <a:ln>
            <a:noFill/>
          </a:ln>
        </p:spPr>
        <p:txBody>
          <a:bodyPr spcFirstLastPara="1" wrap="square" lIns="91425" tIns="91425" rIns="91425" bIns="91425" anchor="t" anchorCtr="0">
            <a:normAutofit/>
          </a:bodyPr>
          <a:lstStyle>
            <a:lvl1pPr marL="228600" lvl="0" indent="-162878" algn="l">
              <a:lnSpc>
                <a:spcPct val="100000"/>
              </a:lnSpc>
              <a:spcBef>
                <a:spcPts val="1700"/>
              </a:spcBef>
              <a:spcAft>
                <a:spcPts val="0"/>
              </a:spcAft>
              <a:buSzPts val="1530"/>
              <a:buChar char="⬛"/>
              <a:defRPr/>
            </a:lvl1pPr>
            <a:lvl2pPr marL="457200" lvl="1" indent="-171450" algn="l">
              <a:lnSpc>
                <a:spcPct val="100000"/>
              </a:lnSpc>
              <a:spcBef>
                <a:spcPts val="1700"/>
              </a:spcBef>
              <a:spcAft>
                <a:spcPts val="0"/>
              </a:spcAft>
              <a:buSzPts val="1800"/>
              <a:buChar char="–"/>
              <a:defRPr/>
            </a:lvl2pPr>
            <a:lvl3pPr marL="685800" lvl="2" indent="-171450" algn="l">
              <a:lnSpc>
                <a:spcPct val="100000"/>
              </a:lnSpc>
              <a:spcBef>
                <a:spcPts val="1700"/>
              </a:spcBef>
              <a:spcAft>
                <a:spcPts val="0"/>
              </a:spcAft>
              <a:buSzPts val="1800"/>
              <a:buChar char="•"/>
              <a:defRPr/>
            </a:lvl3pPr>
            <a:lvl4pPr marL="914400" lvl="3" indent="-171450" algn="l">
              <a:lnSpc>
                <a:spcPct val="100000"/>
              </a:lnSpc>
              <a:spcBef>
                <a:spcPts val="1700"/>
              </a:spcBef>
              <a:spcAft>
                <a:spcPts val="0"/>
              </a:spcAft>
              <a:buSzPts val="1800"/>
              <a:buChar char="–"/>
              <a:defRPr/>
            </a:lvl4pPr>
            <a:lvl5pPr marL="1143000" lvl="4" indent="-171450" algn="l">
              <a:lnSpc>
                <a:spcPct val="100000"/>
              </a:lnSpc>
              <a:spcBef>
                <a:spcPts val="1700"/>
              </a:spcBef>
              <a:spcAft>
                <a:spcPts val="0"/>
              </a:spcAft>
              <a:buSzPts val="1800"/>
              <a:buChar char="»"/>
              <a:defRPr/>
            </a:lvl5pPr>
            <a:lvl6pPr marL="1371600" lvl="5" indent="-171450" algn="l">
              <a:lnSpc>
                <a:spcPct val="100000"/>
              </a:lnSpc>
              <a:spcBef>
                <a:spcPts val="1700"/>
              </a:spcBef>
              <a:spcAft>
                <a:spcPts val="0"/>
              </a:spcAft>
              <a:buSzPts val="1800"/>
              <a:buChar char="»"/>
              <a:defRPr/>
            </a:lvl6pPr>
            <a:lvl7pPr marL="1600200" lvl="6" indent="-171450" algn="l">
              <a:lnSpc>
                <a:spcPct val="100000"/>
              </a:lnSpc>
              <a:spcBef>
                <a:spcPts val="1700"/>
              </a:spcBef>
              <a:spcAft>
                <a:spcPts val="0"/>
              </a:spcAft>
              <a:buSzPts val="1800"/>
              <a:buChar char="»"/>
              <a:defRPr/>
            </a:lvl7pPr>
            <a:lvl8pPr marL="1828800" lvl="7" indent="-171450" algn="l">
              <a:lnSpc>
                <a:spcPct val="100000"/>
              </a:lnSpc>
              <a:spcBef>
                <a:spcPts val="1700"/>
              </a:spcBef>
              <a:spcAft>
                <a:spcPts val="0"/>
              </a:spcAft>
              <a:buSzPts val="1800"/>
              <a:buChar char="»"/>
              <a:defRPr/>
            </a:lvl8pPr>
            <a:lvl9pPr marL="2057400" lvl="8" indent="-171450" algn="l">
              <a:lnSpc>
                <a:spcPct val="100000"/>
              </a:lnSpc>
              <a:spcBef>
                <a:spcPts val="1700"/>
              </a:spcBef>
              <a:spcAft>
                <a:spcPts val="0"/>
              </a:spcAft>
              <a:buSzPts val="1800"/>
              <a:buChar char="»"/>
              <a:defRPr/>
            </a:lvl9pPr>
          </a:lstStyle>
          <a:p>
            <a:endParaRPr/>
          </a:p>
        </p:txBody>
      </p:sp>
      <p:sp>
        <p:nvSpPr>
          <p:cNvPr id="20" name="Google Shape;20;p10"/>
          <p:cNvSpPr/>
          <p:nvPr/>
        </p:nvSpPr>
        <p:spPr>
          <a:xfrm rot="10800000">
            <a:off x="8258" y="-8351"/>
            <a:ext cx="93487" cy="6858002"/>
          </a:xfrm>
          <a:prstGeom prst="rect">
            <a:avLst/>
          </a:prstGeom>
          <a:gradFill>
            <a:gsLst>
              <a:gs pos="0">
                <a:srgbClr val="9BC521"/>
              </a:gs>
              <a:gs pos="100000">
                <a:srgbClr val="1F4219"/>
              </a:gs>
            </a:gsLst>
            <a:lin ang="5400000" scaled="0"/>
          </a:gradFill>
          <a:ln>
            <a:noFill/>
          </a:ln>
          <a:effectLst>
            <a:outerShdw blurRad="76200" dist="38100" dir="5400000" rotWithShape="0">
              <a:srgbClr val="000000">
                <a:alpha val="34901"/>
              </a:srgbClr>
            </a:outerShdw>
          </a:effectLst>
        </p:spPr>
        <p:txBody>
          <a:bodyPr spcFirstLastPara="1" wrap="square" lIns="45713" tIns="45713" rIns="45713" bIns="45713" anchor="ctr" anchorCtr="0">
            <a:noAutofit/>
          </a:bodyPr>
          <a:lstStyle/>
          <a:p>
            <a:pPr marL="0" marR="0" lvl="0" indent="0" algn="ctr" rtl="0">
              <a:lnSpc>
                <a:spcPct val="100000"/>
              </a:lnSpc>
              <a:spcBef>
                <a:spcPts val="0"/>
              </a:spcBef>
              <a:spcAft>
                <a:spcPts val="0"/>
              </a:spcAft>
              <a:buClr>
                <a:srgbClr val="FFFFFF"/>
              </a:buClr>
              <a:buSzPts val="2400"/>
              <a:buFont typeface="Arial"/>
              <a:buNone/>
            </a:pPr>
            <a:endParaRPr sz="1200" b="0" i="0" u="none" strike="noStrike" cap="none">
              <a:solidFill>
                <a:srgbClr val="FFFFFF"/>
              </a:solidFill>
              <a:latin typeface="Arial"/>
              <a:ea typeface="Arial"/>
              <a:cs typeface="Arial"/>
              <a:sym typeface="Arial"/>
            </a:endParaRPr>
          </a:p>
        </p:txBody>
      </p:sp>
      <p:sp>
        <p:nvSpPr>
          <p:cNvPr id="21" name="Google Shape;21;p10"/>
          <p:cNvSpPr txBox="1">
            <a:spLocks noGrp="1"/>
          </p:cNvSpPr>
          <p:nvPr>
            <p:ph type="sldNum" idx="12"/>
          </p:nvPr>
        </p:nvSpPr>
        <p:spPr>
          <a:xfrm>
            <a:off x="8737600" y="5894701"/>
            <a:ext cx="323810" cy="923299"/>
          </a:xfrm>
          <a:prstGeom prst="rect">
            <a:avLst/>
          </a:prstGeom>
          <a:noFill/>
          <a:ln>
            <a:noFill/>
          </a:ln>
        </p:spPr>
        <p:txBody>
          <a:bodyPr spcFirstLastPara="1" wrap="square" lIns="91425" tIns="91425" rIns="91425" bIns="91425" anchor="ctr" anchorCtr="0">
            <a:spAutoFit/>
          </a:bodyPr>
          <a:lstStyle>
            <a:lvl1pPr marL="0" lvl="0" indent="0" algn="l">
              <a:lnSpc>
                <a:spcPct val="100000"/>
              </a:lnSpc>
              <a:spcBef>
                <a:spcPts val="0"/>
              </a:spcBef>
              <a:spcAft>
                <a:spcPts val="0"/>
              </a:spcAft>
              <a:buSzPts val="3200"/>
              <a:buFont typeface="Arial"/>
              <a:buNone/>
              <a:defRPr>
                <a:latin typeface="Arial"/>
                <a:ea typeface="Arial"/>
                <a:cs typeface="Arial"/>
                <a:sym typeface="Arial"/>
              </a:defRPr>
            </a:lvl1pPr>
            <a:lvl2pPr marL="0" lvl="1" indent="0" algn="l">
              <a:lnSpc>
                <a:spcPct val="100000"/>
              </a:lnSpc>
              <a:spcBef>
                <a:spcPts val="0"/>
              </a:spcBef>
              <a:spcAft>
                <a:spcPts val="0"/>
              </a:spcAft>
              <a:buSzPts val="3200"/>
              <a:buFont typeface="Arial"/>
              <a:buNone/>
              <a:defRPr>
                <a:latin typeface="Arial"/>
                <a:ea typeface="Arial"/>
                <a:cs typeface="Arial"/>
                <a:sym typeface="Arial"/>
              </a:defRPr>
            </a:lvl2pPr>
            <a:lvl3pPr marL="0" lvl="2" indent="0" algn="l">
              <a:lnSpc>
                <a:spcPct val="100000"/>
              </a:lnSpc>
              <a:spcBef>
                <a:spcPts val="0"/>
              </a:spcBef>
              <a:spcAft>
                <a:spcPts val="0"/>
              </a:spcAft>
              <a:buSzPts val="3200"/>
              <a:buFont typeface="Arial"/>
              <a:buNone/>
              <a:defRPr>
                <a:latin typeface="Arial"/>
                <a:ea typeface="Arial"/>
                <a:cs typeface="Arial"/>
                <a:sym typeface="Arial"/>
              </a:defRPr>
            </a:lvl3pPr>
            <a:lvl4pPr marL="0" lvl="3" indent="0" algn="l">
              <a:lnSpc>
                <a:spcPct val="100000"/>
              </a:lnSpc>
              <a:spcBef>
                <a:spcPts val="0"/>
              </a:spcBef>
              <a:spcAft>
                <a:spcPts val="0"/>
              </a:spcAft>
              <a:buSzPts val="3200"/>
              <a:buFont typeface="Arial"/>
              <a:buNone/>
              <a:defRPr>
                <a:latin typeface="Arial"/>
                <a:ea typeface="Arial"/>
                <a:cs typeface="Arial"/>
                <a:sym typeface="Arial"/>
              </a:defRPr>
            </a:lvl4pPr>
            <a:lvl5pPr marL="0" lvl="4" indent="0" algn="l">
              <a:lnSpc>
                <a:spcPct val="100000"/>
              </a:lnSpc>
              <a:spcBef>
                <a:spcPts val="0"/>
              </a:spcBef>
              <a:spcAft>
                <a:spcPts val="0"/>
              </a:spcAft>
              <a:buSzPts val="3200"/>
              <a:buFont typeface="Arial"/>
              <a:buNone/>
              <a:defRPr>
                <a:latin typeface="Arial"/>
                <a:ea typeface="Arial"/>
                <a:cs typeface="Arial"/>
                <a:sym typeface="Arial"/>
              </a:defRPr>
            </a:lvl5pPr>
            <a:lvl6pPr marL="0" lvl="5" indent="0" algn="l">
              <a:lnSpc>
                <a:spcPct val="100000"/>
              </a:lnSpc>
              <a:spcBef>
                <a:spcPts val="0"/>
              </a:spcBef>
              <a:spcAft>
                <a:spcPts val="0"/>
              </a:spcAft>
              <a:buSzPts val="3200"/>
              <a:buFont typeface="Arial"/>
              <a:buNone/>
              <a:defRPr>
                <a:latin typeface="Arial"/>
                <a:ea typeface="Arial"/>
                <a:cs typeface="Arial"/>
                <a:sym typeface="Arial"/>
              </a:defRPr>
            </a:lvl6pPr>
            <a:lvl7pPr marL="0" lvl="6" indent="0" algn="l">
              <a:lnSpc>
                <a:spcPct val="100000"/>
              </a:lnSpc>
              <a:spcBef>
                <a:spcPts val="0"/>
              </a:spcBef>
              <a:spcAft>
                <a:spcPts val="0"/>
              </a:spcAft>
              <a:buSzPts val="3200"/>
              <a:buFont typeface="Arial"/>
              <a:buNone/>
              <a:defRPr>
                <a:latin typeface="Arial"/>
                <a:ea typeface="Arial"/>
                <a:cs typeface="Arial"/>
                <a:sym typeface="Arial"/>
              </a:defRPr>
            </a:lvl7pPr>
            <a:lvl8pPr marL="0" lvl="7" indent="0" algn="l">
              <a:lnSpc>
                <a:spcPct val="100000"/>
              </a:lnSpc>
              <a:spcBef>
                <a:spcPts val="0"/>
              </a:spcBef>
              <a:spcAft>
                <a:spcPts val="0"/>
              </a:spcAft>
              <a:buSzPts val="3200"/>
              <a:buFont typeface="Arial"/>
              <a:buNone/>
              <a:defRPr>
                <a:latin typeface="Arial"/>
                <a:ea typeface="Arial"/>
                <a:cs typeface="Arial"/>
                <a:sym typeface="Arial"/>
              </a:defRPr>
            </a:lvl8pPr>
            <a:lvl9pPr marL="0" lvl="8" indent="0" algn="l">
              <a:lnSpc>
                <a:spcPct val="100000"/>
              </a:lnSpc>
              <a:spcBef>
                <a:spcPts val="0"/>
              </a:spcBef>
              <a:spcAft>
                <a:spcPts val="0"/>
              </a:spcAft>
              <a:buSzPts val="3200"/>
              <a:buFont typeface="Arial"/>
              <a:buNone/>
              <a:defRPr>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29001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0"/>
        <p:cNvGrpSpPr/>
        <p:nvPr/>
      </p:nvGrpSpPr>
      <p:grpSpPr>
        <a:xfrm>
          <a:off x="0" y="0"/>
          <a:ext cx="0" cy="0"/>
          <a:chOff x="0" y="0"/>
          <a:chExt cx="0" cy="0"/>
        </a:xfrm>
      </p:grpSpPr>
      <p:sp>
        <p:nvSpPr>
          <p:cNvPr id="31" name="Google Shape;31;p12"/>
          <p:cNvSpPr txBox="1">
            <a:spLocks noGrp="1"/>
          </p:cNvSpPr>
          <p:nvPr>
            <p:ph type="sldNum" idx="12"/>
          </p:nvPr>
        </p:nvSpPr>
        <p:spPr>
          <a:xfrm>
            <a:off x="8737600" y="5894701"/>
            <a:ext cx="323810" cy="923299"/>
          </a:xfrm>
          <a:prstGeom prst="rect">
            <a:avLst/>
          </a:prstGeom>
          <a:noFill/>
          <a:ln>
            <a:noFill/>
          </a:ln>
        </p:spPr>
        <p:txBody>
          <a:bodyPr spcFirstLastPara="1" wrap="square" lIns="91425" tIns="91425" rIns="91425" bIns="91425" anchor="ctr" anchorCtr="0">
            <a:spAutoFit/>
          </a:bodyPr>
          <a:lstStyle>
            <a:lvl1pPr marL="0" lvl="0" indent="0" algn="l">
              <a:lnSpc>
                <a:spcPct val="100000"/>
              </a:lnSpc>
              <a:spcBef>
                <a:spcPts val="0"/>
              </a:spcBef>
              <a:spcAft>
                <a:spcPts val="0"/>
              </a:spcAft>
              <a:buSzPts val="3200"/>
              <a:buFont typeface="Arial"/>
              <a:buNone/>
              <a:defRPr>
                <a:latin typeface="Arial"/>
                <a:ea typeface="Arial"/>
                <a:cs typeface="Arial"/>
                <a:sym typeface="Arial"/>
              </a:defRPr>
            </a:lvl1pPr>
            <a:lvl2pPr marL="0" lvl="1" indent="0" algn="l">
              <a:lnSpc>
                <a:spcPct val="100000"/>
              </a:lnSpc>
              <a:spcBef>
                <a:spcPts val="0"/>
              </a:spcBef>
              <a:spcAft>
                <a:spcPts val="0"/>
              </a:spcAft>
              <a:buSzPts val="3200"/>
              <a:buFont typeface="Arial"/>
              <a:buNone/>
              <a:defRPr>
                <a:latin typeface="Arial"/>
                <a:ea typeface="Arial"/>
                <a:cs typeface="Arial"/>
                <a:sym typeface="Arial"/>
              </a:defRPr>
            </a:lvl2pPr>
            <a:lvl3pPr marL="0" lvl="2" indent="0" algn="l">
              <a:lnSpc>
                <a:spcPct val="100000"/>
              </a:lnSpc>
              <a:spcBef>
                <a:spcPts val="0"/>
              </a:spcBef>
              <a:spcAft>
                <a:spcPts val="0"/>
              </a:spcAft>
              <a:buSzPts val="3200"/>
              <a:buFont typeface="Arial"/>
              <a:buNone/>
              <a:defRPr>
                <a:latin typeface="Arial"/>
                <a:ea typeface="Arial"/>
                <a:cs typeface="Arial"/>
                <a:sym typeface="Arial"/>
              </a:defRPr>
            </a:lvl3pPr>
            <a:lvl4pPr marL="0" lvl="3" indent="0" algn="l">
              <a:lnSpc>
                <a:spcPct val="100000"/>
              </a:lnSpc>
              <a:spcBef>
                <a:spcPts val="0"/>
              </a:spcBef>
              <a:spcAft>
                <a:spcPts val="0"/>
              </a:spcAft>
              <a:buSzPts val="3200"/>
              <a:buFont typeface="Arial"/>
              <a:buNone/>
              <a:defRPr>
                <a:latin typeface="Arial"/>
                <a:ea typeface="Arial"/>
                <a:cs typeface="Arial"/>
                <a:sym typeface="Arial"/>
              </a:defRPr>
            </a:lvl4pPr>
            <a:lvl5pPr marL="0" lvl="4" indent="0" algn="l">
              <a:lnSpc>
                <a:spcPct val="100000"/>
              </a:lnSpc>
              <a:spcBef>
                <a:spcPts val="0"/>
              </a:spcBef>
              <a:spcAft>
                <a:spcPts val="0"/>
              </a:spcAft>
              <a:buSzPts val="3200"/>
              <a:buFont typeface="Arial"/>
              <a:buNone/>
              <a:defRPr>
                <a:latin typeface="Arial"/>
                <a:ea typeface="Arial"/>
                <a:cs typeface="Arial"/>
                <a:sym typeface="Arial"/>
              </a:defRPr>
            </a:lvl5pPr>
            <a:lvl6pPr marL="0" lvl="5" indent="0" algn="l">
              <a:lnSpc>
                <a:spcPct val="100000"/>
              </a:lnSpc>
              <a:spcBef>
                <a:spcPts val="0"/>
              </a:spcBef>
              <a:spcAft>
                <a:spcPts val="0"/>
              </a:spcAft>
              <a:buSzPts val="3200"/>
              <a:buFont typeface="Arial"/>
              <a:buNone/>
              <a:defRPr>
                <a:latin typeface="Arial"/>
                <a:ea typeface="Arial"/>
                <a:cs typeface="Arial"/>
                <a:sym typeface="Arial"/>
              </a:defRPr>
            </a:lvl6pPr>
            <a:lvl7pPr marL="0" lvl="6" indent="0" algn="l">
              <a:lnSpc>
                <a:spcPct val="100000"/>
              </a:lnSpc>
              <a:spcBef>
                <a:spcPts val="0"/>
              </a:spcBef>
              <a:spcAft>
                <a:spcPts val="0"/>
              </a:spcAft>
              <a:buSzPts val="3200"/>
              <a:buFont typeface="Arial"/>
              <a:buNone/>
              <a:defRPr>
                <a:latin typeface="Arial"/>
                <a:ea typeface="Arial"/>
                <a:cs typeface="Arial"/>
                <a:sym typeface="Arial"/>
              </a:defRPr>
            </a:lvl7pPr>
            <a:lvl8pPr marL="0" lvl="7" indent="0" algn="l">
              <a:lnSpc>
                <a:spcPct val="100000"/>
              </a:lnSpc>
              <a:spcBef>
                <a:spcPts val="0"/>
              </a:spcBef>
              <a:spcAft>
                <a:spcPts val="0"/>
              </a:spcAft>
              <a:buSzPts val="3200"/>
              <a:buFont typeface="Arial"/>
              <a:buNone/>
              <a:defRPr>
                <a:latin typeface="Arial"/>
                <a:ea typeface="Arial"/>
                <a:cs typeface="Arial"/>
                <a:sym typeface="Arial"/>
              </a:defRPr>
            </a:lvl8pPr>
            <a:lvl9pPr marL="0" lvl="8" indent="0" algn="l">
              <a:lnSpc>
                <a:spcPct val="100000"/>
              </a:lnSpc>
              <a:spcBef>
                <a:spcPts val="0"/>
              </a:spcBef>
              <a:spcAft>
                <a:spcPts val="0"/>
              </a:spcAft>
              <a:buSzPts val="3200"/>
              <a:buFont typeface="Arial"/>
              <a:buNone/>
              <a:defRPr>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62507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over Slide" type="tx">
  <p:cSld name="Cover Slide">
    <p:spTree>
      <p:nvGrpSpPr>
        <p:cNvPr id="1" name="Shape 14"/>
        <p:cNvGrpSpPr/>
        <p:nvPr/>
      </p:nvGrpSpPr>
      <p:grpSpPr>
        <a:xfrm>
          <a:off x="0" y="0"/>
          <a:ext cx="0" cy="0"/>
          <a:chOff x="0" y="0"/>
          <a:chExt cx="0" cy="0"/>
        </a:xfrm>
      </p:grpSpPr>
      <p:pic>
        <p:nvPicPr>
          <p:cNvPr id="15" name="Google Shape;15;p10" descr="eagle.png"/>
          <p:cNvPicPr preferRelativeResize="0"/>
          <p:nvPr/>
        </p:nvPicPr>
        <p:blipFill rotWithShape="1">
          <a:blip r:embed="rId2">
            <a:alphaModFix/>
          </a:blip>
          <a:srcRect/>
          <a:stretch/>
        </p:blipFill>
        <p:spPr>
          <a:xfrm>
            <a:off x="-1" y="0"/>
            <a:ext cx="12192001" cy="6858001"/>
          </a:xfrm>
          <a:prstGeom prst="rect">
            <a:avLst/>
          </a:prstGeom>
          <a:noFill/>
          <a:ln>
            <a:noFill/>
          </a:ln>
        </p:spPr>
      </p:pic>
      <p:pic>
        <p:nvPicPr>
          <p:cNvPr id="16" name="Google Shape;16;p10" descr="ThinkWild-Logo-Colour.png"/>
          <p:cNvPicPr preferRelativeResize="0"/>
          <p:nvPr/>
        </p:nvPicPr>
        <p:blipFill rotWithShape="1">
          <a:blip r:embed="rId3">
            <a:alphaModFix/>
          </a:blip>
          <a:srcRect/>
          <a:stretch/>
        </p:blipFill>
        <p:spPr>
          <a:xfrm>
            <a:off x="10153948" y="302236"/>
            <a:ext cx="1703185" cy="746804"/>
          </a:xfrm>
          <a:prstGeom prst="rect">
            <a:avLst/>
          </a:prstGeom>
          <a:noFill/>
          <a:ln>
            <a:noFill/>
          </a:ln>
        </p:spPr>
      </p:pic>
      <p:sp>
        <p:nvSpPr>
          <p:cNvPr id="17" name="Google Shape;17;p10"/>
          <p:cNvSpPr/>
          <p:nvPr/>
        </p:nvSpPr>
        <p:spPr>
          <a:xfrm rot="10800000">
            <a:off x="12099126" y="-8351"/>
            <a:ext cx="93487" cy="6858002"/>
          </a:xfrm>
          <a:prstGeom prst="rect">
            <a:avLst/>
          </a:prstGeom>
          <a:gradFill>
            <a:gsLst>
              <a:gs pos="0">
                <a:srgbClr val="9BC521"/>
              </a:gs>
              <a:gs pos="100000">
                <a:srgbClr val="1F4219"/>
              </a:gs>
            </a:gsLst>
            <a:lin ang="16200000" scaled="0"/>
          </a:gradFill>
          <a:ln>
            <a:noFill/>
          </a:ln>
          <a:effectLst>
            <a:outerShdw blurRad="76200" dist="38100" dir="5400000" rotWithShape="0">
              <a:srgbClr val="000000">
                <a:alpha val="34901"/>
              </a:srgbClr>
            </a:outerShdw>
          </a:effectLst>
        </p:spPr>
        <p:txBody>
          <a:bodyPr spcFirstLastPara="1" wrap="square" lIns="45713" tIns="45713" rIns="45713" bIns="45713" anchor="ctr" anchorCtr="0">
            <a:noAutofit/>
          </a:bodyPr>
          <a:lstStyle/>
          <a:p>
            <a:pPr marL="0" marR="0" lvl="0" indent="0" algn="ctr" rtl="0">
              <a:lnSpc>
                <a:spcPct val="100000"/>
              </a:lnSpc>
              <a:spcBef>
                <a:spcPts val="0"/>
              </a:spcBef>
              <a:spcAft>
                <a:spcPts val="0"/>
              </a:spcAft>
              <a:buClr>
                <a:srgbClr val="FFFFFF"/>
              </a:buClr>
              <a:buSzPts val="2400"/>
              <a:buFont typeface="Arial"/>
              <a:buNone/>
            </a:pPr>
            <a:endParaRPr sz="1200" b="0" i="0" u="none" strike="noStrike" cap="none">
              <a:solidFill>
                <a:srgbClr val="FFFFFF"/>
              </a:solidFill>
              <a:latin typeface="Arial"/>
              <a:ea typeface="Arial"/>
              <a:cs typeface="Arial"/>
              <a:sym typeface="Arial"/>
            </a:endParaRPr>
          </a:p>
        </p:txBody>
      </p:sp>
      <p:sp>
        <p:nvSpPr>
          <p:cNvPr id="18" name="Google Shape;18;p10"/>
          <p:cNvSpPr txBox="1">
            <a:spLocks noGrp="1"/>
          </p:cNvSpPr>
          <p:nvPr>
            <p:ph type="body" idx="1"/>
          </p:nvPr>
        </p:nvSpPr>
        <p:spPr>
          <a:xfrm>
            <a:off x="657146" y="5094103"/>
            <a:ext cx="7855586" cy="1456393"/>
          </a:xfrm>
          <a:prstGeom prst="rect">
            <a:avLst/>
          </a:prstGeom>
          <a:noFill/>
          <a:ln>
            <a:noFill/>
          </a:ln>
        </p:spPr>
        <p:txBody>
          <a:bodyPr spcFirstLastPara="1" wrap="square" lIns="91425" tIns="91425" rIns="91425" bIns="91425" anchor="t" anchorCtr="0">
            <a:normAutofit/>
          </a:bodyPr>
          <a:lstStyle>
            <a:lvl1pPr marL="228600" lvl="0" indent="-162878" algn="l">
              <a:lnSpc>
                <a:spcPct val="100000"/>
              </a:lnSpc>
              <a:spcBef>
                <a:spcPts val="1700"/>
              </a:spcBef>
              <a:spcAft>
                <a:spcPts val="0"/>
              </a:spcAft>
              <a:buSzPts val="1530"/>
              <a:buChar char="⬛"/>
              <a:defRPr/>
            </a:lvl1pPr>
            <a:lvl2pPr marL="457200" lvl="1" indent="-171450" algn="l">
              <a:lnSpc>
                <a:spcPct val="100000"/>
              </a:lnSpc>
              <a:spcBef>
                <a:spcPts val="1700"/>
              </a:spcBef>
              <a:spcAft>
                <a:spcPts val="0"/>
              </a:spcAft>
              <a:buSzPts val="1800"/>
              <a:buChar char="–"/>
              <a:defRPr/>
            </a:lvl2pPr>
            <a:lvl3pPr marL="685800" lvl="2" indent="-171450" algn="l">
              <a:lnSpc>
                <a:spcPct val="100000"/>
              </a:lnSpc>
              <a:spcBef>
                <a:spcPts val="1700"/>
              </a:spcBef>
              <a:spcAft>
                <a:spcPts val="0"/>
              </a:spcAft>
              <a:buSzPts val="1800"/>
              <a:buChar char="•"/>
              <a:defRPr/>
            </a:lvl3pPr>
            <a:lvl4pPr marL="914400" lvl="3" indent="-171450" algn="l">
              <a:lnSpc>
                <a:spcPct val="100000"/>
              </a:lnSpc>
              <a:spcBef>
                <a:spcPts val="1700"/>
              </a:spcBef>
              <a:spcAft>
                <a:spcPts val="0"/>
              </a:spcAft>
              <a:buSzPts val="1800"/>
              <a:buChar char="–"/>
              <a:defRPr/>
            </a:lvl4pPr>
            <a:lvl5pPr marL="1143000" lvl="4" indent="-171450" algn="l">
              <a:lnSpc>
                <a:spcPct val="100000"/>
              </a:lnSpc>
              <a:spcBef>
                <a:spcPts val="1700"/>
              </a:spcBef>
              <a:spcAft>
                <a:spcPts val="0"/>
              </a:spcAft>
              <a:buSzPts val="1800"/>
              <a:buChar char="»"/>
              <a:defRPr/>
            </a:lvl5pPr>
            <a:lvl6pPr marL="1371600" lvl="5" indent="-171450" algn="l">
              <a:lnSpc>
                <a:spcPct val="100000"/>
              </a:lnSpc>
              <a:spcBef>
                <a:spcPts val="1700"/>
              </a:spcBef>
              <a:spcAft>
                <a:spcPts val="0"/>
              </a:spcAft>
              <a:buSzPts val="1800"/>
              <a:buChar char="»"/>
              <a:defRPr/>
            </a:lvl6pPr>
            <a:lvl7pPr marL="1600200" lvl="6" indent="-171450" algn="l">
              <a:lnSpc>
                <a:spcPct val="100000"/>
              </a:lnSpc>
              <a:spcBef>
                <a:spcPts val="1700"/>
              </a:spcBef>
              <a:spcAft>
                <a:spcPts val="0"/>
              </a:spcAft>
              <a:buSzPts val="1800"/>
              <a:buChar char="»"/>
              <a:defRPr/>
            </a:lvl7pPr>
            <a:lvl8pPr marL="1828800" lvl="7" indent="-171450" algn="l">
              <a:lnSpc>
                <a:spcPct val="100000"/>
              </a:lnSpc>
              <a:spcBef>
                <a:spcPts val="1700"/>
              </a:spcBef>
              <a:spcAft>
                <a:spcPts val="0"/>
              </a:spcAft>
              <a:buSzPts val="1800"/>
              <a:buChar char="»"/>
              <a:defRPr/>
            </a:lvl8pPr>
            <a:lvl9pPr marL="2057400" lvl="8" indent="-171450" algn="l">
              <a:lnSpc>
                <a:spcPct val="100000"/>
              </a:lnSpc>
              <a:spcBef>
                <a:spcPts val="1700"/>
              </a:spcBef>
              <a:spcAft>
                <a:spcPts val="0"/>
              </a:spcAft>
              <a:buSzPts val="1800"/>
              <a:buChar char="»"/>
              <a:defRPr/>
            </a:lvl9pPr>
          </a:lstStyle>
          <a:p>
            <a:endParaRPr/>
          </a:p>
        </p:txBody>
      </p:sp>
      <p:sp>
        <p:nvSpPr>
          <p:cNvPr id="19" name="Google Shape;19;p10"/>
          <p:cNvSpPr txBox="1">
            <a:spLocks noGrp="1"/>
          </p:cNvSpPr>
          <p:nvPr>
            <p:ph type="body" idx="2"/>
          </p:nvPr>
        </p:nvSpPr>
        <p:spPr>
          <a:xfrm>
            <a:off x="629172" y="4270066"/>
            <a:ext cx="7504111" cy="616497"/>
          </a:xfrm>
          <a:prstGeom prst="rect">
            <a:avLst/>
          </a:prstGeom>
          <a:noFill/>
          <a:ln>
            <a:noFill/>
          </a:ln>
        </p:spPr>
        <p:txBody>
          <a:bodyPr spcFirstLastPara="1" wrap="square" lIns="91425" tIns="91425" rIns="91425" bIns="91425" anchor="t" anchorCtr="0">
            <a:normAutofit/>
          </a:bodyPr>
          <a:lstStyle>
            <a:lvl1pPr marL="228600" lvl="0" indent="-162878" algn="l">
              <a:lnSpc>
                <a:spcPct val="100000"/>
              </a:lnSpc>
              <a:spcBef>
                <a:spcPts val="1700"/>
              </a:spcBef>
              <a:spcAft>
                <a:spcPts val="0"/>
              </a:spcAft>
              <a:buSzPts val="1530"/>
              <a:buChar char="⬛"/>
              <a:defRPr/>
            </a:lvl1pPr>
            <a:lvl2pPr marL="457200" lvl="1" indent="-171450" algn="l">
              <a:lnSpc>
                <a:spcPct val="100000"/>
              </a:lnSpc>
              <a:spcBef>
                <a:spcPts val="1700"/>
              </a:spcBef>
              <a:spcAft>
                <a:spcPts val="0"/>
              </a:spcAft>
              <a:buSzPts val="1800"/>
              <a:buChar char="–"/>
              <a:defRPr/>
            </a:lvl2pPr>
            <a:lvl3pPr marL="685800" lvl="2" indent="-171450" algn="l">
              <a:lnSpc>
                <a:spcPct val="100000"/>
              </a:lnSpc>
              <a:spcBef>
                <a:spcPts val="1700"/>
              </a:spcBef>
              <a:spcAft>
                <a:spcPts val="0"/>
              </a:spcAft>
              <a:buSzPts val="1800"/>
              <a:buChar char="•"/>
              <a:defRPr/>
            </a:lvl3pPr>
            <a:lvl4pPr marL="914400" lvl="3" indent="-171450" algn="l">
              <a:lnSpc>
                <a:spcPct val="100000"/>
              </a:lnSpc>
              <a:spcBef>
                <a:spcPts val="1700"/>
              </a:spcBef>
              <a:spcAft>
                <a:spcPts val="0"/>
              </a:spcAft>
              <a:buSzPts val="1800"/>
              <a:buChar char="–"/>
              <a:defRPr/>
            </a:lvl4pPr>
            <a:lvl5pPr marL="1143000" lvl="4" indent="-171450" algn="l">
              <a:lnSpc>
                <a:spcPct val="100000"/>
              </a:lnSpc>
              <a:spcBef>
                <a:spcPts val="1700"/>
              </a:spcBef>
              <a:spcAft>
                <a:spcPts val="0"/>
              </a:spcAft>
              <a:buSzPts val="1800"/>
              <a:buChar char="»"/>
              <a:defRPr/>
            </a:lvl5pPr>
            <a:lvl6pPr marL="1371600" lvl="5" indent="-171450" algn="l">
              <a:lnSpc>
                <a:spcPct val="100000"/>
              </a:lnSpc>
              <a:spcBef>
                <a:spcPts val="1700"/>
              </a:spcBef>
              <a:spcAft>
                <a:spcPts val="0"/>
              </a:spcAft>
              <a:buSzPts val="1800"/>
              <a:buChar char="»"/>
              <a:defRPr/>
            </a:lvl6pPr>
            <a:lvl7pPr marL="1600200" lvl="6" indent="-171450" algn="l">
              <a:lnSpc>
                <a:spcPct val="100000"/>
              </a:lnSpc>
              <a:spcBef>
                <a:spcPts val="1700"/>
              </a:spcBef>
              <a:spcAft>
                <a:spcPts val="0"/>
              </a:spcAft>
              <a:buSzPts val="1800"/>
              <a:buChar char="»"/>
              <a:defRPr/>
            </a:lvl7pPr>
            <a:lvl8pPr marL="1828800" lvl="7" indent="-171450" algn="l">
              <a:lnSpc>
                <a:spcPct val="100000"/>
              </a:lnSpc>
              <a:spcBef>
                <a:spcPts val="1700"/>
              </a:spcBef>
              <a:spcAft>
                <a:spcPts val="0"/>
              </a:spcAft>
              <a:buSzPts val="1800"/>
              <a:buChar char="»"/>
              <a:defRPr/>
            </a:lvl8pPr>
            <a:lvl9pPr marL="2057400" lvl="8" indent="-171450" algn="l">
              <a:lnSpc>
                <a:spcPct val="100000"/>
              </a:lnSpc>
              <a:spcBef>
                <a:spcPts val="1700"/>
              </a:spcBef>
              <a:spcAft>
                <a:spcPts val="0"/>
              </a:spcAft>
              <a:buSzPts val="1800"/>
              <a:buChar char="»"/>
              <a:defRPr/>
            </a:lvl9pPr>
          </a:lstStyle>
          <a:p>
            <a:endParaRPr/>
          </a:p>
        </p:txBody>
      </p:sp>
      <p:sp>
        <p:nvSpPr>
          <p:cNvPr id="20" name="Google Shape;20;p10"/>
          <p:cNvSpPr/>
          <p:nvPr/>
        </p:nvSpPr>
        <p:spPr>
          <a:xfrm rot="10800000">
            <a:off x="8258" y="-8351"/>
            <a:ext cx="93487" cy="6858002"/>
          </a:xfrm>
          <a:prstGeom prst="rect">
            <a:avLst/>
          </a:prstGeom>
          <a:gradFill>
            <a:gsLst>
              <a:gs pos="0">
                <a:srgbClr val="9BC521"/>
              </a:gs>
              <a:gs pos="100000">
                <a:srgbClr val="1F4219"/>
              </a:gs>
            </a:gsLst>
            <a:lin ang="5400000" scaled="0"/>
          </a:gradFill>
          <a:ln>
            <a:noFill/>
          </a:ln>
          <a:effectLst>
            <a:outerShdw blurRad="76200" dist="38100" dir="5400000" rotWithShape="0">
              <a:srgbClr val="000000">
                <a:alpha val="34901"/>
              </a:srgbClr>
            </a:outerShdw>
          </a:effectLst>
        </p:spPr>
        <p:txBody>
          <a:bodyPr spcFirstLastPara="1" wrap="square" lIns="45713" tIns="45713" rIns="45713" bIns="45713" anchor="ctr" anchorCtr="0">
            <a:noAutofit/>
          </a:bodyPr>
          <a:lstStyle/>
          <a:p>
            <a:pPr marL="0" marR="0" lvl="0" indent="0" algn="ctr" rtl="0">
              <a:lnSpc>
                <a:spcPct val="100000"/>
              </a:lnSpc>
              <a:spcBef>
                <a:spcPts val="0"/>
              </a:spcBef>
              <a:spcAft>
                <a:spcPts val="0"/>
              </a:spcAft>
              <a:buClr>
                <a:srgbClr val="FFFFFF"/>
              </a:buClr>
              <a:buSzPts val="2400"/>
              <a:buFont typeface="Arial"/>
              <a:buNone/>
            </a:pPr>
            <a:endParaRPr sz="1200" b="0" i="0" u="none" strike="noStrike" cap="none">
              <a:solidFill>
                <a:srgbClr val="FFFFFF"/>
              </a:solidFill>
              <a:latin typeface="Arial"/>
              <a:ea typeface="Arial"/>
              <a:cs typeface="Arial"/>
              <a:sym typeface="Arial"/>
            </a:endParaRPr>
          </a:p>
        </p:txBody>
      </p:sp>
      <p:sp>
        <p:nvSpPr>
          <p:cNvPr id="21" name="Google Shape;21;p10"/>
          <p:cNvSpPr txBox="1">
            <a:spLocks noGrp="1"/>
          </p:cNvSpPr>
          <p:nvPr>
            <p:ph type="sldNum" idx="12"/>
          </p:nvPr>
        </p:nvSpPr>
        <p:spPr>
          <a:xfrm>
            <a:off x="8737600" y="5894701"/>
            <a:ext cx="323810" cy="923299"/>
          </a:xfrm>
          <a:prstGeom prst="rect">
            <a:avLst/>
          </a:prstGeom>
          <a:noFill/>
          <a:ln>
            <a:noFill/>
          </a:ln>
        </p:spPr>
        <p:txBody>
          <a:bodyPr spcFirstLastPara="1" wrap="square" lIns="91425" tIns="91425" rIns="91425" bIns="91425" anchor="ctr" anchorCtr="0">
            <a:spAutoFit/>
          </a:bodyPr>
          <a:lstStyle>
            <a:lvl1pPr marL="0" lvl="0" indent="0" algn="l">
              <a:lnSpc>
                <a:spcPct val="100000"/>
              </a:lnSpc>
              <a:spcBef>
                <a:spcPts val="0"/>
              </a:spcBef>
              <a:spcAft>
                <a:spcPts val="0"/>
              </a:spcAft>
              <a:buSzPts val="3200"/>
              <a:buFont typeface="Arial"/>
              <a:buNone/>
              <a:defRPr>
                <a:latin typeface="Arial"/>
                <a:ea typeface="Arial"/>
                <a:cs typeface="Arial"/>
                <a:sym typeface="Arial"/>
              </a:defRPr>
            </a:lvl1pPr>
            <a:lvl2pPr marL="0" lvl="1" indent="0" algn="l">
              <a:lnSpc>
                <a:spcPct val="100000"/>
              </a:lnSpc>
              <a:spcBef>
                <a:spcPts val="0"/>
              </a:spcBef>
              <a:spcAft>
                <a:spcPts val="0"/>
              </a:spcAft>
              <a:buSzPts val="3200"/>
              <a:buFont typeface="Arial"/>
              <a:buNone/>
              <a:defRPr>
                <a:latin typeface="Arial"/>
                <a:ea typeface="Arial"/>
                <a:cs typeface="Arial"/>
                <a:sym typeface="Arial"/>
              </a:defRPr>
            </a:lvl2pPr>
            <a:lvl3pPr marL="0" lvl="2" indent="0" algn="l">
              <a:lnSpc>
                <a:spcPct val="100000"/>
              </a:lnSpc>
              <a:spcBef>
                <a:spcPts val="0"/>
              </a:spcBef>
              <a:spcAft>
                <a:spcPts val="0"/>
              </a:spcAft>
              <a:buSzPts val="3200"/>
              <a:buFont typeface="Arial"/>
              <a:buNone/>
              <a:defRPr>
                <a:latin typeface="Arial"/>
                <a:ea typeface="Arial"/>
                <a:cs typeface="Arial"/>
                <a:sym typeface="Arial"/>
              </a:defRPr>
            </a:lvl3pPr>
            <a:lvl4pPr marL="0" lvl="3" indent="0" algn="l">
              <a:lnSpc>
                <a:spcPct val="100000"/>
              </a:lnSpc>
              <a:spcBef>
                <a:spcPts val="0"/>
              </a:spcBef>
              <a:spcAft>
                <a:spcPts val="0"/>
              </a:spcAft>
              <a:buSzPts val="3200"/>
              <a:buFont typeface="Arial"/>
              <a:buNone/>
              <a:defRPr>
                <a:latin typeface="Arial"/>
                <a:ea typeface="Arial"/>
                <a:cs typeface="Arial"/>
                <a:sym typeface="Arial"/>
              </a:defRPr>
            </a:lvl4pPr>
            <a:lvl5pPr marL="0" lvl="4" indent="0" algn="l">
              <a:lnSpc>
                <a:spcPct val="100000"/>
              </a:lnSpc>
              <a:spcBef>
                <a:spcPts val="0"/>
              </a:spcBef>
              <a:spcAft>
                <a:spcPts val="0"/>
              </a:spcAft>
              <a:buSzPts val="3200"/>
              <a:buFont typeface="Arial"/>
              <a:buNone/>
              <a:defRPr>
                <a:latin typeface="Arial"/>
                <a:ea typeface="Arial"/>
                <a:cs typeface="Arial"/>
                <a:sym typeface="Arial"/>
              </a:defRPr>
            </a:lvl5pPr>
            <a:lvl6pPr marL="0" lvl="5" indent="0" algn="l">
              <a:lnSpc>
                <a:spcPct val="100000"/>
              </a:lnSpc>
              <a:spcBef>
                <a:spcPts val="0"/>
              </a:spcBef>
              <a:spcAft>
                <a:spcPts val="0"/>
              </a:spcAft>
              <a:buSzPts val="3200"/>
              <a:buFont typeface="Arial"/>
              <a:buNone/>
              <a:defRPr>
                <a:latin typeface="Arial"/>
                <a:ea typeface="Arial"/>
                <a:cs typeface="Arial"/>
                <a:sym typeface="Arial"/>
              </a:defRPr>
            </a:lvl6pPr>
            <a:lvl7pPr marL="0" lvl="6" indent="0" algn="l">
              <a:lnSpc>
                <a:spcPct val="100000"/>
              </a:lnSpc>
              <a:spcBef>
                <a:spcPts val="0"/>
              </a:spcBef>
              <a:spcAft>
                <a:spcPts val="0"/>
              </a:spcAft>
              <a:buSzPts val="3200"/>
              <a:buFont typeface="Arial"/>
              <a:buNone/>
              <a:defRPr>
                <a:latin typeface="Arial"/>
                <a:ea typeface="Arial"/>
                <a:cs typeface="Arial"/>
                <a:sym typeface="Arial"/>
              </a:defRPr>
            </a:lvl7pPr>
            <a:lvl8pPr marL="0" lvl="7" indent="0" algn="l">
              <a:lnSpc>
                <a:spcPct val="100000"/>
              </a:lnSpc>
              <a:spcBef>
                <a:spcPts val="0"/>
              </a:spcBef>
              <a:spcAft>
                <a:spcPts val="0"/>
              </a:spcAft>
              <a:buSzPts val="3200"/>
              <a:buFont typeface="Arial"/>
              <a:buNone/>
              <a:defRPr>
                <a:latin typeface="Arial"/>
                <a:ea typeface="Arial"/>
                <a:cs typeface="Arial"/>
                <a:sym typeface="Arial"/>
              </a:defRPr>
            </a:lvl8pPr>
            <a:lvl9pPr marL="0" lvl="8" indent="0" algn="l">
              <a:lnSpc>
                <a:spcPct val="100000"/>
              </a:lnSpc>
              <a:spcBef>
                <a:spcPts val="0"/>
              </a:spcBef>
              <a:spcAft>
                <a:spcPts val="0"/>
              </a:spcAft>
              <a:buSzPts val="3200"/>
              <a:buFont typeface="Arial"/>
              <a:buNone/>
              <a:defRPr>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42442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0"/>
        <p:cNvGrpSpPr/>
        <p:nvPr/>
      </p:nvGrpSpPr>
      <p:grpSpPr>
        <a:xfrm>
          <a:off x="0" y="0"/>
          <a:ext cx="0" cy="0"/>
          <a:chOff x="0" y="0"/>
          <a:chExt cx="0" cy="0"/>
        </a:xfrm>
      </p:grpSpPr>
      <p:sp>
        <p:nvSpPr>
          <p:cNvPr id="31" name="Google Shape;31;p12"/>
          <p:cNvSpPr txBox="1">
            <a:spLocks noGrp="1"/>
          </p:cNvSpPr>
          <p:nvPr>
            <p:ph type="sldNum" idx="12"/>
          </p:nvPr>
        </p:nvSpPr>
        <p:spPr>
          <a:xfrm>
            <a:off x="8737600" y="5894701"/>
            <a:ext cx="323810" cy="923299"/>
          </a:xfrm>
          <a:prstGeom prst="rect">
            <a:avLst/>
          </a:prstGeom>
          <a:noFill/>
          <a:ln>
            <a:noFill/>
          </a:ln>
        </p:spPr>
        <p:txBody>
          <a:bodyPr spcFirstLastPara="1" wrap="square" lIns="91425" tIns="91425" rIns="91425" bIns="91425" anchor="ctr" anchorCtr="0">
            <a:spAutoFit/>
          </a:bodyPr>
          <a:lstStyle>
            <a:lvl1pPr marL="0" lvl="0" indent="0" algn="l">
              <a:lnSpc>
                <a:spcPct val="100000"/>
              </a:lnSpc>
              <a:spcBef>
                <a:spcPts val="0"/>
              </a:spcBef>
              <a:spcAft>
                <a:spcPts val="0"/>
              </a:spcAft>
              <a:buSzPts val="3200"/>
              <a:buFont typeface="Arial"/>
              <a:buNone/>
              <a:defRPr>
                <a:latin typeface="Arial"/>
                <a:ea typeface="Arial"/>
                <a:cs typeface="Arial"/>
                <a:sym typeface="Arial"/>
              </a:defRPr>
            </a:lvl1pPr>
            <a:lvl2pPr marL="0" lvl="1" indent="0" algn="l">
              <a:lnSpc>
                <a:spcPct val="100000"/>
              </a:lnSpc>
              <a:spcBef>
                <a:spcPts val="0"/>
              </a:spcBef>
              <a:spcAft>
                <a:spcPts val="0"/>
              </a:spcAft>
              <a:buSzPts val="3200"/>
              <a:buFont typeface="Arial"/>
              <a:buNone/>
              <a:defRPr>
                <a:latin typeface="Arial"/>
                <a:ea typeface="Arial"/>
                <a:cs typeface="Arial"/>
                <a:sym typeface="Arial"/>
              </a:defRPr>
            </a:lvl2pPr>
            <a:lvl3pPr marL="0" lvl="2" indent="0" algn="l">
              <a:lnSpc>
                <a:spcPct val="100000"/>
              </a:lnSpc>
              <a:spcBef>
                <a:spcPts val="0"/>
              </a:spcBef>
              <a:spcAft>
                <a:spcPts val="0"/>
              </a:spcAft>
              <a:buSzPts val="3200"/>
              <a:buFont typeface="Arial"/>
              <a:buNone/>
              <a:defRPr>
                <a:latin typeface="Arial"/>
                <a:ea typeface="Arial"/>
                <a:cs typeface="Arial"/>
                <a:sym typeface="Arial"/>
              </a:defRPr>
            </a:lvl3pPr>
            <a:lvl4pPr marL="0" lvl="3" indent="0" algn="l">
              <a:lnSpc>
                <a:spcPct val="100000"/>
              </a:lnSpc>
              <a:spcBef>
                <a:spcPts val="0"/>
              </a:spcBef>
              <a:spcAft>
                <a:spcPts val="0"/>
              </a:spcAft>
              <a:buSzPts val="3200"/>
              <a:buFont typeface="Arial"/>
              <a:buNone/>
              <a:defRPr>
                <a:latin typeface="Arial"/>
                <a:ea typeface="Arial"/>
                <a:cs typeface="Arial"/>
                <a:sym typeface="Arial"/>
              </a:defRPr>
            </a:lvl4pPr>
            <a:lvl5pPr marL="0" lvl="4" indent="0" algn="l">
              <a:lnSpc>
                <a:spcPct val="100000"/>
              </a:lnSpc>
              <a:spcBef>
                <a:spcPts val="0"/>
              </a:spcBef>
              <a:spcAft>
                <a:spcPts val="0"/>
              </a:spcAft>
              <a:buSzPts val="3200"/>
              <a:buFont typeface="Arial"/>
              <a:buNone/>
              <a:defRPr>
                <a:latin typeface="Arial"/>
                <a:ea typeface="Arial"/>
                <a:cs typeface="Arial"/>
                <a:sym typeface="Arial"/>
              </a:defRPr>
            </a:lvl5pPr>
            <a:lvl6pPr marL="0" lvl="5" indent="0" algn="l">
              <a:lnSpc>
                <a:spcPct val="100000"/>
              </a:lnSpc>
              <a:spcBef>
                <a:spcPts val="0"/>
              </a:spcBef>
              <a:spcAft>
                <a:spcPts val="0"/>
              </a:spcAft>
              <a:buSzPts val="3200"/>
              <a:buFont typeface="Arial"/>
              <a:buNone/>
              <a:defRPr>
                <a:latin typeface="Arial"/>
                <a:ea typeface="Arial"/>
                <a:cs typeface="Arial"/>
                <a:sym typeface="Arial"/>
              </a:defRPr>
            </a:lvl6pPr>
            <a:lvl7pPr marL="0" lvl="6" indent="0" algn="l">
              <a:lnSpc>
                <a:spcPct val="100000"/>
              </a:lnSpc>
              <a:spcBef>
                <a:spcPts val="0"/>
              </a:spcBef>
              <a:spcAft>
                <a:spcPts val="0"/>
              </a:spcAft>
              <a:buSzPts val="3200"/>
              <a:buFont typeface="Arial"/>
              <a:buNone/>
              <a:defRPr>
                <a:latin typeface="Arial"/>
                <a:ea typeface="Arial"/>
                <a:cs typeface="Arial"/>
                <a:sym typeface="Arial"/>
              </a:defRPr>
            </a:lvl7pPr>
            <a:lvl8pPr marL="0" lvl="7" indent="0" algn="l">
              <a:lnSpc>
                <a:spcPct val="100000"/>
              </a:lnSpc>
              <a:spcBef>
                <a:spcPts val="0"/>
              </a:spcBef>
              <a:spcAft>
                <a:spcPts val="0"/>
              </a:spcAft>
              <a:buSzPts val="3200"/>
              <a:buFont typeface="Arial"/>
              <a:buNone/>
              <a:defRPr>
                <a:latin typeface="Arial"/>
                <a:ea typeface="Arial"/>
                <a:cs typeface="Arial"/>
                <a:sym typeface="Arial"/>
              </a:defRPr>
            </a:lvl8pPr>
            <a:lvl9pPr marL="0" lvl="8" indent="0" algn="l">
              <a:lnSpc>
                <a:spcPct val="100000"/>
              </a:lnSpc>
              <a:spcBef>
                <a:spcPts val="0"/>
              </a:spcBef>
              <a:spcAft>
                <a:spcPts val="0"/>
              </a:spcAft>
              <a:buSzPts val="3200"/>
              <a:buFont typeface="Arial"/>
              <a:buNone/>
              <a:defRPr>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83826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Different slide">
  <p:cSld name="Different slide">
    <p:spTree>
      <p:nvGrpSpPr>
        <p:cNvPr id="1" name="Shape 32"/>
        <p:cNvGrpSpPr/>
        <p:nvPr/>
      </p:nvGrpSpPr>
      <p:grpSpPr>
        <a:xfrm>
          <a:off x="0" y="0"/>
          <a:ext cx="0" cy="0"/>
          <a:chOff x="0" y="0"/>
          <a:chExt cx="0" cy="0"/>
        </a:xfrm>
      </p:grpSpPr>
      <p:pic>
        <p:nvPicPr>
          <p:cNvPr id="33" name="Google Shape;33;p13" descr="ThinkWild-Logo-White.png"/>
          <p:cNvPicPr preferRelativeResize="0"/>
          <p:nvPr/>
        </p:nvPicPr>
        <p:blipFill rotWithShape="1">
          <a:blip r:embed="rId2">
            <a:alphaModFix/>
          </a:blip>
          <a:srcRect/>
          <a:stretch/>
        </p:blipFill>
        <p:spPr>
          <a:xfrm>
            <a:off x="10836078" y="6222123"/>
            <a:ext cx="1109877" cy="486654"/>
          </a:xfrm>
          <a:prstGeom prst="rect">
            <a:avLst/>
          </a:prstGeom>
          <a:noFill/>
          <a:ln>
            <a:noFill/>
          </a:ln>
        </p:spPr>
      </p:pic>
      <p:sp>
        <p:nvSpPr>
          <p:cNvPr id="34" name="Google Shape;34;p13"/>
          <p:cNvSpPr/>
          <p:nvPr/>
        </p:nvSpPr>
        <p:spPr>
          <a:xfrm rot="10800000">
            <a:off x="8258" y="-8351"/>
            <a:ext cx="12175485" cy="6858002"/>
          </a:xfrm>
          <a:prstGeom prst="rect">
            <a:avLst/>
          </a:prstGeom>
          <a:gradFill>
            <a:gsLst>
              <a:gs pos="0">
                <a:srgbClr val="9BC521"/>
              </a:gs>
              <a:gs pos="100000">
                <a:srgbClr val="04601F"/>
              </a:gs>
            </a:gsLst>
            <a:lin ang="0" scaled="0"/>
          </a:gradFill>
          <a:ln>
            <a:noFill/>
          </a:ln>
          <a:effectLst>
            <a:outerShdw blurRad="76200" dist="38100" dir="5400000" rotWithShape="0">
              <a:srgbClr val="000000">
                <a:alpha val="34901"/>
              </a:srgbClr>
            </a:outerShdw>
          </a:effectLst>
        </p:spPr>
        <p:txBody>
          <a:bodyPr spcFirstLastPara="1" wrap="square" lIns="45713" tIns="45713" rIns="45713" bIns="45713" anchor="ctr" anchorCtr="0">
            <a:noAutofit/>
          </a:bodyPr>
          <a:lstStyle/>
          <a:p>
            <a:pPr marL="0" marR="0" lvl="0" indent="0" algn="ctr" rtl="0">
              <a:lnSpc>
                <a:spcPct val="100000"/>
              </a:lnSpc>
              <a:spcBef>
                <a:spcPts val="0"/>
              </a:spcBef>
              <a:spcAft>
                <a:spcPts val="0"/>
              </a:spcAft>
              <a:buClr>
                <a:srgbClr val="FFFFFF"/>
              </a:buClr>
              <a:buSzPts val="2400"/>
              <a:buFont typeface="Arial"/>
              <a:buNone/>
            </a:pPr>
            <a:endParaRPr sz="1200" b="0" i="0" u="none" strike="noStrike" cap="none">
              <a:solidFill>
                <a:srgbClr val="FFFFFF"/>
              </a:solidFill>
              <a:latin typeface="Arial"/>
              <a:ea typeface="Arial"/>
              <a:cs typeface="Arial"/>
              <a:sym typeface="Arial"/>
            </a:endParaRPr>
          </a:p>
        </p:txBody>
      </p:sp>
      <p:sp>
        <p:nvSpPr>
          <p:cNvPr id="35" name="Google Shape;35;p13"/>
          <p:cNvSpPr txBox="1">
            <a:spLocks noGrp="1"/>
          </p:cNvSpPr>
          <p:nvPr>
            <p:ph type="sldNum" idx="12"/>
          </p:nvPr>
        </p:nvSpPr>
        <p:spPr>
          <a:xfrm>
            <a:off x="8737600" y="5894701"/>
            <a:ext cx="323810" cy="923299"/>
          </a:xfrm>
          <a:prstGeom prst="rect">
            <a:avLst/>
          </a:prstGeom>
          <a:noFill/>
          <a:ln>
            <a:noFill/>
          </a:ln>
        </p:spPr>
        <p:txBody>
          <a:bodyPr spcFirstLastPara="1" wrap="square" lIns="91425" tIns="91425" rIns="91425" bIns="91425" anchor="ctr" anchorCtr="0">
            <a:spAutoFit/>
          </a:bodyPr>
          <a:lstStyle>
            <a:lvl1pPr marL="0" lvl="0" indent="0" algn="l">
              <a:lnSpc>
                <a:spcPct val="100000"/>
              </a:lnSpc>
              <a:spcBef>
                <a:spcPts val="0"/>
              </a:spcBef>
              <a:spcAft>
                <a:spcPts val="0"/>
              </a:spcAft>
              <a:buSzPts val="3200"/>
              <a:buFont typeface="Arial"/>
              <a:buNone/>
              <a:defRPr>
                <a:latin typeface="Arial"/>
                <a:ea typeface="Arial"/>
                <a:cs typeface="Arial"/>
                <a:sym typeface="Arial"/>
              </a:defRPr>
            </a:lvl1pPr>
            <a:lvl2pPr marL="0" lvl="1" indent="0" algn="l">
              <a:lnSpc>
                <a:spcPct val="100000"/>
              </a:lnSpc>
              <a:spcBef>
                <a:spcPts val="0"/>
              </a:spcBef>
              <a:spcAft>
                <a:spcPts val="0"/>
              </a:spcAft>
              <a:buSzPts val="3200"/>
              <a:buFont typeface="Arial"/>
              <a:buNone/>
              <a:defRPr>
                <a:latin typeface="Arial"/>
                <a:ea typeface="Arial"/>
                <a:cs typeface="Arial"/>
                <a:sym typeface="Arial"/>
              </a:defRPr>
            </a:lvl2pPr>
            <a:lvl3pPr marL="0" lvl="2" indent="0" algn="l">
              <a:lnSpc>
                <a:spcPct val="100000"/>
              </a:lnSpc>
              <a:spcBef>
                <a:spcPts val="0"/>
              </a:spcBef>
              <a:spcAft>
                <a:spcPts val="0"/>
              </a:spcAft>
              <a:buSzPts val="3200"/>
              <a:buFont typeface="Arial"/>
              <a:buNone/>
              <a:defRPr>
                <a:latin typeface="Arial"/>
                <a:ea typeface="Arial"/>
                <a:cs typeface="Arial"/>
                <a:sym typeface="Arial"/>
              </a:defRPr>
            </a:lvl3pPr>
            <a:lvl4pPr marL="0" lvl="3" indent="0" algn="l">
              <a:lnSpc>
                <a:spcPct val="100000"/>
              </a:lnSpc>
              <a:spcBef>
                <a:spcPts val="0"/>
              </a:spcBef>
              <a:spcAft>
                <a:spcPts val="0"/>
              </a:spcAft>
              <a:buSzPts val="3200"/>
              <a:buFont typeface="Arial"/>
              <a:buNone/>
              <a:defRPr>
                <a:latin typeface="Arial"/>
                <a:ea typeface="Arial"/>
                <a:cs typeface="Arial"/>
                <a:sym typeface="Arial"/>
              </a:defRPr>
            </a:lvl4pPr>
            <a:lvl5pPr marL="0" lvl="4" indent="0" algn="l">
              <a:lnSpc>
                <a:spcPct val="100000"/>
              </a:lnSpc>
              <a:spcBef>
                <a:spcPts val="0"/>
              </a:spcBef>
              <a:spcAft>
                <a:spcPts val="0"/>
              </a:spcAft>
              <a:buSzPts val="3200"/>
              <a:buFont typeface="Arial"/>
              <a:buNone/>
              <a:defRPr>
                <a:latin typeface="Arial"/>
                <a:ea typeface="Arial"/>
                <a:cs typeface="Arial"/>
                <a:sym typeface="Arial"/>
              </a:defRPr>
            </a:lvl5pPr>
            <a:lvl6pPr marL="0" lvl="5" indent="0" algn="l">
              <a:lnSpc>
                <a:spcPct val="100000"/>
              </a:lnSpc>
              <a:spcBef>
                <a:spcPts val="0"/>
              </a:spcBef>
              <a:spcAft>
                <a:spcPts val="0"/>
              </a:spcAft>
              <a:buSzPts val="3200"/>
              <a:buFont typeface="Arial"/>
              <a:buNone/>
              <a:defRPr>
                <a:latin typeface="Arial"/>
                <a:ea typeface="Arial"/>
                <a:cs typeface="Arial"/>
                <a:sym typeface="Arial"/>
              </a:defRPr>
            </a:lvl6pPr>
            <a:lvl7pPr marL="0" lvl="6" indent="0" algn="l">
              <a:lnSpc>
                <a:spcPct val="100000"/>
              </a:lnSpc>
              <a:spcBef>
                <a:spcPts val="0"/>
              </a:spcBef>
              <a:spcAft>
                <a:spcPts val="0"/>
              </a:spcAft>
              <a:buSzPts val="3200"/>
              <a:buFont typeface="Arial"/>
              <a:buNone/>
              <a:defRPr>
                <a:latin typeface="Arial"/>
                <a:ea typeface="Arial"/>
                <a:cs typeface="Arial"/>
                <a:sym typeface="Arial"/>
              </a:defRPr>
            </a:lvl7pPr>
            <a:lvl8pPr marL="0" lvl="7" indent="0" algn="l">
              <a:lnSpc>
                <a:spcPct val="100000"/>
              </a:lnSpc>
              <a:spcBef>
                <a:spcPts val="0"/>
              </a:spcBef>
              <a:spcAft>
                <a:spcPts val="0"/>
              </a:spcAft>
              <a:buSzPts val="3200"/>
              <a:buFont typeface="Arial"/>
              <a:buNone/>
              <a:defRPr>
                <a:latin typeface="Arial"/>
                <a:ea typeface="Arial"/>
                <a:cs typeface="Arial"/>
                <a:sym typeface="Arial"/>
              </a:defRPr>
            </a:lvl8pPr>
            <a:lvl9pPr marL="0" lvl="8" indent="0" algn="l">
              <a:lnSpc>
                <a:spcPct val="100000"/>
              </a:lnSpc>
              <a:spcBef>
                <a:spcPts val="0"/>
              </a:spcBef>
              <a:spcAft>
                <a:spcPts val="0"/>
              </a:spcAft>
              <a:buSzPts val="3200"/>
              <a:buFont typeface="Arial"/>
              <a:buNone/>
              <a:defRPr>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81397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Slide">
  <p:cSld name="Content Slide">
    <p:spTree>
      <p:nvGrpSpPr>
        <p:cNvPr id="1" name="Shape 36"/>
        <p:cNvGrpSpPr/>
        <p:nvPr/>
      </p:nvGrpSpPr>
      <p:grpSpPr>
        <a:xfrm>
          <a:off x="0" y="0"/>
          <a:ext cx="0" cy="0"/>
          <a:chOff x="0" y="0"/>
          <a:chExt cx="0" cy="0"/>
        </a:xfrm>
      </p:grpSpPr>
      <p:sp>
        <p:nvSpPr>
          <p:cNvPr id="37" name="Google Shape;37;p14"/>
          <p:cNvSpPr txBox="1">
            <a:spLocks noGrp="1"/>
          </p:cNvSpPr>
          <p:nvPr>
            <p:ph type="body" idx="1"/>
          </p:nvPr>
        </p:nvSpPr>
        <p:spPr>
          <a:xfrm>
            <a:off x="587690" y="757068"/>
            <a:ext cx="5977607" cy="1507054"/>
          </a:xfrm>
          <a:prstGeom prst="rect">
            <a:avLst/>
          </a:prstGeom>
          <a:noFill/>
          <a:ln>
            <a:noFill/>
          </a:ln>
        </p:spPr>
        <p:txBody>
          <a:bodyPr spcFirstLastPara="1" wrap="square" lIns="91425" tIns="91425" rIns="91425" bIns="91425" anchor="t" anchorCtr="0">
            <a:normAutofit/>
          </a:bodyPr>
          <a:lstStyle>
            <a:lvl1pPr marL="228600" lvl="0" indent="-114300" algn="l">
              <a:lnSpc>
                <a:spcPct val="100000"/>
              </a:lnSpc>
              <a:spcBef>
                <a:spcPts val="0"/>
              </a:spcBef>
              <a:spcAft>
                <a:spcPts val="0"/>
              </a:spcAft>
              <a:buClr>
                <a:srgbClr val="21431A"/>
              </a:buClr>
              <a:buSzPts val="9000"/>
              <a:buFont typeface="Century Gothic"/>
              <a:buNone/>
              <a:defRPr sz="4500">
                <a:latin typeface="Century Gothic"/>
                <a:ea typeface="Century Gothic"/>
                <a:cs typeface="Century Gothic"/>
                <a:sym typeface="Century Gothic"/>
              </a:defRPr>
            </a:lvl1pPr>
            <a:lvl2pPr marL="457200" lvl="1" indent="-400050" algn="l">
              <a:lnSpc>
                <a:spcPct val="100000"/>
              </a:lnSpc>
              <a:spcBef>
                <a:spcPts val="0"/>
              </a:spcBef>
              <a:spcAft>
                <a:spcPts val="0"/>
              </a:spcAft>
              <a:buClr>
                <a:srgbClr val="21431A"/>
              </a:buClr>
              <a:buSzPts val="9000"/>
              <a:buFont typeface="Century Gothic"/>
              <a:buChar char="–"/>
              <a:defRPr sz="4500">
                <a:latin typeface="Century Gothic"/>
                <a:ea typeface="Century Gothic"/>
                <a:cs typeface="Century Gothic"/>
                <a:sym typeface="Century Gothic"/>
              </a:defRPr>
            </a:lvl2pPr>
            <a:lvl3pPr marL="685800" lvl="2" indent="-400050" algn="l">
              <a:lnSpc>
                <a:spcPct val="100000"/>
              </a:lnSpc>
              <a:spcBef>
                <a:spcPts val="0"/>
              </a:spcBef>
              <a:spcAft>
                <a:spcPts val="0"/>
              </a:spcAft>
              <a:buClr>
                <a:srgbClr val="21431A"/>
              </a:buClr>
              <a:buSzPts val="9000"/>
              <a:buFont typeface="Century Gothic"/>
              <a:buChar char="•"/>
              <a:defRPr sz="4500">
                <a:latin typeface="Century Gothic"/>
                <a:ea typeface="Century Gothic"/>
                <a:cs typeface="Century Gothic"/>
                <a:sym typeface="Century Gothic"/>
              </a:defRPr>
            </a:lvl3pPr>
            <a:lvl4pPr marL="914400" lvl="3" indent="-400050" algn="l">
              <a:lnSpc>
                <a:spcPct val="100000"/>
              </a:lnSpc>
              <a:spcBef>
                <a:spcPts val="0"/>
              </a:spcBef>
              <a:spcAft>
                <a:spcPts val="0"/>
              </a:spcAft>
              <a:buClr>
                <a:srgbClr val="21431A"/>
              </a:buClr>
              <a:buSzPts val="9000"/>
              <a:buFont typeface="Century Gothic"/>
              <a:buChar char="–"/>
              <a:defRPr sz="4500">
                <a:latin typeface="Century Gothic"/>
                <a:ea typeface="Century Gothic"/>
                <a:cs typeface="Century Gothic"/>
                <a:sym typeface="Century Gothic"/>
              </a:defRPr>
            </a:lvl4pPr>
            <a:lvl5pPr marL="1143000" lvl="4" indent="-400050" algn="l">
              <a:lnSpc>
                <a:spcPct val="100000"/>
              </a:lnSpc>
              <a:spcBef>
                <a:spcPts val="0"/>
              </a:spcBef>
              <a:spcAft>
                <a:spcPts val="0"/>
              </a:spcAft>
              <a:buClr>
                <a:srgbClr val="21431A"/>
              </a:buClr>
              <a:buSzPts val="9000"/>
              <a:buFont typeface="Century Gothic"/>
              <a:buChar char="»"/>
              <a:defRPr sz="4500">
                <a:latin typeface="Century Gothic"/>
                <a:ea typeface="Century Gothic"/>
                <a:cs typeface="Century Gothic"/>
                <a:sym typeface="Century Gothic"/>
              </a:defRPr>
            </a:lvl5pPr>
            <a:lvl6pPr marL="1371600" lvl="5" indent="-171450" algn="l">
              <a:lnSpc>
                <a:spcPct val="100000"/>
              </a:lnSpc>
              <a:spcBef>
                <a:spcPts val="1700"/>
              </a:spcBef>
              <a:spcAft>
                <a:spcPts val="0"/>
              </a:spcAft>
              <a:buSzPts val="1800"/>
              <a:buChar char="»"/>
              <a:defRPr/>
            </a:lvl6pPr>
            <a:lvl7pPr marL="1600200" lvl="6" indent="-171450" algn="l">
              <a:lnSpc>
                <a:spcPct val="100000"/>
              </a:lnSpc>
              <a:spcBef>
                <a:spcPts val="1700"/>
              </a:spcBef>
              <a:spcAft>
                <a:spcPts val="0"/>
              </a:spcAft>
              <a:buSzPts val="1800"/>
              <a:buChar char="»"/>
              <a:defRPr/>
            </a:lvl7pPr>
            <a:lvl8pPr marL="1828800" lvl="7" indent="-171450" algn="l">
              <a:lnSpc>
                <a:spcPct val="100000"/>
              </a:lnSpc>
              <a:spcBef>
                <a:spcPts val="1700"/>
              </a:spcBef>
              <a:spcAft>
                <a:spcPts val="0"/>
              </a:spcAft>
              <a:buSzPts val="1800"/>
              <a:buChar char="»"/>
              <a:defRPr/>
            </a:lvl8pPr>
            <a:lvl9pPr marL="2057400" lvl="8" indent="-171450" algn="l">
              <a:lnSpc>
                <a:spcPct val="100000"/>
              </a:lnSpc>
              <a:spcBef>
                <a:spcPts val="1700"/>
              </a:spcBef>
              <a:spcAft>
                <a:spcPts val="0"/>
              </a:spcAft>
              <a:buSzPts val="1800"/>
              <a:buChar char="»"/>
              <a:defRPr/>
            </a:lvl9pPr>
          </a:lstStyle>
          <a:p>
            <a:endParaRPr/>
          </a:p>
        </p:txBody>
      </p:sp>
      <p:sp>
        <p:nvSpPr>
          <p:cNvPr id="38" name="Google Shape;38;p14"/>
          <p:cNvSpPr txBox="1">
            <a:spLocks noGrp="1"/>
          </p:cNvSpPr>
          <p:nvPr>
            <p:ph type="body" idx="2"/>
          </p:nvPr>
        </p:nvSpPr>
        <p:spPr>
          <a:xfrm>
            <a:off x="635314" y="2538662"/>
            <a:ext cx="6143914" cy="1274276"/>
          </a:xfrm>
          <a:prstGeom prst="rect">
            <a:avLst/>
          </a:prstGeom>
          <a:noFill/>
          <a:ln>
            <a:noFill/>
          </a:ln>
        </p:spPr>
        <p:txBody>
          <a:bodyPr spcFirstLastPara="1" wrap="square" lIns="91425" tIns="91425" rIns="91425" bIns="91425" anchor="t" anchorCtr="0">
            <a:normAutofit/>
          </a:bodyPr>
          <a:lstStyle>
            <a:lvl1pPr marL="228600" lvl="0" indent="-162878" algn="l">
              <a:lnSpc>
                <a:spcPct val="100000"/>
              </a:lnSpc>
              <a:spcBef>
                <a:spcPts val="1700"/>
              </a:spcBef>
              <a:spcAft>
                <a:spcPts val="0"/>
              </a:spcAft>
              <a:buSzPts val="1530"/>
              <a:buChar char="⬛"/>
              <a:defRPr/>
            </a:lvl1pPr>
            <a:lvl2pPr marL="457200" lvl="1" indent="-171450" algn="l">
              <a:lnSpc>
                <a:spcPct val="100000"/>
              </a:lnSpc>
              <a:spcBef>
                <a:spcPts val="1700"/>
              </a:spcBef>
              <a:spcAft>
                <a:spcPts val="0"/>
              </a:spcAft>
              <a:buSzPts val="1800"/>
              <a:buChar char="–"/>
              <a:defRPr/>
            </a:lvl2pPr>
            <a:lvl3pPr marL="685800" lvl="2" indent="-171450" algn="l">
              <a:lnSpc>
                <a:spcPct val="100000"/>
              </a:lnSpc>
              <a:spcBef>
                <a:spcPts val="1700"/>
              </a:spcBef>
              <a:spcAft>
                <a:spcPts val="0"/>
              </a:spcAft>
              <a:buSzPts val="1800"/>
              <a:buChar char="•"/>
              <a:defRPr/>
            </a:lvl3pPr>
            <a:lvl4pPr marL="914400" lvl="3" indent="-171450" algn="l">
              <a:lnSpc>
                <a:spcPct val="100000"/>
              </a:lnSpc>
              <a:spcBef>
                <a:spcPts val="1700"/>
              </a:spcBef>
              <a:spcAft>
                <a:spcPts val="0"/>
              </a:spcAft>
              <a:buSzPts val="1800"/>
              <a:buChar char="–"/>
              <a:defRPr/>
            </a:lvl4pPr>
            <a:lvl5pPr marL="1143000" lvl="4" indent="-171450" algn="l">
              <a:lnSpc>
                <a:spcPct val="100000"/>
              </a:lnSpc>
              <a:spcBef>
                <a:spcPts val="1700"/>
              </a:spcBef>
              <a:spcAft>
                <a:spcPts val="0"/>
              </a:spcAft>
              <a:buSzPts val="1800"/>
              <a:buChar char="»"/>
              <a:defRPr/>
            </a:lvl5pPr>
            <a:lvl6pPr marL="1371600" lvl="5" indent="-171450" algn="l">
              <a:lnSpc>
                <a:spcPct val="100000"/>
              </a:lnSpc>
              <a:spcBef>
                <a:spcPts val="1700"/>
              </a:spcBef>
              <a:spcAft>
                <a:spcPts val="0"/>
              </a:spcAft>
              <a:buSzPts val="1800"/>
              <a:buChar char="»"/>
              <a:defRPr/>
            </a:lvl6pPr>
            <a:lvl7pPr marL="1600200" lvl="6" indent="-171450" algn="l">
              <a:lnSpc>
                <a:spcPct val="100000"/>
              </a:lnSpc>
              <a:spcBef>
                <a:spcPts val="1700"/>
              </a:spcBef>
              <a:spcAft>
                <a:spcPts val="0"/>
              </a:spcAft>
              <a:buSzPts val="1800"/>
              <a:buChar char="»"/>
              <a:defRPr/>
            </a:lvl7pPr>
            <a:lvl8pPr marL="1828800" lvl="7" indent="-171450" algn="l">
              <a:lnSpc>
                <a:spcPct val="100000"/>
              </a:lnSpc>
              <a:spcBef>
                <a:spcPts val="1700"/>
              </a:spcBef>
              <a:spcAft>
                <a:spcPts val="0"/>
              </a:spcAft>
              <a:buSzPts val="1800"/>
              <a:buChar char="»"/>
              <a:defRPr/>
            </a:lvl8pPr>
            <a:lvl9pPr marL="2057400" lvl="8" indent="-171450" algn="l">
              <a:lnSpc>
                <a:spcPct val="100000"/>
              </a:lnSpc>
              <a:spcBef>
                <a:spcPts val="1700"/>
              </a:spcBef>
              <a:spcAft>
                <a:spcPts val="0"/>
              </a:spcAft>
              <a:buSzPts val="1800"/>
              <a:buChar char="»"/>
              <a:defRPr/>
            </a:lvl9pPr>
          </a:lstStyle>
          <a:p>
            <a:endParaRPr/>
          </a:p>
        </p:txBody>
      </p:sp>
      <p:sp>
        <p:nvSpPr>
          <p:cNvPr id="39" name="Google Shape;39;p14"/>
          <p:cNvSpPr txBox="1">
            <a:spLocks noGrp="1"/>
          </p:cNvSpPr>
          <p:nvPr>
            <p:ph type="body" idx="3"/>
          </p:nvPr>
        </p:nvSpPr>
        <p:spPr>
          <a:xfrm>
            <a:off x="668270" y="1530209"/>
            <a:ext cx="2277938" cy="517127"/>
          </a:xfrm>
          <a:prstGeom prst="rect">
            <a:avLst/>
          </a:prstGeom>
          <a:noFill/>
          <a:ln>
            <a:noFill/>
          </a:ln>
        </p:spPr>
        <p:txBody>
          <a:bodyPr spcFirstLastPara="1" wrap="square" lIns="91425" tIns="91425" rIns="91425" bIns="91425" anchor="t" anchorCtr="0">
            <a:normAutofit/>
          </a:bodyPr>
          <a:lstStyle>
            <a:lvl1pPr marL="228600" lvl="0" indent="-162878" algn="l">
              <a:lnSpc>
                <a:spcPct val="100000"/>
              </a:lnSpc>
              <a:spcBef>
                <a:spcPts val="1700"/>
              </a:spcBef>
              <a:spcAft>
                <a:spcPts val="0"/>
              </a:spcAft>
              <a:buSzPts val="1530"/>
              <a:buChar char="⬛"/>
              <a:defRPr/>
            </a:lvl1pPr>
            <a:lvl2pPr marL="457200" lvl="1" indent="-171450" algn="l">
              <a:lnSpc>
                <a:spcPct val="100000"/>
              </a:lnSpc>
              <a:spcBef>
                <a:spcPts val="1700"/>
              </a:spcBef>
              <a:spcAft>
                <a:spcPts val="0"/>
              </a:spcAft>
              <a:buSzPts val="1800"/>
              <a:buChar char="–"/>
              <a:defRPr/>
            </a:lvl2pPr>
            <a:lvl3pPr marL="685800" lvl="2" indent="-171450" algn="l">
              <a:lnSpc>
                <a:spcPct val="100000"/>
              </a:lnSpc>
              <a:spcBef>
                <a:spcPts val="1700"/>
              </a:spcBef>
              <a:spcAft>
                <a:spcPts val="0"/>
              </a:spcAft>
              <a:buSzPts val="1800"/>
              <a:buChar char="•"/>
              <a:defRPr/>
            </a:lvl3pPr>
            <a:lvl4pPr marL="914400" lvl="3" indent="-171450" algn="l">
              <a:lnSpc>
                <a:spcPct val="100000"/>
              </a:lnSpc>
              <a:spcBef>
                <a:spcPts val="1700"/>
              </a:spcBef>
              <a:spcAft>
                <a:spcPts val="0"/>
              </a:spcAft>
              <a:buSzPts val="1800"/>
              <a:buChar char="–"/>
              <a:defRPr/>
            </a:lvl4pPr>
            <a:lvl5pPr marL="1143000" lvl="4" indent="-171450" algn="l">
              <a:lnSpc>
                <a:spcPct val="100000"/>
              </a:lnSpc>
              <a:spcBef>
                <a:spcPts val="1700"/>
              </a:spcBef>
              <a:spcAft>
                <a:spcPts val="0"/>
              </a:spcAft>
              <a:buSzPts val="1800"/>
              <a:buChar char="»"/>
              <a:defRPr/>
            </a:lvl5pPr>
            <a:lvl6pPr marL="1371600" lvl="5" indent="-171450" algn="l">
              <a:lnSpc>
                <a:spcPct val="100000"/>
              </a:lnSpc>
              <a:spcBef>
                <a:spcPts val="1700"/>
              </a:spcBef>
              <a:spcAft>
                <a:spcPts val="0"/>
              </a:spcAft>
              <a:buSzPts val="1800"/>
              <a:buChar char="»"/>
              <a:defRPr/>
            </a:lvl6pPr>
            <a:lvl7pPr marL="1600200" lvl="6" indent="-171450" algn="l">
              <a:lnSpc>
                <a:spcPct val="100000"/>
              </a:lnSpc>
              <a:spcBef>
                <a:spcPts val="1700"/>
              </a:spcBef>
              <a:spcAft>
                <a:spcPts val="0"/>
              </a:spcAft>
              <a:buSzPts val="1800"/>
              <a:buChar char="»"/>
              <a:defRPr/>
            </a:lvl7pPr>
            <a:lvl8pPr marL="1828800" lvl="7" indent="-171450" algn="l">
              <a:lnSpc>
                <a:spcPct val="100000"/>
              </a:lnSpc>
              <a:spcBef>
                <a:spcPts val="1700"/>
              </a:spcBef>
              <a:spcAft>
                <a:spcPts val="0"/>
              </a:spcAft>
              <a:buSzPts val="1800"/>
              <a:buChar char="»"/>
              <a:defRPr/>
            </a:lvl8pPr>
            <a:lvl9pPr marL="2057400" lvl="8" indent="-171450" algn="l">
              <a:lnSpc>
                <a:spcPct val="100000"/>
              </a:lnSpc>
              <a:spcBef>
                <a:spcPts val="1700"/>
              </a:spcBef>
              <a:spcAft>
                <a:spcPts val="0"/>
              </a:spcAft>
              <a:buSzPts val="1800"/>
              <a:buChar char="»"/>
              <a:defRPr/>
            </a:lvl9pPr>
          </a:lstStyle>
          <a:p>
            <a:endParaRPr/>
          </a:p>
        </p:txBody>
      </p:sp>
      <p:sp>
        <p:nvSpPr>
          <p:cNvPr id="40" name="Google Shape;40;p14"/>
          <p:cNvSpPr txBox="1">
            <a:spLocks noGrp="1"/>
          </p:cNvSpPr>
          <p:nvPr>
            <p:ph type="body" idx="4"/>
          </p:nvPr>
        </p:nvSpPr>
        <p:spPr>
          <a:xfrm>
            <a:off x="635314" y="3908145"/>
            <a:ext cx="5539655" cy="1998209"/>
          </a:xfrm>
          <a:prstGeom prst="rect">
            <a:avLst/>
          </a:prstGeom>
          <a:noFill/>
          <a:ln>
            <a:noFill/>
          </a:ln>
        </p:spPr>
        <p:txBody>
          <a:bodyPr spcFirstLastPara="1" wrap="square" lIns="91425" tIns="91425" rIns="91425" bIns="91425" anchor="t" anchorCtr="0">
            <a:normAutofit/>
          </a:bodyPr>
          <a:lstStyle>
            <a:lvl1pPr marL="228600" lvl="0" indent="-162878" algn="l">
              <a:lnSpc>
                <a:spcPct val="100000"/>
              </a:lnSpc>
              <a:spcBef>
                <a:spcPts val="1700"/>
              </a:spcBef>
              <a:spcAft>
                <a:spcPts val="0"/>
              </a:spcAft>
              <a:buSzPts val="1530"/>
              <a:buChar char="⬛"/>
              <a:defRPr/>
            </a:lvl1pPr>
            <a:lvl2pPr marL="457200" lvl="1" indent="-171450" algn="l">
              <a:lnSpc>
                <a:spcPct val="100000"/>
              </a:lnSpc>
              <a:spcBef>
                <a:spcPts val="1700"/>
              </a:spcBef>
              <a:spcAft>
                <a:spcPts val="0"/>
              </a:spcAft>
              <a:buSzPts val="1800"/>
              <a:buChar char="–"/>
              <a:defRPr/>
            </a:lvl2pPr>
            <a:lvl3pPr marL="685800" lvl="2" indent="-171450" algn="l">
              <a:lnSpc>
                <a:spcPct val="100000"/>
              </a:lnSpc>
              <a:spcBef>
                <a:spcPts val="1700"/>
              </a:spcBef>
              <a:spcAft>
                <a:spcPts val="0"/>
              </a:spcAft>
              <a:buSzPts val="1800"/>
              <a:buChar char="•"/>
              <a:defRPr/>
            </a:lvl3pPr>
            <a:lvl4pPr marL="914400" lvl="3" indent="-171450" algn="l">
              <a:lnSpc>
                <a:spcPct val="100000"/>
              </a:lnSpc>
              <a:spcBef>
                <a:spcPts val="1700"/>
              </a:spcBef>
              <a:spcAft>
                <a:spcPts val="0"/>
              </a:spcAft>
              <a:buSzPts val="1800"/>
              <a:buChar char="–"/>
              <a:defRPr/>
            </a:lvl4pPr>
            <a:lvl5pPr marL="1143000" lvl="4" indent="-171450" algn="l">
              <a:lnSpc>
                <a:spcPct val="100000"/>
              </a:lnSpc>
              <a:spcBef>
                <a:spcPts val="1700"/>
              </a:spcBef>
              <a:spcAft>
                <a:spcPts val="0"/>
              </a:spcAft>
              <a:buSzPts val="1800"/>
              <a:buChar char="»"/>
              <a:defRPr/>
            </a:lvl5pPr>
            <a:lvl6pPr marL="1371600" lvl="5" indent="-171450" algn="l">
              <a:lnSpc>
                <a:spcPct val="100000"/>
              </a:lnSpc>
              <a:spcBef>
                <a:spcPts val="1700"/>
              </a:spcBef>
              <a:spcAft>
                <a:spcPts val="0"/>
              </a:spcAft>
              <a:buSzPts val="1800"/>
              <a:buChar char="»"/>
              <a:defRPr/>
            </a:lvl6pPr>
            <a:lvl7pPr marL="1600200" lvl="6" indent="-171450" algn="l">
              <a:lnSpc>
                <a:spcPct val="100000"/>
              </a:lnSpc>
              <a:spcBef>
                <a:spcPts val="1700"/>
              </a:spcBef>
              <a:spcAft>
                <a:spcPts val="0"/>
              </a:spcAft>
              <a:buSzPts val="1800"/>
              <a:buChar char="»"/>
              <a:defRPr/>
            </a:lvl7pPr>
            <a:lvl8pPr marL="1828800" lvl="7" indent="-171450" algn="l">
              <a:lnSpc>
                <a:spcPct val="100000"/>
              </a:lnSpc>
              <a:spcBef>
                <a:spcPts val="1700"/>
              </a:spcBef>
              <a:spcAft>
                <a:spcPts val="0"/>
              </a:spcAft>
              <a:buSzPts val="1800"/>
              <a:buChar char="»"/>
              <a:defRPr/>
            </a:lvl8pPr>
            <a:lvl9pPr marL="2057400" lvl="8" indent="-171450" algn="l">
              <a:lnSpc>
                <a:spcPct val="100000"/>
              </a:lnSpc>
              <a:spcBef>
                <a:spcPts val="1700"/>
              </a:spcBef>
              <a:spcAft>
                <a:spcPts val="0"/>
              </a:spcAft>
              <a:buSzPts val="1800"/>
              <a:buChar char="»"/>
              <a:defRPr/>
            </a:lvl9pPr>
          </a:lstStyle>
          <a:p>
            <a:endParaRPr/>
          </a:p>
        </p:txBody>
      </p:sp>
      <p:sp>
        <p:nvSpPr>
          <p:cNvPr id="41" name="Google Shape;41;p14"/>
          <p:cNvSpPr>
            <a:spLocks noGrp="1"/>
          </p:cNvSpPr>
          <p:nvPr>
            <p:ph type="pic" idx="5"/>
          </p:nvPr>
        </p:nvSpPr>
        <p:spPr>
          <a:xfrm>
            <a:off x="7063474" y="940685"/>
            <a:ext cx="4160974" cy="4796238"/>
          </a:xfrm>
          <a:prstGeom prst="rect">
            <a:avLst/>
          </a:prstGeom>
          <a:noFill/>
          <a:ln>
            <a:noFill/>
          </a:ln>
          <a:effectLst>
            <a:outerShdw blurRad="190500" dist="38100" dir="5400000" rotWithShape="0">
              <a:srgbClr val="000000">
                <a:alpha val="69803"/>
              </a:srgbClr>
            </a:outerShdw>
          </a:effectLst>
        </p:spPr>
        <p:txBody>
          <a:bodyPr/>
          <a:lstStyle/>
          <a:p>
            <a:endParaRPr lang="en-GB"/>
          </a:p>
        </p:txBody>
      </p:sp>
      <p:sp>
        <p:nvSpPr>
          <p:cNvPr id="42" name="Google Shape;42;p14"/>
          <p:cNvSpPr txBox="1">
            <a:spLocks noGrp="1"/>
          </p:cNvSpPr>
          <p:nvPr>
            <p:ph type="sldNum" idx="12"/>
          </p:nvPr>
        </p:nvSpPr>
        <p:spPr>
          <a:xfrm>
            <a:off x="8737600" y="5894701"/>
            <a:ext cx="323810" cy="923299"/>
          </a:xfrm>
          <a:prstGeom prst="rect">
            <a:avLst/>
          </a:prstGeom>
          <a:noFill/>
          <a:ln>
            <a:noFill/>
          </a:ln>
        </p:spPr>
        <p:txBody>
          <a:bodyPr spcFirstLastPara="1" wrap="square" lIns="91425" tIns="91425" rIns="91425" bIns="91425" anchor="ctr" anchorCtr="0">
            <a:spAutoFit/>
          </a:bodyPr>
          <a:lstStyle>
            <a:lvl1pPr marL="0" lvl="0" indent="0" algn="l">
              <a:lnSpc>
                <a:spcPct val="100000"/>
              </a:lnSpc>
              <a:spcBef>
                <a:spcPts val="0"/>
              </a:spcBef>
              <a:spcAft>
                <a:spcPts val="0"/>
              </a:spcAft>
              <a:buSzPts val="3200"/>
              <a:buFont typeface="Arial"/>
              <a:buNone/>
              <a:defRPr>
                <a:latin typeface="Arial"/>
                <a:ea typeface="Arial"/>
                <a:cs typeface="Arial"/>
                <a:sym typeface="Arial"/>
              </a:defRPr>
            </a:lvl1pPr>
            <a:lvl2pPr marL="0" lvl="1" indent="0" algn="l">
              <a:lnSpc>
                <a:spcPct val="100000"/>
              </a:lnSpc>
              <a:spcBef>
                <a:spcPts val="0"/>
              </a:spcBef>
              <a:spcAft>
                <a:spcPts val="0"/>
              </a:spcAft>
              <a:buSzPts val="3200"/>
              <a:buFont typeface="Arial"/>
              <a:buNone/>
              <a:defRPr>
                <a:latin typeface="Arial"/>
                <a:ea typeface="Arial"/>
                <a:cs typeface="Arial"/>
                <a:sym typeface="Arial"/>
              </a:defRPr>
            </a:lvl2pPr>
            <a:lvl3pPr marL="0" lvl="2" indent="0" algn="l">
              <a:lnSpc>
                <a:spcPct val="100000"/>
              </a:lnSpc>
              <a:spcBef>
                <a:spcPts val="0"/>
              </a:spcBef>
              <a:spcAft>
                <a:spcPts val="0"/>
              </a:spcAft>
              <a:buSzPts val="3200"/>
              <a:buFont typeface="Arial"/>
              <a:buNone/>
              <a:defRPr>
                <a:latin typeface="Arial"/>
                <a:ea typeface="Arial"/>
                <a:cs typeface="Arial"/>
                <a:sym typeface="Arial"/>
              </a:defRPr>
            </a:lvl3pPr>
            <a:lvl4pPr marL="0" lvl="3" indent="0" algn="l">
              <a:lnSpc>
                <a:spcPct val="100000"/>
              </a:lnSpc>
              <a:spcBef>
                <a:spcPts val="0"/>
              </a:spcBef>
              <a:spcAft>
                <a:spcPts val="0"/>
              </a:spcAft>
              <a:buSzPts val="3200"/>
              <a:buFont typeface="Arial"/>
              <a:buNone/>
              <a:defRPr>
                <a:latin typeface="Arial"/>
                <a:ea typeface="Arial"/>
                <a:cs typeface="Arial"/>
                <a:sym typeface="Arial"/>
              </a:defRPr>
            </a:lvl4pPr>
            <a:lvl5pPr marL="0" lvl="4" indent="0" algn="l">
              <a:lnSpc>
                <a:spcPct val="100000"/>
              </a:lnSpc>
              <a:spcBef>
                <a:spcPts val="0"/>
              </a:spcBef>
              <a:spcAft>
                <a:spcPts val="0"/>
              </a:spcAft>
              <a:buSzPts val="3200"/>
              <a:buFont typeface="Arial"/>
              <a:buNone/>
              <a:defRPr>
                <a:latin typeface="Arial"/>
                <a:ea typeface="Arial"/>
                <a:cs typeface="Arial"/>
                <a:sym typeface="Arial"/>
              </a:defRPr>
            </a:lvl5pPr>
            <a:lvl6pPr marL="0" lvl="5" indent="0" algn="l">
              <a:lnSpc>
                <a:spcPct val="100000"/>
              </a:lnSpc>
              <a:spcBef>
                <a:spcPts val="0"/>
              </a:spcBef>
              <a:spcAft>
                <a:spcPts val="0"/>
              </a:spcAft>
              <a:buSzPts val="3200"/>
              <a:buFont typeface="Arial"/>
              <a:buNone/>
              <a:defRPr>
                <a:latin typeface="Arial"/>
                <a:ea typeface="Arial"/>
                <a:cs typeface="Arial"/>
                <a:sym typeface="Arial"/>
              </a:defRPr>
            </a:lvl6pPr>
            <a:lvl7pPr marL="0" lvl="6" indent="0" algn="l">
              <a:lnSpc>
                <a:spcPct val="100000"/>
              </a:lnSpc>
              <a:spcBef>
                <a:spcPts val="0"/>
              </a:spcBef>
              <a:spcAft>
                <a:spcPts val="0"/>
              </a:spcAft>
              <a:buSzPts val="3200"/>
              <a:buFont typeface="Arial"/>
              <a:buNone/>
              <a:defRPr>
                <a:latin typeface="Arial"/>
                <a:ea typeface="Arial"/>
                <a:cs typeface="Arial"/>
                <a:sym typeface="Arial"/>
              </a:defRPr>
            </a:lvl7pPr>
            <a:lvl8pPr marL="0" lvl="7" indent="0" algn="l">
              <a:lnSpc>
                <a:spcPct val="100000"/>
              </a:lnSpc>
              <a:spcBef>
                <a:spcPts val="0"/>
              </a:spcBef>
              <a:spcAft>
                <a:spcPts val="0"/>
              </a:spcAft>
              <a:buSzPts val="3200"/>
              <a:buFont typeface="Arial"/>
              <a:buNone/>
              <a:defRPr>
                <a:latin typeface="Arial"/>
                <a:ea typeface="Arial"/>
                <a:cs typeface="Arial"/>
                <a:sym typeface="Arial"/>
              </a:defRPr>
            </a:lvl8pPr>
            <a:lvl9pPr marL="0" lvl="8" indent="0" algn="l">
              <a:lnSpc>
                <a:spcPct val="100000"/>
              </a:lnSpc>
              <a:spcBef>
                <a:spcPts val="0"/>
              </a:spcBef>
              <a:spcAft>
                <a:spcPts val="0"/>
              </a:spcAft>
              <a:buSzPts val="3200"/>
              <a:buFont typeface="Arial"/>
              <a:buNone/>
              <a:defRPr>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18556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E6125-B3D6-3797-0E4D-86A6DEB4ED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22B91A-7BDB-5CC3-09A6-9651780163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D0D482-CADA-F858-2D5B-D19A5D7647D3}"/>
              </a:ext>
            </a:extLst>
          </p:cNvPr>
          <p:cNvSpPr>
            <a:spLocks noGrp="1"/>
          </p:cNvSpPr>
          <p:nvPr>
            <p:ph type="dt" sz="half" idx="10"/>
          </p:nvPr>
        </p:nvSpPr>
        <p:spPr/>
        <p:txBody>
          <a:bodyPr/>
          <a:lstStyle/>
          <a:p>
            <a:fld id="{6BB337AC-76C5-40AF-BB90-7A8CBAA6483A}" type="datetimeFigureOut">
              <a:rPr lang="en-GB" smtClean="0"/>
              <a:t>19/02/2026</a:t>
            </a:fld>
            <a:endParaRPr lang="en-GB"/>
          </a:p>
        </p:txBody>
      </p:sp>
      <p:sp>
        <p:nvSpPr>
          <p:cNvPr id="5" name="Footer Placeholder 4">
            <a:extLst>
              <a:ext uri="{FF2B5EF4-FFF2-40B4-BE49-F238E27FC236}">
                <a16:creationId xmlns:a16="http://schemas.microsoft.com/office/drawing/2014/main" id="{2AB9A077-9665-943F-0E6E-7598D9B247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81EB1-D826-DCF0-6476-7F460BEDEFCF}"/>
              </a:ext>
            </a:extLst>
          </p:cNvPr>
          <p:cNvSpPr>
            <a:spLocks noGrp="1"/>
          </p:cNvSpPr>
          <p:nvPr>
            <p:ph type="sldNum" sz="quarter" idx="12"/>
          </p:nvPr>
        </p:nvSpPr>
        <p:spPr/>
        <p:txBody>
          <a:bodyPr/>
          <a:lstStyle/>
          <a:p>
            <a:fld id="{95A9CC43-AFBA-45CF-8CBA-EECE8AADF66B}" type="slidenum">
              <a:rPr lang="en-GB" smtClean="0"/>
              <a:t>‹#›</a:t>
            </a:fld>
            <a:endParaRPr lang="en-GB"/>
          </a:p>
        </p:txBody>
      </p:sp>
    </p:spTree>
    <p:extLst>
      <p:ext uri="{BB962C8B-B14F-4D97-AF65-F5344CB8AC3E}">
        <p14:creationId xmlns:p14="http://schemas.microsoft.com/office/powerpoint/2010/main" val="3346649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DC986-7488-E69B-26A4-71EBAC12FE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D21DBD0-4CE2-19C6-9603-79FEDBACF3E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3F7BB6-DCFC-0168-97C5-6BB7F9A1CDF8}"/>
              </a:ext>
            </a:extLst>
          </p:cNvPr>
          <p:cNvSpPr>
            <a:spLocks noGrp="1"/>
          </p:cNvSpPr>
          <p:nvPr>
            <p:ph type="dt" sz="half" idx="10"/>
          </p:nvPr>
        </p:nvSpPr>
        <p:spPr/>
        <p:txBody>
          <a:bodyPr/>
          <a:lstStyle/>
          <a:p>
            <a:fld id="{6BB337AC-76C5-40AF-BB90-7A8CBAA6483A}" type="datetimeFigureOut">
              <a:rPr lang="en-GB" smtClean="0"/>
              <a:t>19/02/2026</a:t>
            </a:fld>
            <a:endParaRPr lang="en-GB"/>
          </a:p>
        </p:txBody>
      </p:sp>
      <p:sp>
        <p:nvSpPr>
          <p:cNvPr id="5" name="Footer Placeholder 4">
            <a:extLst>
              <a:ext uri="{FF2B5EF4-FFF2-40B4-BE49-F238E27FC236}">
                <a16:creationId xmlns:a16="http://schemas.microsoft.com/office/drawing/2014/main" id="{ACA29F75-8888-948D-C14D-827EB8EBD4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0634BC-5263-BDEC-A6F3-3B83039F7A86}"/>
              </a:ext>
            </a:extLst>
          </p:cNvPr>
          <p:cNvSpPr>
            <a:spLocks noGrp="1"/>
          </p:cNvSpPr>
          <p:nvPr>
            <p:ph type="sldNum" sz="quarter" idx="12"/>
          </p:nvPr>
        </p:nvSpPr>
        <p:spPr/>
        <p:txBody>
          <a:bodyPr/>
          <a:lstStyle/>
          <a:p>
            <a:fld id="{95A9CC43-AFBA-45CF-8CBA-EECE8AADF66B}" type="slidenum">
              <a:rPr lang="en-GB" smtClean="0"/>
              <a:t>‹#›</a:t>
            </a:fld>
            <a:endParaRPr lang="en-GB"/>
          </a:p>
        </p:txBody>
      </p:sp>
    </p:spTree>
    <p:extLst>
      <p:ext uri="{BB962C8B-B14F-4D97-AF65-F5344CB8AC3E}">
        <p14:creationId xmlns:p14="http://schemas.microsoft.com/office/powerpoint/2010/main" val="3659330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DEF57-5524-4315-DAB1-E970AB41A0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95F6F94-9598-0069-05D1-73700B267E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3D51D92-C975-6841-4214-0C672D60F2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C23D660-ED59-42D0-3CF2-AF39363089EE}"/>
              </a:ext>
            </a:extLst>
          </p:cNvPr>
          <p:cNvSpPr>
            <a:spLocks noGrp="1"/>
          </p:cNvSpPr>
          <p:nvPr>
            <p:ph type="dt" sz="half" idx="10"/>
          </p:nvPr>
        </p:nvSpPr>
        <p:spPr/>
        <p:txBody>
          <a:bodyPr/>
          <a:lstStyle/>
          <a:p>
            <a:fld id="{6BB337AC-76C5-40AF-BB90-7A8CBAA6483A}" type="datetimeFigureOut">
              <a:rPr lang="en-GB" smtClean="0"/>
              <a:t>19/02/2026</a:t>
            </a:fld>
            <a:endParaRPr lang="en-GB"/>
          </a:p>
        </p:txBody>
      </p:sp>
      <p:sp>
        <p:nvSpPr>
          <p:cNvPr id="6" name="Footer Placeholder 5">
            <a:extLst>
              <a:ext uri="{FF2B5EF4-FFF2-40B4-BE49-F238E27FC236}">
                <a16:creationId xmlns:a16="http://schemas.microsoft.com/office/drawing/2014/main" id="{30B61363-92CF-5CFB-25AA-2963708C995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413B0AA-C315-68C7-3DCD-57AC02785794}"/>
              </a:ext>
            </a:extLst>
          </p:cNvPr>
          <p:cNvSpPr>
            <a:spLocks noGrp="1"/>
          </p:cNvSpPr>
          <p:nvPr>
            <p:ph type="sldNum" sz="quarter" idx="12"/>
          </p:nvPr>
        </p:nvSpPr>
        <p:spPr/>
        <p:txBody>
          <a:bodyPr/>
          <a:lstStyle/>
          <a:p>
            <a:fld id="{95A9CC43-AFBA-45CF-8CBA-EECE8AADF66B}" type="slidenum">
              <a:rPr lang="en-GB" smtClean="0"/>
              <a:t>‹#›</a:t>
            </a:fld>
            <a:endParaRPr lang="en-GB"/>
          </a:p>
        </p:txBody>
      </p:sp>
    </p:spTree>
    <p:extLst>
      <p:ext uri="{BB962C8B-B14F-4D97-AF65-F5344CB8AC3E}">
        <p14:creationId xmlns:p14="http://schemas.microsoft.com/office/powerpoint/2010/main" val="2006336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52FB0-3B13-C9A8-7E8F-506D57FC3C5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BBF359A-E0CF-4D42-1DF9-FDB684F90D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CDC076-7853-2999-8E23-B45AC26477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3F46283-B09B-3F19-5CBA-25C1C47CC1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A4C1C3-885C-396B-B837-5F73B863A5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BE87CCE-31F0-74D1-70B3-5B4A66B04037}"/>
              </a:ext>
            </a:extLst>
          </p:cNvPr>
          <p:cNvSpPr>
            <a:spLocks noGrp="1"/>
          </p:cNvSpPr>
          <p:nvPr>
            <p:ph type="dt" sz="half" idx="10"/>
          </p:nvPr>
        </p:nvSpPr>
        <p:spPr/>
        <p:txBody>
          <a:bodyPr/>
          <a:lstStyle/>
          <a:p>
            <a:fld id="{6BB337AC-76C5-40AF-BB90-7A8CBAA6483A}" type="datetimeFigureOut">
              <a:rPr lang="en-GB" smtClean="0"/>
              <a:t>19/02/2026</a:t>
            </a:fld>
            <a:endParaRPr lang="en-GB"/>
          </a:p>
        </p:txBody>
      </p:sp>
      <p:sp>
        <p:nvSpPr>
          <p:cNvPr id="8" name="Footer Placeholder 7">
            <a:extLst>
              <a:ext uri="{FF2B5EF4-FFF2-40B4-BE49-F238E27FC236}">
                <a16:creationId xmlns:a16="http://schemas.microsoft.com/office/drawing/2014/main" id="{12BFC400-C832-4E8E-F7EC-D0A30153F60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825D5D7-232A-84B9-A54A-CCFD3F2D8902}"/>
              </a:ext>
            </a:extLst>
          </p:cNvPr>
          <p:cNvSpPr>
            <a:spLocks noGrp="1"/>
          </p:cNvSpPr>
          <p:nvPr>
            <p:ph type="sldNum" sz="quarter" idx="12"/>
          </p:nvPr>
        </p:nvSpPr>
        <p:spPr/>
        <p:txBody>
          <a:bodyPr/>
          <a:lstStyle/>
          <a:p>
            <a:fld id="{95A9CC43-AFBA-45CF-8CBA-EECE8AADF66B}" type="slidenum">
              <a:rPr lang="en-GB" smtClean="0"/>
              <a:t>‹#›</a:t>
            </a:fld>
            <a:endParaRPr lang="en-GB"/>
          </a:p>
        </p:txBody>
      </p:sp>
    </p:spTree>
    <p:extLst>
      <p:ext uri="{BB962C8B-B14F-4D97-AF65-F5344CB8AC3E}">
        <p14:creationId xmlns:p14="http://schemas.microsoft.com/office/powerpoint/2010/main" val="4034544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28CA9-33EC-10E2-A775-C233BB1410F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AEFD236-9109-E2FC-C290-2EF70FFFFECC}"/>
              </a:ext>
            </a:extLst>
          </p:cNvPr>
          <p:cNvSpPr>
            <a:spLocks noGrp="1"/>
          </p:cNvSpPr>
          <p:nvPr>
            <p:ph type="dt" sz="half" idx="10"/>
          </p:nvPr>
        </p:nvSpPr>
        <p:spPr/>
        <p:txBody>
          <a:bodyPr/>
          <a:lstStyle/>
          <a:p>
            <a:fld id="{6BB337AC-76C5-40AF-BB90-7A8CBAA6483A}" type="datetimeFigureOut">
              <a:rPr lang="en-GB" smtClean="0"/>
              <a:t>19/02/2026</a:t>
            </a:fld>
            <a:endParaRPr lang="en-GB"/>
          </a:p>
        </p:txBody>
      </p:sp>
      <p:sp>
        <p:nvSpPr>
          <p:cNvPr id="4" name="Footer Placeholder 3">
            <a:extLst>
              <a:ext uri="{FF2B5EF4-FFF2-40B4-BE49-F238E27FC236}">
                <a16:creationId xmlns:a16="http://schemas.microsoft.com/office/drawing/2014/main" id="{0C1BD323-3307-141D-E71B-73049E9C4B1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B6912AB-021E-2DB5-3437-11F9CC19E9F9}"/>
              </a:ext>
            </a:extLst>
          </p:cNvPr>
          <p:cNvSpPr>
            <a:spLocks noGrp="1"/>
          </p:cNvSpPr>
          <p:nvPr>
            <p:ph type="sldNum" sz="quarter" idx="12"/>
          </p:nvPr>
        </p:nvSpPr>
        <p:spPr/>
        <p:txBody>
          <a:bodyPr/>
          <a:lstStyle/>
          <a:p>
            <a:fld id="{95A9CC43-AFBA-45CF-8CBA-EECE8AADF66B}" type="slidenum">
              <a:rPr lang="en-GB" smtClean="0"/>
              <a:t>‹#›</a:t>
            </a:fld>
            <a:endParaRPr lang="en-GB"/>
          </a:p>
        </p:txBody>
      </p:sp>
    </p:spTree>
    <p:extLst>
      <p:ext uri="{BB962C8B-B14F-4D97-AF65-F5344CB8AC3E}">
        <p14:creationId xmlns:p14="http://schemas.microsoft.com/office/powerpoint/2010/main" val="4130145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F3422D-A68F-E33C-D9F0-2E729A5CFA9B}"/>
              </a:ext>
            </a:extLst>
          </p:cNvPr>
          <p:cNvSpPr>
            <a:spLocks noGrp="1"/>
          </p:cNvSpPr>
          <p:nvPr>
            <p:ph type="dt" sz="half" idx="10"/>
          </p:nvPr>
        </p:nvSpPr>
        <p:spPr/>
        <p:txBody>
          <a:bodyPr/>
          <a:lstStyle/>
          <a:p>
            <a:fld id="{6BB337AC-76C5-40AF-BB90-7A8CBAA6483A}" type="datetimeFigureOut">
              <a:rPr lang="en-GB" smtClean="0"/>
              <a:t>19/02/2026</a:t>
            </a:fld>
            <a:endParaRPr lang="en-GB"/>
          </a:p>
        </p:txBody>
      </p:sp>
      <p:sp>
        <p:nvSpPr>
          <p:cNvPr id="3" name="Footer Placeholder 2">
            <a:extLst>
              <a:ext uri="{FF2B5EF4-FFF2-40B4-BE49-F238E27FC236}">
                <a16:creationId xmlns:a16="http://schemas.microsoft.com/office/drawing/2014/main" id="{85414412-7EAD-08E1-90B2-C6F31A953A3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F8F2B62-8E72-4628-B2FF-9D5350DE0C9D}"/>
              </a:ext>
            </a:extLst>
          </p:cNvPr>
          <p:cNvSpPr>
            <a:spLocks noGrp="1"/>
          </p:cNvSpPr>
          <p:nvPr>
            <p:ph type="sldNum" sz="quarter" idx="12"/>
          </p:nvPr>
        </p:nvSpPr>
        <p:spPr/>
        <p:txBody>
          <a:bodyPr/>
          <a:lstStyle/>
          <a:p>
            <a:fld id="{95A9CC43-AFBA-45CF-8CBA-EECE8AADF66B}" type="slidenum">
              <a:rPr lang="en-GB" smtClean="0"/>
              <a:t>‹#›</a:t>
            </a:fld>
            <a:endParaRPr lang="en-GB"/>
          </a:p>
        </p:txBody>
      </p:sp>
    </p:spTree>
    <p:extLst>
      <p:ext uri="{BB962C8B-B14F-4D97-AF65-F5344CB8AC3E}">
        <p14:creationId xmlns:p14="http://schemas.microsoft.com/office/powerpoint/2010/main" val="2048667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80817-C538-8E3E-EECE-53AB95E5BE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B2CA9B2-A92E-E31F-D870-AEE7147E50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10B68BB-BD31-B9A4-81F0-22DC05124D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8FD22F-323C-9DA2-BD1E-597AA321E9A0}"/>
              </a:ext>
            </a:extLst>
          </p:cNvPr>
          <p:cNvSpPr>
            <a:spLocks noGrp="1"/>
          </p:cNvSpPr>
          <p:nvPr>
            <p:ph type="dt" sz="half" idx="10"/>
          </p:nvPr>
        </p:nvSpPr>
        <p:spPr/>
        <p:txBody>
          <a:bodyPr/>
          <a:lstStyle/>
          <a:p>
            <a:fld id="{6BB337AC-76C5-40AF-BB90-7A8CBAA6483A}" type="datetimeFigureOut">
              <a:rPr lang="en-GB" smtClean="0"/>
              <a:t>19/02/2026</a:t>
            </a:fld>
            <a:endParaRPr lang="en-GB"/>
          </a:p>
        </p:txBody>
      </p:sp>
      <p:sp>
        <p:nvSpPr>
          <p:cNvPr id="6" name="Footer Placeholder 5">
            <a:extLst>
              <a:ext uri="{FF2B5EF4-FFF2-40B4-BE49-F238E27FC236}">
                <a16:creationId xmlns:a16="http://schemas.microsoft.com/office/drawing/2014/main" id="{B95F83D4-4704-FDA8-09DB-74C2BE86C0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3C8540-80FE-6B61-7D9D-D93091FF5781}"/>
              </a:ext>
            </a:extLst>
          </p:cNvPr>
          <p:cNvSpPr>
            <a:spLocks noGrp="1"/>
          </p:cNvSpPr>
          <p:nvPr>
            <p:ph type="sldNum" sz="quarter" idx="12"/>
          </p:nvPr>
        </p:nvSpPr>
        <p:spPr/>
        <p:txBody>
          <a:bodyPr/>
          <a:lstStyle/>
          <a:p>
            <a:fld id="{95A9CC43-AFBA-45CF-8CBA-EECE8AADF66B}" type="slidenum">
              <a:rPr lang="en-GB" smtClean="0"/>
              <a:t>‹#›</a:t>
            </a:fld>
            <a:endParaRPr lang="en-GB"/>
          </a:p>
        </p:txBody>
      </p:sp>
    </p:spTree>
    <p:extLst>
      <p:ext uri="{BB962C8B-B14F-4D97-AF65-F5344CB8AC3E}">
        <p14:creationId xmlns:p14="http://schemas.microsoft.com/office/powerpoint/2010/main" val="568656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F11BC-2169-2C8F-AC10-09F12062A9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58CC7EB-00EF-80EF-C955-20535528C9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DCA226D-50CA-7D37-D42A-5E37C66FD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9A8E95-4F39-6B25-A2CB-D0E4F3A22943}"/>
              </a:ext>
            </a:extLst>
          </p:cNvPr>
          <p:cNvSpPr>
            <a:spLocks noGrp="1"/>
          </p:cNvSpPr>
          <p:nvPr>
            <p:ph type="dt" sz="half" idx="10"/>
          </p:nvPr>
        </p:nvSpPr>
        <p:spPr/>
        <p:txBody>
          <a:bodyPr/>
          <a:lstStyle/>
          <a:p>
            <a:fld id="{6BB337AC-76C5-40AF-BB90-7A8CBAA6483A}" type="datetimeFigureOut">
              <a:rPr lang="en-GB" smtClean="0"/>
              <a:t>19/02/2026</a:t>
            </a:fld>
            <a:endParaRPr lang="en-GB"/>
          </a:p>
        </p:txBody>
      </p:sp>
      <p:sp>
        <p:nvSpPr>
          <p:cNvPr id="6" name="Footer Placeholder 5">
            <a:extLst>
              <a:ext uri="{FF2B5EF4-FFF2-40B4-BE49-F238E27FC236}">
                <a16:creationId xmlns:a16="http://schemas.microsoft.com/office/drawing/2014/main" id="{7EB6B1FC-F5DB-C74B-D3E4-54388157CC3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C2D282-C75B-9B2E-B432-B197FABF6BE5}"/>
              </a:ext>
            </a:extLst>
          </p:cNvPr>
          <p:cNvSpPr>
            <a:spLocks noGrp="1"/>
          </p:cNvSpPr>
          <p:nvPr>
            <p:ph type="sldNum" sz="quarter" idx="12"/>
          </p:nvPr>
        </p:nvSpPr>
        <p:spPr/>
        <p:txBody>
          <a:bodyPr/>
          <a:lstStyle/>
          <a:p>
            <a:fld id="{95A9CC43-AFBA-45CF-8CBA-EECE8AADF66B}" type="slidenum">
              <a:rPr lang="en-GB" smtClean="0"/>
              <a:t>‹#›</a:t>
            </a:fld>
            <a:endParaRPr lang="en-GB"/>
          </a:p>
        </p:txBody>
      </p:sp>
    </p:spTree>
    <p:extLst>
      <p:ext uri="{BB962C8B-B14F-4D97-AF65-F5344CB8AC3E}">
        <p14:creationId xmlns:p14="http://schemas.microsoft.com/office/powerpoint/2010/main" val="1854269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image" Target="../media/image2.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12FEA9-9D62-0348-8B18-08B3E16C3C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53CEE5-783F-8D2D-D1AA-0E81675FBD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58B61C-D723-6076-8D14-EA58645DEE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B337AC-76C5-40AF-BB90-7A8CBAA6483A}" type="datetimeFigureOut">
              <a:rPr lang="en-GB" smtClean="0"/>
              <a:t>19/02/2026</a:t>
            </a:fld>
            <a:endParaRPr lang="en-GB"/>
          </a:p>
        </p:txBody>
      </p:sp>
      <p:sp>
        <p:nvSpPr>
          <p:cNvPr id="5" name="Footer Placeholder 4">
            <a:extLst>
              <a:ext uri="{FF2B5EF4-FFF2-40B4-BE49-F238E27FC236}">
                <a16:creationId xmlns:a16="http://schemas.microsoft.com/office/drawing/2014/main" id="{F4565E7B-1770-B709-2E87-95303A4BE7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986F65-79CC-4D27-90DE-BEF22FB10D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5A9CC43-AFBA-45CF-8CBA-EECE8AADF66B}" type="slidenum">
              <a:rPr lang="en-GB" smtClean="0"/>
              <a:t>‹#›</a:t>
            </a:fld>
            <a:endParaRPr lang="en-GB"/>
          </a:p>
        </p:txBody>
      </p:sp>
    </p:spTree>
    <p:extLst>
      <p:ext uri="{BB962C8B-B14F-4D97-AF65-F5344CB8AC3E}">
        <p14:creationId xmlns:p14="http://schemas.microsoft.com/office/powerpoint/2010/main" val="265336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6" name="Google Shape;6;p9" descr="eagle.png"/>
          <p:cNvPicPr preferRelativeResize="0"/>
          <p:nvPr/>
        </p:nvPicPr>
        <p:blipFill rotWithShape="1">
          <a:blip r:embed="rId4">
            <a:alphaModFix/>
          </a:blip>
          <a:srcRect/>
          <a:stretch/>
        </p:blipFill>
        <p:spPr>
          <a:xfrm>
            <a:off x="-1" y="0"/>
            <a:ext cx="12192001" cy="6858001"/>
          </a:xfrm>
          <a:prstGeom prst="rect">
            <a:avLst/>
          </a:prstGeom>
          <a:noFill/>
          <a:ln>
            <a:noFill/>
          </a:ln>
        </p:spPr>
      </p:pic>
      <p:pic>
        <p:nvPicPr>
          <p:cNvPr id="7" name="Google Shape;7;p9" descr="ThinkWild-Logo-White.png"/>
          <p:cNvPicPr preferRelativeResize="0"/>
          <p:nvPr/>
        </p:nvPicPr>
        <p:blipFill rotWithShape="1">
          <a:blip r:embed="rId5">
            <a:alphaModFix/>
          </a:blip>
          <a:srcRect/>
          <a:stretch/>
        </p:blipFill>
        <p:spPr>
          <a:xfrm>
            <a:off x="10836078" y="6222123"/>
            <a:ext cx="1109877" cy="486654"/>
          </a:xfrm>
          <a:prstGeom prst="rect">
            <a:avLst/>
          </a:prstGeom>
          <a:noFill/>
          <a:ln>
            <a:noFill/>
          </a:ln>
        </p:spPr>
      </p:pic>
      <p:pic>
        <p:nvPicPr>
          <p:cNvPr id="8" name="Google Shape;8;p9" descr="ThinkWild-Logo-Colour.png"/>
          <p:cNvPicPr preferRelativeResize="0"/>
          <p:nvPr/>
        </p:nvPicPr>
        <p:blipFill rotWithShape="1">
          <a:blip r:embed="rId6">
            <a:alphaModFix/>
          </a:blip>
          <a:srcRect/>
          <a:stretch/>
        </p:blipFill>
        <p:spPr>
          <a:xfrm>
            <a:off x="10565243" y="6103369"/>
            <a:ext cx="1291889" cy="566461"/>
          </a:xfrm>
          <a:prstGeom prst="rect">
            <a:avLst/>
          </a:prstGeom>
          <a:noFill/>
          <a:ln>
            <a:noFill/>
          </a:ln>
        </p:spPr>
      </p:pic>
      <p:sp>
        <p:nvSpPr>
          <p:cNvPr id="9" name="Google Shape;9;p9"/>
          <p:cNvSpPr/>
          <p:nvPr/>
        </p:nvSpPr>
        <p:spPr>
          <a:xfrm rot="10800000">
            <a:off x="12099126" y="-8351"/>
            <a:ext cx="93487" cy="6858002"/>
          </a:xfrm>
          <a:prstGeom prst="rect">
            <a:avLst/>
          </a:prstGeom>
          <a:gradFill>
            <a:gsLst>
              <a:gs pos="0">
                <a:srgbClr val="9BC521"/>
              </a:gs>
              <a:gs pos="100000">
                <a:srgbClr val="1F4219"/>
              </a:gs>
            </a:gsLst>
            <a:lin ang="16200000" scaled="0"/>
          </a:gradFill>
          <a:ln>
            <a:noFill/>
          </a:ln>
          <a:effectLst>
            <a:outerShdw blurRad="76200" dist="38100" dir="5400000" rotWithShape="0">
              <a:srgbClr val="000000">
                <a:alpha val="34901"/>
              </a:srgbClr>
            </a:outerShdw>
          </a:effectLst>
        </p:spPr>
        <p:txBody>
          <a:bodyPr spcFirstLastPara="1" wrap="square" lIns="45713" tIns="45713" rIns="45713" bIns="45713" anchor="ctr" anchorCtr="0">
            <a:noAutofit/>
          </a:bodyPr>
          <a:lstStyle/>
          <a:p>
            <a:pPr marL="0" marR="0" lvl="0" indent="0" algn="ctr" rtl="0">
              <a:lnSpc>
                <a:spcPct val="100000"/>
              </a:lnSpc>
              <a:spcBef>
                <a:spcPts val="0"/>
              </a:spcBef>
              <a:spcAft>
                <a:spcPts val="0"/>
              </a:spcAft>
              <a:buClr>
                <a:srgbClr val="FFFFFF"/>
              </a:buClr>
              <a:buSzPts val="2400"/>
              <a:buFont typeface="Arial"/>
              <a:buNone/>
            </a:pPr>
            <a:endParaRPr sz="1200" b="0" i="0" u="none" strike="noStrike" cap="none">
              <a:solidFill>
                <a:srgbClr val="FFFFFF"/>
              </a:solidFill>
              <a:latin typeface="Arial"/>
              <a:ea typeface="Arial"/>
              <a:cs typeface="Arial"/>
              <a:sym typeface="Arial"/>
            </a:endParaRPr>
          </a:p>
        </p:txBody>
      </p:sp>
      <p:sp>
        <p:nvSpPr>
          <p:cNvPr id="10" name="Google Shape;10;p9"/>
          <p:cNvSpPr/>
          <p:nvPr/>
        </p:nvSpPr>
        <p:spPr>
          <a:xfrm rot="10800000">
            <a:off x="8258" y="-8351"/>
            <a:ext cx="93487" cy="6858002"/>
          </a:xfrm>
          <a:prstGeom prst="rect">
            <a:avLst/>
          </a:prstGeom>
          <a:gradFill>
            <a:gsLst>
              <a:gs pos="0">
                <a:srgbClr val="9BC521"/>
              </a:gs>
              <a:gs pos="100000">
                <a:srgbClr val="1F4219"/>
              </a:gs>
            </a:gsLst>
            <a:lin ang="5400000" scaled="0"/>
          </a:gradFill>
          <a:ln>
            <a:noFill/>
          </a:ln>
          <a:effectLst>
            <a:outerShdw blurRad="76200" dist="38100" dir="5400000" rotWithShape="0">
              <a:srgbClr val="000000">
                <a:alpha val="34901"/>
              </a:srgbClr>
            </a:outerShdw>
          </a:effectLst>
        </p:spPr>
        <p:txBody>
          <a:bodyPr spcFirstLastPara="1" wrap="square" lIns="45713" tIns="45713" rIns="45713" bIns="45713" anchor="ctr" anchorCtr="0">
            <a:noAutofit/>
          </a:bodyPr>
          <a:lstStyle/>
          <a:p>
            <a:pPr marL="0" marR="0" lvl="0" indent="0" algn="ctr" rtl="0">
              <a:lnSpc>
                <a:spcPct val="100000"/>
              </a:lnSpc>
              <a:spcBef>
                <a:spcPts val="0"/>
              </a:spcBef>
              <a:spcAft>
                <a:spcPts val="0"/>
              </a:spcAft>
              <a:buClr>
                <a:srgbClr val="FFFFFF"/>
              </a:buClr>
              <a:buSzPts val="2400"/>
              <a:buFont typeface="Arial"/>
              <a:buNone/>
            </a:pPr>
            <a:endParaRPr sz="1200" b="0" i="0" u="none" strike="noStrike" cap="none">
              <a:solidFill>
                <a:srgbClr val="FFFFFF"/>
              </a:solidFill>
              <a:latin typeface="Arial"/>
              <a:ea typeface="Arial"/>
              <a:cs typeface="Arial"/>
              <a:sym typeface="Arial"/>
            </a:endParaRPr>
          </a:p>
        </p:txBody>
      </p:sp>
      <p:sp>
        <p:nvSpPr>
          <p:cNvPr id="11" name="Google Shape;11;p9"/>
          <p:cNvSpPr txBox="1">
            <a:spLocks noGrp="1"/>
          </p:cNvSpPr>
          <p:nvPr>
            <p:ph type="title"/>
          </p:nvPr>
        </p:nvSpPr>
        <p:spPr>
          <a:xfrm>
            <a:off x="1826683" y="769938"/>
            <a:ext cx="9753601" cy="1668463"/>
          </a:xfrm>
          <a:prstGeom prst="rect">
            <a:avLst/>
          </a:prstGeom>
          <a:noFill/>
          <a:ln>
            <a:noFill/>
          </a:ln>
        </p:spPr>
        <p:txBody>
          <a:bodyPr spcFirstLastPara="1" wrap="square" lIns="91425" tIns="91425" rIns="91425" bIns="91425" anchor="ctr" anchorCtr="0">
            <a:normAutofit/>
          </a:bodyPr>
          <a:lstStyle>
            <a:lvl1pPr marR="0" lvl="0"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1pPr>
            <a:lvl2pPr marR="0" lvl="1"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2pPr>
            <a:lvl3pPr marR="0" lvl="2"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3pPr>
            <a:lvl4pPr marR="0" lvl="3"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4pPr>
            <a:lvl5pPr marR="0" lvl="4"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5pPr>
            <a:lvl6pPr marR="0" lvl="5"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6pPr>
            <a:lvl7pPr marR="0" lvl="6"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7pPr>
            <a:lvl8pPr marR="0" lvl="7"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8pPr>
            <a:lvl9pPr marR="0" lvl="8"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9pPr>
          </a:lstStyle>
          <a:p>
            <a:endParaRPr/>
          </a:p>
        </p:txBody>
      </p:sp>
      <p:sp>
        <p:nvSpPr>
          <p:cNvPr id="12" name="Google Shape;12;p9"/>
          <p:cNvSpPr txBox="1">
            <a:spLocks noGrp="1"/>
          </p:cNvSpPr>
          <p:nvPr>
            <p:ph type="body" idx="1"/>
          </p:nvPr>
        </p:nvSpPr>
        <p:spPr>
          <a:xfrm>
            <a:off x="6805083" y="2438400"/>
            <a:ext cx="4775201" cy="4419600"/>
          </a:xfrm>
          <a:prstGeom prst="rect">
            <a:avLst/>
          </a:prstGeom>
          <a:noFill/>
          <a:ln>
            <a:noFill/>
          </a:ln>
        </p:spPr>
        <p:txBody>
          <a:bodyPr spcFirstLastPara="1" wrap="square" lIns="91425" tIns="91425" rIns="91425" bIns="91425" anchor="t" anchorCtr="0">
            <a:normAutofit/>
          </a:bodyPr>
          <a:lstStyle>
            <a:lvl1pPr marL="457200" marR="0" lvl="0" indent="-401320" algn="l" rtl="0">
              <a:lnSpc>
                <a:spcPct val="100000"/>
              </a:lnSpc>
              <a:spcBef>
                <a:spcPts val="3400"/>
              </a:spcBef>
              <a:spcAft>
                <a:spcPts val="0"/>
              </a:spcAft>
              <a:buClr>
                <a:srgbClr val="FFFF00"/>
              </a:buClr>
              <a:buSzPts val="2720"/>
              <a:buFont typeface="Arial"/>
              <a:buChar char="⬛"/>
              <a:defRPr sz="3200" b="0" i="0" u="none" strike="noStrike" cap="none">
                <a:solidFill>
                  <a:srgbClr val="21431A"/>
                </a:solidFill>
                <a:latin typeface="Arial"/>
                <a:ea typeface="Arial"/>
                <a:cs typeface="Arial"/>
                <a:sym typeface="Arial"/>
              </a:defRPr>
            </a:lvl1pPr>
            <a:lvl2pPr marL="914400" marR="0" lvl="1"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2pPr>
            <a:lvl3pPr marL="1371600" marR="0" lvl="2"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3pPr>
            <a:lvl4pPr marL="1828800" marR="0" lvl="3"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4pPr>
            <a:lvl5pPr marL="2286000" marR="0" lvl="4"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5pPr>
            <a:lvl6pPr marL="2743200" marR="0" lvl="5"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6pPr>
            <a:lvl7pPr marL="3200400" marR="0" lvl="6"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7pPr>
            <a:lvl8pPr marL="3657600" marR="0" lvl="7"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8pPr>
            <a:lvl9pPr marL="4114800" marR="0" lvl="8"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9pPr>
          </a:lstStyle>
          <a:p>
            <a:endParaRPr/>
          </a:p>
        </p:txBody>
      </p:sp>
      <p:sp>
        <p:nvSpPr>
          <p:cNvPr id="13" name="Google Shape;13;p9"/>
          <p:cNvSpPr txBox="1">
            <a:spLocks noGrp="1"/>
          </p:cNvSpPr>
          <p:nvPr>
            <p:ph type="sldNum" idx="12"/>
          </p:nvPr>
        </p:nvSpPr>
        <p:spPr>
          <a:xfrm>
            <a:off x="8737600" y="5894701"/>
            <a:ext cx="323810" cy="923299"/>
          </a:xfrm>
          <a:prstGeom prst="rect">
            <a:avLst/>
          </a:prstGeom>
          <a:noFill/>
          <a:ln>
            <a:noFill/>
          </a:ln>
        </p:spPr>
        <p:txBody>
          <a:bodyPr spcFirstLastPara="1" wrap="square" lIns="91425" tIns="91425" rIns="91425" bIns="91425" anchor="ctr" anchorCtr="0">
            <a:spAutoFit/>
          </a:bodyPr>
          <a:lstStyle>
            <a:lvl1pPr marL="0" marR="0" lvl="0" indent="0" algn="l" rtl="0">
              <a:lnSpc>
                <a:spcPct val="100000"/>
              </a:lnSpc>
              <a:spcBef>
                <a:spcPts val="0"/>
              </a:spcBef>
              <a:spcAft>
                <a:spcPts val="0"/>
              </a:spcAft>
              <a:buClr>
                <a:srgbClr val="21431A"/>
              </a:buClr>
              <a:buSzPts val="3200"/>
              <a:buFont typeface="Arial"/>
              <a:buNone/>
              <a:defRPr sz="1600" b="0" i="0" u="none" strike="noStrike" cap="none">
                <a:solidFill>
                  <a:srgbClr val="21431A"/>
                </a:solidFill>
                <a:latin typeface="Arial"/>
                <a:ea typeface="Arial"/>
                <a:cs typeface="Arial"/>
                <a:sym typeface="Arial"/>
              </a:defRPr>
            </a:lvl1pPr>
            <a:lvl2pPr marL="0" marR="0" lvl="1" indent="0" algn="l" rtl="0">
              <a:lnSpc>
                <a:spcPct val="100000"/>
              </a:lnSpc>
              <a:spcBef>
                <a:spcPts val="0"/>
              </a:spcBef>
              <a:spcAft>
                <a:spcPts val="0"/>
              </a:spcAft>
              <a:buClr>
                <a:srgbClr val="21431A"/>
              </a:buClr>
              <a:buSzPts val="3200"/>
              <a:buFont typeface="Arial"/>
              <a:buNone/>
              <a:defRPr sz="1600" b="0" i="0" u="none" strike="noStrike" cap="none">
                <a:solidFill>
                  <a:srgbClr val="21431A"/>
                </a:solidFill>
                <a:latin typeface="Arial"/>
                <a:ea typeface="Arial"/>
                <a:cs typeface="Arial"/>
                <a:sym typeface="Arial"/>
              </a:defRPr>
            </a:lvl2pPr>
            <a:lvl3pPr marL="0" marR="0" lvl="2" indent="0" algn="l" rtl="0">
              <a:lnSpc>
                <a:spcPct val="100000"/>
              </a:lnSpc>
              <a:spcBef>
                <a:spcPts val="0"/>
              </a:spcBef>
              <a:spcAft>
                <a:spcPts val="0"/>
              </a:spcAft>
              <a:buClr>
                <a:srgbClr val="21431A"/>
              </a:buClr>
              <a:buSzPts val="3200"/>
              <a:buFont typeface="Arial"/>
              <a:buNone/>
              <a:defRPr sz="1600" b="0" i="0" u="none" strike="noStrike" cap="none">
                <a:solidFill>
                  <a:srgbClr val="21431A"/>
                </a:solidFill>
                <a:latin typeface="Arial"/>
                <a:ea typeface="Arial"/>
                <a:cs typeface="Arial"/>
                <a:sym typeface="Arial"/>
              </a:defRPr>
            </a:lvl3pPr>
            <a:lvl4pPr marL="0" marR="0" lvl="3" indent="0" algn="l" rtl="0">
              <a:lnSpc>
                <a:spcPct val="100000"/>
              </a:lnSpc>
              <a:spcBef>
                <a:spcPts val="0"/>
              </a:spcBef>
              <a:spcAft>
                <a:spcPts val="0"/>
              </a:spcAft>
              <a:buClr>
                <a:srgbClr val="21431A"/>
              </a:buClr>
              <a:buSzPts val="3200"/>
              <a:buFont typeface="Arial"/>
              <a:buNone/>
              <a:defRPr sz="1600" b="0" i="0" u="none" strike="noStrike" cap="none">
                <a:solidFill>
                  <a:srgbClr val="21431A"/>
                </a:solidFill>
                <a:latin typeface="Arial"/>
                <a:ea typeface="Arial"/>
                <a:cs typeface="Arial"/>
                <a:sym typeface="Arial"/>
              </a:defRPr>
            </a:lvl4pPr>
            <a:lvl5pPr marL="0" marR="0" lvl="4" indent="0" algn="l" rtl="0">
              <a:lnSpc>
                <a:spcPct val="100000"/>
              </a:lnSpc>
              <a:spcBef>
                <a:spcPts val="0"/>
              </a:spcBef>
              <a:spcAft>
                <a:spcPts val="0"/>
              </a:spcAft>
              <a:buClr>
                <a:srgbClr val="21431A"/>
              </a:buClr>
              <a:buSzPts val="3200"/>
              <a:buFont typeface="Arial"/>
              <a:buNone/>
              <a:defRPr sz="1600" b="0" i="0" u="none" strike="noStrike" cap="none">
                <a:solidFill>
                  <a:srgbClr val="21431A"/>
                </a:solidFill>
                <a:latin typeface="Arial"/>
                <a:ea typeface="Arial"/>
                <a:cs typeface="Arial"/>
                <a:sym typeface="Arial"/>
              </a:defRPr>
            </a:lvl5pPr>
            <a:lvl6pPr marL="0" marR="0" lvl="5" indent="0" algn="l" rtl="0">
              <a:lnSpc>
                <a:spcPct val="100000"/>
              </a:lnSpc>
              <a:spcBef>
                <a:spcPts val="0"/>
              </a:spcBef>
              <a:spcAft>
                <a:spcPts val="0"/>
              </a:spcAft>
              <a:buClr>
                <a:srgbClr val="21431A"/>
              </a:buClr>
              <a:buSzPts val="3200"/>
              <a:buFont typeface="Arial"/>
              <a:buNone/>
              <a:defRPr sz="1600" b="0" i="0" u="none" strike="noStrike" cap="none">
                <a:solidFill>
                  <a:srgbClr val="21431A"/>
                </a:solidFill>
                <a:latin typeface="Arial"/>
                <a:ea typeface="Arial"/>
                <a:cs typeface="Arial"/>
                <a:sym typeface="Arial"/>
              </a:defRPr>
            </a:lvl6pPr>
            <a:lvl7pPr marL="0" marR="0" lvl="6" indent="0" algn="l" rtl="0">
              <a:lnSpc>
                <a:spcPct val="100000"/>
              </a:lnSpc>
              <a:spcBef>
                <a:spcPts val="0"/>
              </a:spcBef>
              <a:spcAft>
                <a:spcPts val="0"/>
              </a:spcAft>
              <a:buClr>
                <a:srgbClr val="21431A"/>
              </a:buClr>
              <a:buSzPts val="3200"/>
              <a:buFont typeface="Arial"/>
              <a:buNone/>
              <a:defRPr sz="1600" b="0" i="0" u="none" strike="noStrike" cap="none">
                <a:solidFill>
                  <a:srgbClr val="21431A"/>
                </a:solidFill>
                <a:latin typeface="Arial"/>
                <a:ea typeface="Arial"/>
                <a:cs typeface="Arial"/>
                <a:sym typeface="Arial"/>
              </a:defRPr>
            </a:lvl7pPr>
            <a:lvl8pPr marL="0" marR="0" lvl="7" indent="0" algn="l" rtl="0">
              <a:lnSpc>
                <a:spcPct val="100000"/>
              </a:lnSpc>
              <a:spcBef>
                <a:spcPts val="0"/>
              </a:spcBef>
              <a:spcAft>
                <a:spcPts val="0"/>
              </a:spcAft>
              <a:buClr>
                <a:srgbClr val="21431A"/>
              </a:buClr>
              <a:buSzPts val="3200"/>
              <a:buFont typeface="Arial"/>
              <a:buNone/>
              <a:defRPr sz="1600" b="0" i="0" u="none" strike="noStrike" cap="none">
                <a:solidFill>
                  <a:srgbClr val="21431A"/>
                </a:solidFill>
                <a:latin typeface="Arial"/>
                <a:ea typeface="Arial"/>
                <a:cs typeface="Arial"/>
                <a:sym typeface="Arial"/>
              </a:defRPr>
            </a:lvl8pPr>
            <a:lvl9pPr marL="0" marR="0" lvl="8" indent="0" algn="l" rtl="0">
              <a:lnSpc>
                <a:spcPct val="100000"/>
              </a:lnSpc>
              <a:spcBef>
                <a:spcPts val="0"/>
              </a:spcBef>
              <a:spcAft>
                <a:spcPts val="0"/>
              </a:spcAft>
              <a:buClr>
                <a:srgbClr val="21431A"/>
              </a:buClr>
              <a:buSzPts val="3200"/>
              <a:buFont typeface="Arial"/>
              <a:buNone/>
              <a:defRPr sz="1600" b="0" i="0" u="none" strike="noStrike" cap="none">
                <a:solidFill>
                  <a:srgbClr val="21431A"/>
                </a:solidFill>
                <a:latin typeface="Arial"/>
                <a:ea typeface="Arial"/>
                <a:cs typeface="Arial"/>
                <a:sym typeface="Arial"/>
              </a:defRPr>
            </a:lvl9pPr>
          </a:lstStyle>
          <a:p>
            <a:fld id="{00000000-1234-1234-1234-123412341234}" type="slidenum">
              <a:rPr lang="en-US" smtClean="0"/>
              <a:pPr/>
              <a:t>‹#›</a:t>
            </a:fld>
            <a:endParaRPr lang="en-US" sz="700">
              <a:solidFill>
                <a:srgbClr val="000000"/>
              </a:solidFill>
            </a:endParaRPr>
          </a:p>
        </p:txBody>
      </p:sp>
    </p:spTree>
    <p:extLst>
      <p:ext uri="{BB962C8B-B14F-4D97-AF65-F5344CB8AC3E}">
        <p14:creationId xmlns:p14="http://schemas.microsoft.com/office/powerpoint/2010/main" val="1694721404"/>
      </p:ext>
    </p:extLst>
  </p:cSld>
  <p:clrMap bg1="lt1" tx1="dk1" bg2="dk2" tx2="lt2" accent1="accent1" accent2="accent2" accent3="accent3" accent4="accent4" accent5="accent5" accent6="accent6" hlink="hlink" folHlink="folHlink"/>
  <p:sldLayoutIdLst>
    <p:sldLayoutId id="2147483661" r:id="rId1"/>
    <p:sldLayoutId id="2147483662"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6" name="Google Shape;6;p9" descr="eagle.png"/>
          <p:cNvPicPr preferRelativeResize="0"/>
          <p:nvPr/>
        </p:nvPicPr>
        <p:blipFill rotWithShape="1">
          <a:blip r:embed="rId6">
            <a:alphaModFix/>
          </a:blip>
          <a:srcRect/>
          <a:stretch/>
        </p:blipFill>
        <p:spPr>
          <a:xfrm>
            <a:off x="-1" y="0"/>
            <a:ext cx="12192001" cy="6858001"/>
          </a:xfrm>
          <a:prstGeom prst="rect">
            <a:avLst/>
          </a:prstGeom>
          <a:noFill/>
          <a:ln>
            <a:noFill/>
          </a:ln>
        </p:spPr>
      </p:pic>
      <p:pic>
        <p:nvPicPr>
          <p:cNvPr id="7" name="Google Shape;7;p9" descr="ThinkWild-Logo-White.png"/>
          <p:cNvPicPr preferRelativeResize="0"/>
          <p:nvPr/>
        </p:nvPicPr>
        <p:blipFill rotWithShape="1">
          <a:blip r:embed="rId7">
            <a:alphaModFix/>
          </a:blip>
          <a:srcRect/>
          <a:stretch/>
        </p:blipFill>
        <p:spPr>
          <a:xfrm>
            <a:off x="10836078" y="6222123"/>
            <a:ext cx="1109877" cy="486654"/>
          </a:xfrm>
          <a:prstGeom prst="rect">
            <a:avLst/>
          </a:prstGeom>
          <a:noFill/>
          <a:ln>
            <a:noFill/>
          </a:ln>
        </p:spPr>
      </p:pic>
      <p:pic>
        <p:nvPicPr>
          <p:cNvPr id="8" name="Google Shape;8;p9" descr="ThinkWild-Logo-Colour.png"/>
          <p:cNvPicPr preferRelativeResize="0"/>
          <p:nvPr/>
        </p:nvPicPr>
        <p:blipFill rotWithShape="1">
          <a:blip r:embed="rId8">
            <a:alphaModFix/>
          </a:blip>
          <a:srcRect/>
          <a:stretch/>
        </p:blipFill>
        <p:spPr>
          <a:xfrm>
            <a:off x="10565243" y="6103369"/>
            <a:ext cx="1291889" cy="566461"/>
          </a:xfrm>
          <a:prstGeom prst="rect">
            <a:avLst/>
          </a:prstGeom>
          <a:noFill/>
          <a:ln>
            <a:noFill/>
          </a:ln>
        </p:spPr>
      </p:pic>
      <p:sp>
        <p:nvSpPr>
          <p:cNvPr id="9" name="Google Shape;9;p9"/>
          <p:cNvSpPr/>
          <p:nvPr/>
        </p:nvSpPr>
        <p:spPr>
          <a:xfrm rot="10800000">
            <a:off x="12099126" y="-8351"/>
            <a:ext cx="93487" cy="6858002"/>
          </a:xfrm>
          <a:prstGeom prst="rect">
            <a:avLst/>
          </a:prstGeom>
          <a:gradFill>
            <a:gsLst>
              <a:gs pos="0">
                <a:srgbClr val="9BC521"/>
              </a:gs>
              <a:gs pos="100000">
                <a:srgbClr val="1F4219"/>
              </a:gs>
            </a:gsLst>
            <a:lin ang="16200000" scaled="0"/>
          </a:gradFill>
          <a:ln>
            <a:noFill/>
          </a:ln>
          <a:effectLst>
            <a:outerShdw blurRad="76200" dist="38100" dir="5400000" rotWithShape="0">
              <a:srgbClr val="000000">
                <a:alpha val="34901"/>
              </a:srgbClr>
            </a:outerShdw>
          </a:effectLst>
        </p:spPr>
        <p:txBody>
          <a:bodyPr spcFirstLastPara="1" wrap="square" lIns="45713" tIns="45713" rIns="45713" bIns="45713" anchor="ctr" anchorCtr="0">
            <a:noAutofit/>
          </a:bodyPr>
          <a:lstStyle/>
          <a:p>
            <a:pPr marL="0" marR="0" lvl="0" indent="0" algn="ctr" rtl="0">
              <a:lnSpc>
                <a:spcPct val="100000"/>
              </a:lnSpc>
              <a:spcBef>
                <a:spcPts val="0"/>
              </a:spcBef>
              <a:spcAft>
                <a:spcPts val="0"/>
              </a:spcAft>
              <a:buClr>
                <a:srgbClr val="FFFFFF"/>
              </a:buClr>
              <a:buSzPts val="2400"/>
              <a:buFont typeface="Arial"/>
              <a:buNone/>
            </a:pPr>
            <a:endParaRPr sz="1200" b="0" i="0" u="none" strike="noStrike" cap="none">
              <a:solidFill>
                <a:srgbClr val="FFFFFF"/>
              </a:solidFill>
              <a:latin typeface="Arial"/>
              <a:ea typeface="Arial"/>
              <a:cs typeface="Arial"/>
              <a:sym typeface="Arial"/>
            </a:endParaRPr>
          </a:p>
        </p:txBody>
      </p:sp>
      <p:sp>
        <p:nvSpPr>
          <p:cNvPr id="10" name="Google Shape;10;p9"/>
          <p:cNvSpPr/>
          <p:nvPr/>
        </p:nvSpPr>
        <p:spPr>
          <a:xfrm rot="10800000">
            <a:off x="8258" y="-8351"/>
            <a:ext cx="93487" cy="6858002"/>
          </a:xfrm>
          <a:prstGeom prst="rect">
            <a:avLst/>
          </a:prstGeom>
          <a:gradFill>
            <a:gsLst>
              <a:gs pos="0">
                <a:srgbClr val="9BC521"/>
              </a:gs>
              <a:gs pos="100000">
                <a:srgbClr val="1F4219"/>
              </a:gs>
            </a:gsLst>
            <a:lin ang="5400000" scaled="0"/>
          </a:gradFill>
          <a:ln>
            <a:noFill/>
          </a:ln>
          <a:effectLst>
            <a:outerShdw blurRad="76200" dist="38100" dir="5400000" rotWithShape="0">
              <a:srgbClr val="000000">
                <a:alpha val="34901"/>
              </a:srgbClr>
            </a:outerShdw>
          </a:effectLst>
        </p:spPr>
        <p:txBody>
          <a:bodyPr spcFirstLastPara="1" wrap="square" lIns="45713" tIns="45713" rIns="45713" bIns="45713" anchor="ctr" anchorCtr="0">
            <a:noAutofit/>
          </a:bodyPr>
          <a:lstStyle/>
          <a:p>
            <a:pPr marL="0" marR="0" lvl="0" indent="0" algn="ctr" rtl="0">
              <a:lnSpc>
                <a:spcPct val="100000"/>
              </a:lnSpc>
              <a:spcBef>
                <a:spcPts val="0"/>
              </a:spcBef>
              <a:spcAft>
                <a:spcPts val="0"/>
              </a:spcAft>
              <a:buClr>
                <a:srgbClr val="FFFFFF"/>
              </a:buClr>
              <a:buSzPts val="2400"/>
              <a:buFont typeface="Arial"/>
              <a:buNone/>
            </a:pPr>
            <a:endParaRPr sz="1200" b="0" i="0" u="none" strike="noStrike" cap="none">
              <a:solidFill>
                <a:srgbClr val="FFFFFF"/>
              </a:solidFill>
              <a:latin typeface="Arial"/>
              <a:ea typeface="Arial"/>
              <a:cs typeface="Arial"/>
              <a:sym typeface="Arial"/>
            </a:endParaRPr>
          </a:p>
        </p:txBody>
      </p:sp>
      <p:sp>
        <p:nvSpPr>
          <p:cNvPr id="11" name="Google Shape;11;p9"/>
          <p:cNvSpPr txBox="1">
            <a:spLocks noGrp="1"/>
          </p:cNvSpPr>
          <p:nvPr>
            <p:ph type="title"/>
          </p:nvPr>
        </p:nvSpPr>
        <p:spPr>
          <a:xfrm>
            <a:off x="1826683" y="769938"/>
            <a:ext cx="9753601" cy="1668463"/>
          </a:xfrm>
          <a:prstGeom prst="rect">
            <a:avLst/>
          </a:prstGeom>
          <a:noFill/>
          <a:ln>
            <a:noFill/>
          </a:ln>
        </p:spPr>
        <p:txBody>
          <a:bodyPr spcFirstLastPara="1" wrap="square" lIns="91425" tIns="91425" rIns="91425" bIns="91425" anchor="ctr" anchorCtr="0">
            <a:normAutofit/>
          </a:bodyPr>
          <a:lstStyle>
            <a:lvl1pPr marR="0" lvl="0"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1pPr>
            <a:lvl2pPr marR="0" lvl="1"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2pPr>
            <a:lvl3pPr marR="0" lvl="2"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3pPr>
            <a:lvl4pPr marR="0" lvl="3"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4pPr>
            <a:lvl5pPr marR="0" lvl="4"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5pPr>
            <a:lvl6pPr marR="0" lvl="5"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6pPr>
            <a:lvl7pPr marR="0" lvl="6"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7pPr>
            <a:lvl8pPr marR="0" lvl="7"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8pPr>
            <a:lvl9pPr marR="0" lvl="8"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9pPr>
          </a:lstStyle>
          <a:p>
            <a:endParaRPr/>
          </a:p>
        </p:txBody>
      </p:sp>
      <p:sp>
        <p:nvSpPr>
          <p:cNvPr id="12" name="Google Shape;12;p9"/>
          <p:cNvSpPr txBox="1">
            <a:spLocks noGrp="1"/>
          </p:cNvSpPr>
          <p:nvPr>
            <p:ph type="body" idx="1"/>
          </p:nvPr>
        </p:nvSpPr>
        <p:spPr>
          <a:xfrm>
            <a:off x="6805083" y="2438400"/>
            <a:ext cx="4775201" cy="4419600"/>
          </a:xfrm>
          <a:prstGeom prst="rect">
            <a:avLst/>
          </a:prstGeom>
          <a:noFill/>
          <a:ln>
            <a:noFill/>
          </a:ln>
        </p:spPr>
        <p:txBody>
          <a:bodyPr spcFirstLastPara="1" wrap="square" lIns="91425" tIns="91425" rIns="91425" bIns="91425" anchor="t" anchorCtr="0">
            <a:normAutofit/>
          </a:bodyPr>
          <a:lstStyle>
            <a:lvl1pPr marL="457200" marR="0" lvl="0" indent="-401320" algn="l" rtl="0">
              <a:lnSpc>
                <a:spcPct val="100000"/>
              </a:lnSpc>
              <a:spcBef>
                <a:spcPts val="3400"/>
              </a:spcBef>
              <a:spcAft>
                <a:spcPts val="0"/>
              </a:spcAft>
              <a:buClr>
                <a:srgbClr val="FFFF00"/>
              </a:buClr>
              <a:buSzPts val="2720"/>
              <a:buFont typeface="Arial"/>
              <a:buChar char="⬛"/>
              <a:defRPr sz="3200" b="0" i="0" u="none" strike="noStrike" cap="none">
                <a:solidFill>
                  <a:srgbClr val="21431A"/>
                </a:solidFill>
                <a:latin typeface="Arial"/>
                <a:ea typeface="Arial"/>
                <a:cs typeface="Arial"/>
                <a:sym typeface="Arial"/>
              </a:defRPr>
            </a:lvl1pPr>
            <a:lvl2pPr marL="914400" marR="0" lvl="1"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2pPr>
            <a:lvl3pPr marL="1371600" marR="0" lvl="2"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3pPr>
            <a:lvl4pPr marL="1828800" marR="0" lvl="3"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4pPr>
            <a:lvl5pPr marL="2286000" marR="0" lvl="4"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5pPr>
            <a:lvl6pPr marL="2743200" marR="0" lvl="5"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6pPr>
            <a:lvl7pPr marL="3200400" marR="0" lvl="6"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7pPr>
            <a:lvl8pPr marL="3657600" marR="0" lvl="7"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8pPr>
            <a:lvl9pPr marL="4114800" marR="0" lvl="8"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9pPr>
          </a:lstStyle>
          <a:p>
            <a:endParaRPr/>
          </a:p>
        </p:txBody>
      </p:sp>
      <p:sp>
        <p:nvSpPr>
          <p:cNvPr id="13" name="Google Shape;13;p9"/>
          <p:cNvSpPr txBox="1">
            <a:spLocks noGrp="1"/>
          </p:cNvSpPr>
          <p:nvPr>
            <p:ph type="sldNum" idx="12"/>
          </p:nvPr>
        </p:nvSpPr>
        <p:spPr>
          <a:xfrm>
            <a:off x="8737600" y="5894701"/>
            <a:ext cx="323810" cy="923299"/>
          </a:xfrm>
          <a:prstGeom prst="rect">
            <a:avLst/>
          </a:prstGeom>
          <a:noFill/>
          <a:ln>
            <a:noFill/>
          </a:ln>
        </p:spPr>
        <p:txBody>
          <a:bodyPr spcFirstLastPara="1" wrap="square" lIns="91425" tIns="91425" rIns="91425" bIns="91425" anchor="ctr" anchorCtr="0">
            <a:spAutoFit/>
          </a:bodyPr>
          <a:lstStyle>
            <a:lvl1pPr marL="0" marR="0" lvl="0" indent="0" algn="l" rtl="0">
              <a:lnSpc>
                <a:spcPct val="100000"/>
              </a:lnSpc>
              <a:spcBef>
                <a:spcPts val="0"/>
              </a:spcBef>
              <a:spcAft>
                <a:spcPts val="0"/>
              </a:spcAft>
              <a:buClr>
                <a:srgbClr val="21431A"/>
              </a:buClr>
              <a:buSzPts val="3200"/>
              <a:buFont typeface="Arial"/>
              <a:buNone/>
              <a:defRPr sz="1600" b="0" i="0" u="none" strike="noStrike" cap="none">
                <a:solidFill>
                  <a:srgbClr val="21431A"/>
                </a:solidFill>
                <a:latin typeface="Arial"/>
                <a:ea typeface="Arial"/>
                <a:cs typeface="Arial"/>
                <a:sym typeface="Arial"/>
              </a:defRPr>
            </a:lvl1pPr>
            <a:lvl2pPr marL="0" marR="0" lvl="1" indent="0" algn="l" rtl="0">
              <a:lnSpc>
                <a:spcPct val="100000"/>
              </a:lnSpc>
              <a:spcBef>
                <a:spcPts val="0"/>
              </a:spcBef>
              <a:spcAft>
                <a:spcPts val="0"/>
              </a:spcAft>
              <a:buClr>
                <a:srgbClr val="21431A"/>
              </a:buClr>
              <a:buSzPts val="3200"/>
              <a:buFont typeface="Arial"/>
              <a:buNone/>
              <a:defRPr sz="1600" b="0" i="0" u="none" strike="noStrike" cap="none">
                <a:solidFill>
                  <a:srgbClr val="21431A"/>
                </a:solidFill>
                <a:latin typeface="Arial"/>
                <a:ea typeface="Arial"/>
                <a:cs typeface="Arial"/>
                <a:sym typeface="Arial"/>
              </a:defRPr>
            </a:lvl2pPr>
            <a:lvl3pPr marL="0" marR="0" lvl="2" indent="0" algn="l" rtl="0">
              <a:lnSpc>
                <a:spcPct val="100000"/>
              </a:lnSpc>
              <a:spcBef>
                <a:spcPts val="0"/>
              </a:spcBef>
              <a:spcAft>
                <a:spcPts val="0"/>
              </a:spcAft>
              <a:buClr>
                <a:srgbClr val="21431A"/>
              </a:buClr>
              <a:buSzPts val="3200"/>
              <a:buFont typeface="Arial"/>
              <a:buNone/>
              <a:defRPr sz="1600" b="0" i="0" u="none" strike="noStrike" cap="none">
                <a:solidFill>
                  <a:srgbClr val="21431A"/>
                </a:solidFill>
                <a:latin typeface="Arial"/>
                <a:ea typeface="Arial"/>
                <a:cs typeface="Arial"/>
                <a:sym typeface="Arial"/>
              </a:defRPr>
            </a:lvl3pPr>
            <a:lvl4pPr marL="0" marR="0" lvl="3" indent="0" algn="l" rtl="0">
              <a:lnSpc>
                <a:spcPct val="100000"/>
              </a:lnSpc>
              <a:spcBef>
                <a:spcPts val="0"/>
              </a:spcBef>
              <a:spcAft>
                <a:spcPts val="0"/>
              </a:spcAft>
              <a:buClr>
                <a:srgbClr val="21431A"/>
              </a:buClr>
              <a:buSzPts val="3200"/>
              <a:buFont typeface="Arial"/>
              <a:buNone/>
              <a:defRPr sz="1600" b="0" i="0" u="none" strike="noStrike" cap="none">
                <a:solidFill>
                  <a:srgbClr val="21431A"/>
                </a:solidFill>
                <a:latin typeface="Arial"/>
                <a:ea typeface="Arial"/>
                <a:cs typeface="Arial"/>
                <a:sym typeface="Arial"/>
              </a:defRPr>
            </a:lvl4pPr>
            <a:lvl5pPr marL="0" marR="0" lvl="4" indent="0" algn="l" rtl="0">
              <a:lnSpc>
                <a:spcPct val="100000"/>
              </a:lnSpc>
              <a:spcBef>
                <a:spcPts val="0"/>
              </a:spcBef>
              <a:spcAft>
                <a:spcPts val="0"/>
              </a:spcAft>
              <a:buClr>
                <a:srgbClr val="21431A"/>
              </a:buClr>
              <a:buSzPts val="3200"/>
              <a:buFont typeface="Arial"/>
              <a:buNone/>
              <a:defRPr sz="1600" b="0" i="0" u="none" strike="noStrike" cap="none">
                <a:solidFill>
                  <a:srgbClr val="21431A"/>
                </a:solidFill>
                <a:latin typeface="Arial"/>
                <a:ea typeface="Arial"/>
                <a:cs typeface="Arial"/>
                <a:sym typeface="Arial"/>
              </a:defRPr>
            </a:lvl5pPr>
            <a:lvl6pPr marL="0" marR="0" lvl="5" indent="0" algn="l" rtl="0">
              <a:lnSpc>
                <a:spcPct val="100000"/>
              </a:lnSpc>
              <a:spcBef>
                <a:spcPts val="0"/>
              </a:spcBef>
              <a:spcAft>
                <a:spcPts val="0"/>
              </a:spcAft>
              <a:buClr>
                <a:srgbClr val="21431A"/>
              </a:buClr>
              <a:buSzPts val="3200"/>
              <a:buFont typeface="Arial"/>
              <a:buNone/>
              <a:defRPr sz="1600" b="0" i="0" u="none" strike="noStrike" cap="none">
                <a:solidFill>
                  <a:srgbClr val="21431A"/>
                </a:solidFill>
                <a:latin typeface="Arial"/>
                <a:ea typeface="Arial"/>
                <a:cs typeface="Arial"/>
                <a:sym typeface="Arial"/>
              </a:defRPr>
            </a:lvl6pPr>
            <a:lvl7pPr marL="0" marR="0" lvl="6" indent="0" algn="l" rtl="0">
              <a:lnSpc>
                <a:spcPct val="100000"/>
              </a:lnSpc>
              <a:spcBef>
                <a:spcPts val="0"/>
              </a:spcBef>
              <a:spcAft>
                <a:spcPts val="0"/>
              </a:spcAft>
              <a:buClr>
                <a:srgbClr val="21431A"/>
              </a:buClr>
              <a:buSzPts val="3200"/>
              <a:buFont typeface="Arial"/>
              <a:buNone/>
              <a:defRPr sz="1600" b="0" i="0" u="none" strike="noStrike" cap="none">
                <a:solidFill>
                  <a:srgbClr val="21431A"/>
                </a:solidFill>
                <a:latin typeface="Arial"/>
                <a:ea typeface="Arial"/>
                <a:cs typeface="Arial"/>
                <a:sym typeface="Arial"/>
              </a:defRPr>
            </a:lvl7pPr>
            <a:lvl8pPr marL="0" marR="0" lvl="7" indent="0" algn="l" rtl="0">
              <a:lnSpc>
                <a:spcPct val="100000"/>
              </a:lnSpc>
              <a:spcBef>
                <a:spcPts val="0"/>
              </a:spcBef>
              <a:spcAft>
                <a:spcPts val="0"/>
              </a:spcAft>
              <a:buClr>
                <a:srgbClr val="21431A"/>
              </a:buClr>
              <a:buSzPts val="3200"/>
              <a:buFont typeface="Arial"/>
              <a:buNone/>
              <a:defRPr sz="1600" b="0" i="0" u="none" strike="noStrike" cap="none">
                <a:solidFill>
                  <a:srgbClr val="21431A"/>
                </a:solidFill>
                <a:latin typeface="Arial"/>
                <a:ea typeface="Arial"/>
                <a:cs typeface="Arial"/>
                <a:sym typeface="Arial"/>
              </a:defRPr>
            </a:lvl8pPr>
            <a:lvl9pPr marL="0" marR="0" lvl="8" indent="0" algn="l" rtl="0">
              <a:lnSpc>
                <a:spcPct val="100000"/>
              </a:lnSpc>
              <a:spcBef>
                <a:spcPts val="0"/>
              </a:spcBef>
              <a:spcAft>
                <a:spcPts val="0"/>
              </a:spcAft>
              <a:buClr>
                <a:srgbClr val="21431A"/>
              </a:buClr>
              <a:buSzPts val="3200"/>
              <a:buFont typeface="Arial"/>
              <a:buNone/>
              <a:defRPr sz="1600" b="0" i="0" u="none" strike="noStrike" cap="none">
                <a:solidFill>
                  <a:srgbClr val="21431A"/>
                </a:solidFill>
                <a:latin typeface="Arial"/>
                <a:ea typeface="Arial"/>
                <a:cs typeface="Arial"/>
                <a:sym typeface="Arial"/>
              </a:defRPr>
            </a:lvl9pPr>
          </a:lstStyle>
          <a:p>
            <a:fld id="{00000000-1234-1234-1234-123412341234}" type="slidenum">
              <a:rPr lang="en-US" smtClean="0"/>
              <a:pPr/>
              <a:t>‹#›</a:t>
            </a:fld>
            <a:endParaRPr lang="en-US" sz="700">
              <a:solidFill>
                <a:srgbClr val="000000"/>
              </a:solidFill>
            </a:endParaRPr>
          </a:p>
        </p:txBody>
      </p:sp>
    </p:spTree>
    <p:extLst>
      <p:ext uri="{BB962C8B-B14F-4D97-AF65-F5344CB8AC3E}">
        <p14:creationId xmlns:p14="http://schemas.microsoft.com/office/powerpoint/2010/main" val="2857159327"/>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gif"/><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16.pn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microsoft.com/office/2007/relationships/hdphoto" Target="../media/hdphoto3.wdp"/><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21.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3.png"/><Relationship Id="rId7" Type="http://schemas.openxmlformats.org/officeDocument/2006/relationships/image" Target="../media/image25.png"/><Relationship Id="rId12" Type="http://schemas.microsoft.com/office/2007/relationships/hdphoto" Target="../media/hdphoto9.wdp"/><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image" Target="../media/image27.png"/><Relationship Id="rId4" Type="http://schemas.microsoft.com/office/2007/relationships/hdphoto" Target="../media/hdphoto6.wdp"/><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microsoft.com/office/2007/relationships/hdphoto" Target="../media/hdphoto9.wdp"/><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hyperlink" Target="https://www.thinkwildlife.org/anticoagulant-resistance-project/" TargetMode="External"/><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hyperlink" Target="http://guide.rrac.info/resistance-maps" TargetMode="External"/><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hyperlink" Target="https://www.rrag.uk/rrag-pubs"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hyperlink" Target="https://www.thinkwildlife.org/download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7" name="Google Shape;67;p3"/>
          <p:cNvSpPr txBox="1"/>
          <p:nvPr/>
        </p:nvSpPr>
        <p:spPr>
          <a:xfrm>
            <a:off x="1028861" y="12632"/>
            <a:ext cx="10134277" cy="1200314"/>
          </a:xfrm>
          <a:prstGeom prst="rect">
            <a:avLst/>
          </a:prstGeom>
          <a:noFill/>
          <a:ln>
            <a:noFill/>
          </a:ln>
        </p:spPr>
        <p:txBody>
          <a:bodyPr spcFirstLastPara="1" wrap="square" lIns="45713" tIns="45713" rIns="45713" bIns="45713" anchor="t" anchorCtr="0">
            <a:spAutoFit/>
          </a:bodyPr>
          <a:lstStyle/>
          <a:p>
            <a:pPr algn="ctr" defTabSz="457200">
              <a:buClr>
                <a:srgbClr val="FFFF00"/>
              </a:buClr>
              <a:buSzPts val="9600"/>
            </a:pPr>
            <a:r>
              <a:rPr lang="en-GB" sz="3600" b="1" kern="0" dirty="0">
                <a:solidFill>
                  <a:srgbClr val="21431A"/>
                </a:solidFill>
                <a:latin typeface="Century Gothic" panose="020B0502020202020204" pitchFamily="34" charset="0"/>
                <a:ea typeface="Century Gothic"/>
                <a:cs typeface="Century Gothic"/>
                <a:sym typeface="Century Gothic"/>
              </a:rPr>
              <a:t>Resistance to anticoagulant </a:t>
            </a:r>
          </a:p>
          <a:p>
            <a:pPr algn="ctr" defTabSz="457200">
              <a:buClr>
                <a:srgbClr val="FFFF00"/>
              </a:buClr>
              <a:buSzPts val="9600"/>
            </a:pPr>
            <a:r>
              <a:rPr lang="en-GB" sz="3600" b="1" kern="0" dirty="0">
                <a:solidFill>
                  <a:srgbClr val="21431A"/>
                </a:solidFill>
                <a:latin typeface="Century Gothic" panose="020B0502020202020204" pitchFamily="34" charset="0"/>
                <a:ea typeface="Century Gothic"/>
                <a:cs typeface="Century Gothic"/>
                <a:sym typeface="Century Gothic"/>
              </a:rPr>
              <a:t>rodenticides in rats and mice</a:t>
            </a:r>
            <a:endParaRPr sz="500" kern="0" dirty="0">
              <a:solidFill>
                <a:srgbClr val="000000"/>
              </a:solidFill>
              <a:latin typeface="Century Gothic" panose="020B0502020202020204" pitchFamily="34" charset="0"/>
              <a:cs typeface="Arial"/>
              <a:sym typeface="Arial"/>
            </a:endParaRPr>
          </a:p>
        </p:txBody>
      </p:sp>
      <p:sp>
        <p:nvSpPr>
          <p:cNvPr id="2" name="Rectangle 1">
            <a:extLst>
              <a:ext uri="{FF2B5EF4-FFF2-40B4-BE49-F238E27FC236}">
                <a16:creationId xmlns:a16="http://schemas.microsoft.com/office/drawing/2014/main" id="{A8AF4978-31F1-18B4-9CBA-80C229CD7692}"/>
              </a:ext>
            </a:extLst>
          </p:cNvPr>
          <p:cNvSpPr/>
          <p:nvPr/>
        </p:nvSpPr>
        <p:spPr>
          <a:xfrm>
            <a:off x="179615" y="6406226"/>
            <a:ext cx="11789228" cy="461665"/>
          </a:xfrm>
          <a:prstGeom prst="rect">
            <a:avLst/>
          </a:prstGeom>
        </p:spPr>
        <p:txBody>
          <a:bodyPr wrap="square">
            <a:spAutoFit/>
          </a:bodyPr>
          <a:lstStyle/>
          <a:p>
            <a:pPr defTabSz="457200">
              <a:buClr>
                <a:srgbClr val="000000"/>
              </a:buClr>
            </a:pPr>
            <a:r>
              <a:rPr lang="en-GB" sz="800" kern="0" dirty="0">
                <a:solidFill>
                  <a:srgbClr val="000000"/>
                </a:solidFill>
                <a:latin typeface="Arial"/>
                <a:cs typeface="Arial"/>
                <a:sym typeface="Arial"/>
              </a:rPr>
              <a:t>© Copyright 2026</a:t>
            </a:r>
          </a:p>
          <a:p>
            <a:pPr defTabSz="457200">
              <a:buClr>
                <a:srgbClr val="000000"/>
              </a:buCl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6" name="Google Shape;66;p3">
            <a:extLst>
              <a:ext uri="{FF2B5EF4-FFF2-40B4-BE49-F238E27FC236}">
                <a16:creationId xmlns:a16="http://schemas.microsoft.com/office/drawing/2014/main" id="{027759D0-AC02-E12A-FB74-A147BEC48D85}"/>
              </a:ext>
            </a:extLst>
          </p:cNvPr>
          <p:cNvSpPr txBox="1">
            <a:spLocks/>
          </p:cNvSpPr>
          <p:nvPr/>
        </p:nvSpPr>
        <p:spPr>
          <a:xfrm>
            <a:off x="2343944" y="1101623"/>
            <a:ext cx="7504111" cy="1351718"/>
          </a:xfrm>
          <a:prstGeom prst="rect">
            <a:avLst/>
          </a:prstGeom>
          <a:noFill/>
          <a:ln>
            <a:noFill/>
          </a:ln>
        </p:spPr>
        <p:txBody>
          <a:bodyPr spcFirstLastPara="1" wrap="square" lIns="45713" tIns="45713" rIns="45713" bIns="45713" anchor="t" anchorCtr="0">
            <a:normAutofit fontScale="92500" lnSpcReduction="10000"/>
          </a:bodyPr>
          <a:lstStyle>
            <a:defPPr marR="0" lvl="0" algn="l" rtl="0">
              <a:lnSpc>
                <a:spcPct val="100000"/>
              </a:lnSpc>
              <a:spcBef>
                <a:spcPts val="0"/>
              </a:spcBef>
              <a:spcAft>
                <a:spcPts val="0"/>
              </a:spcAft>
            </a:defPPr>
            <a:lvl1pPr marL="457200" marR="0" lvl="0" indent="-325755" algn="l" rtl="0">
              <a:lnSpc>
                <a:spcPct val="100000"/>
              </a:lnSpc>
              <a:spcBef>
                <a:spcPts val="3400"/>
              </a:spcBef>
              <a:spcAft>
                <a:spcPts val="0"/>
              </a:spcAft>
              <a:buClr>
                <a:srgbClr val="FFFF00"/>
              </a:buClr>
              <a:buSzPts val="1530"/>
              <a:buFont typeface="Arial"/>
              <a:buChar char="⬛"/>
              <a:defRPr sz="3200" b="0" i="0" u="none" strike="noStrike" cap="none">
                <a:solidFill>
                  <a:srgbClr val="21431A"/>
                </a:solidFill>
                <a:latin typeface="Arial"/>
                <a:ea typeface="Arial"/>
                <a:cs typeface="Arial"/>
                <a:sym typeface="Arial"/>
              </a:defRPr>
            </a:lvl1pPr>
            <a:lvl2pPr marL="914400" marR="0" lvl="1" indent="-342900" algn="l" rtl="0">
              <a:lnSpc>
                <a:spcPct val="100000"/>
              </a:lnSpc>
              <a:spcBef>
                <a:spcPts val="3400"/>
              </a:spcBef>
              <a:spcAft>
                <a:spcPts val="0"/>
              </a:spcAft>
              <a:buClr>
                <a:srgbClr val="FFFF00"/>
              </a:buClr>
              <a:buSzPts val="1800"/>
              <a:buFont typeface="Arial"/>
              <a:buChar char="–"/>
              <a:defRPr sz="3200" b="0" i="0" u="none" strike="noStrike" cap="none">
                <a:solidFill>
                  <a:srgbClr val="21431A"/>
                </a:solidFill>
                <a:latin typeface="Arial"/>
                <a:ea typeface="Arial"/>
                <a:cs typeface="Arial"/>
                <a:sym typeface="Arial"/>
              </a:defRPr>
            </a:lvl2pPr>
            <a:lvl3pPr marL="1371600" marR="0" lvl="2" indent="-342900" algn="l" rtl="0">
              <a:lnSpc>
                <a:spcPct val="100000"/>
              </a:lnSpc>
              <a:spcBef>
                <a:spcPts val="3400"/>
              </a:spcBef>
              <a:spcAft>
                <a:spcPts val="0"/>
              </a:spcAft>
              <a:buClr>
                <a:srgbClr val="FFFF00"/>
              </a:buClr>
              <a:buSzPts val="1800"/>
              <a:buFont typeface="Arial"/>
              <a:buChar char="•"/>
              <a:defRPr sz="3200" b="0" i="0" u="none" strike="noStrike" cap="none">
                <a:solidFill>
                  <a:srgbClr val="21431A"/>
                </a:solidFill>
                <a:latin typeface="Arial"/>
                <a:ea typeface="Arial"/>
                <a:cs typeface="Arial"/>
                <a:sym typeface="Arial"/>
              </a:defRPr>
            </a:lvl3pPr>
            <a:lvl4pPr marL="1828800" marR="0" lvl="3" indent="-342900" algn="l" rtl="0">
              <a:lnSpc>
                <a:spcPct val="100000"/>
              </a:lnSpc>
              <a:spcBef>
                <a:spcPts val="3400"/>
              </a:spcBef>
              <a:spcAft>
                <a:spcPts val="0"/>
              </a:spcAft>
              <a:buClr>
                <a:srgbClr val="FFFF00"/>
              </a:buClr>
              <a:buSzPts val="1800"/>
              <a:buFont typeface="Arial"/>
              <a:buChar char="–"/>
              <a:defRPr sz="3200" b="0" i="0" u="none" strike="noStrike" cap="none">
                <a:solidFill>
                  <a:srgbClr val="21431A"/>
                </a:solidFill>
                <a:latin typeface="Arial"/>
                <a:ea typeface="Arial"/>
                <a:cs typeface="Arial"/>
                <a:sym typeface="Arial"/>
              </a:defRPr>
            </a:lvl4pPr>
            <a:lvl5pPr marL="2286000" marR="0" lvl="4" indent="-342900" algn="l" rtl="0">
              <a:lnSpc>
                <a:spcPct val="100000"/>
              </a:lnSpc>
              <a:spcBef>
                <a:spcPts val="3400"/>
              </a:spcBef>
              <a:spcAft>
                <a:spcPts val="0"/>
              </a:spcAft>
              <a:buClr>
                <a:srgbClr val="FFFF00"/>
              </a:buClr>
              <a:buSzPts val="1800"/>
              <a:buFont typeface="Arial"/>
              <a:buChar char="»"/>
              <a:defRPr sz="3200" b="0" i="0" u="none" strike="noStrike" cap="none">
                <a:solidFill>
                  <a:srgbClr val="21431A"/>
                </a:solidFill>
                <a:latin typeface="Arial"/>
                <a:ea typeface="Arial"/>
                <a:cs typeface="Arial"/>
                <a:sym typeface="Arial"/>
              </a:defRPr>
            </a:lvl5pPr>
            <a:lvl6pPr marL="2743200" marR="0" lvl="5" indent="-342900" algn="l" rtl="0">
              <a:lnSpc>
                <a:spcPct val="100000"/>
              </a:lnSpc>
              <a:spcBef>
                <a:spcPts val="3400"/>
              </a:spcBef>
              <a:spcAft>
                <a:spcPts val="0"/>
              </a:spcAft>
              <a:buClr>
                <a:srgbClr val="FFFF00"/>
              </a:buClr>
              <a:buSzPts val="1800"/>
              <a:buFont typeface="Arial"/>
              <a:buChar char="»"/>
              <a:defRPr sz="3200" b="0" i="0" u="none" strike="noStrike" cap="none">
                <a:solidFill>
                  <a:srgbClr val="21431A"/>
                </a:solidFill>
                <a:latin typeface="Arial"/>
                <a:ea typeface="Arial"/>
                <a:cs typeface="Arial"/>
                <a:sym typeface="Arial"/>
              </a:defRPr>
            </a:lvl6pPr>
            <a:lvl7pPr marL="3200400" marR="0" lvl="6" indent="-342900" algn="l" rtl="0">
              <a:lnSpc>
                <a:spcPct val="100000"/>
              </a:lnSpc>
              <a:spcBef>
                <a:spcPts val="3400"/>
              </a:spcBef>
              <a:spcAft>
                <a:spcPts val="0"/>
              </a:spcAft>
              <a:buClr>
                <a:srgbClr val="FFFF00"/>
              </a:buClr>
              <a:buSzPts val="1800"/>
              <a:buFont typeface="Arial"/>
              <a:buChar char="»"/>
              <a:defRPr sz="3200" b="0" i="0" u="none" strike="noStrike" cap="none">
                <a:solidFill>
                  <a:srgbClr val="21431A"/>
                </a:solidFill>
                <a:latin typeface="Arial"/>
                <a:ea typeface="Arial"/>
                <a:cs typeface="Arial"/>
                <a:sym typeface="Arial"/>
              </a:defRPr>
            </a:lvl7pPr>
            <a:lvl8pPr marL="3657600" marR="0" lvl="7" indent="-342900" algn="l" rtl="0">
              <a:lnSpc>
                <a:spcPct val="100000"/>
              </a:lnSpc>
              <a:spcBef>
                <a:spcPts val="3400"/>
              </a:spcBef>
              <a:spcAft>
                <a:spcPts val="0"/>
              </a:spcAft>
              <a:buClr>
                <a:srgbClr val="FFFF00"/>
              </a:buClr>
              <a:buSzPts val="1800"/>
              <a:buFont typeface="Arial"/>
              <a:buChar char="»"/>
              <a:defRPr sz="3200" b="0" i="0" u="none" strike="noStrike" cap="none">
                <a:solidFill>
                  <a:srgbClr val="21431A"/>
                </a:solidFill>
                <a:latin typeface="Arial"/>
                <a:ea typeface="Arial"/>
                <a:cs typeface="Arial"/>
                <a:sym typeface="Arial"/>
              </a:defRPr>
            </a:lvl8pPr>
            <a:lvl9pPr marL="4114800" marR="0" lvl="8" indent="-342900" algn="l" rtl="0">
              <a:lnSpc>
                <a:spcPct val="100000"/>
              </a:lnSpc>
              <a:spcBef>
                <a:spcPts val="3400"/>
              </a:spcBef>
              <a:spcAft>
                <a:spcPts val="0"/>
              </a:spcAft>
              <a:buClr>
                <a:srgbClr val="FFFF00"/>
              </a:buClr>
              <a:buSzPts val="1800"/>
              <a:buFont typeface="Arial"/>
              <a:buChar char="»"/>
              <a:defRPr sz="3200" b="0" i="0" u="none" strike="noStrike" cap="none">
                <a:solidFill>
                  <a:srgbClr val="21431A"/>
                </a:solidFill>
                <a:latin typeface="Arial"/>
                <a:ea typeface="Arial"/>
                <a:cs typeface="Arial"/>
                <a:sym typeface="Arial"/>
              </a:defRPr>
            </a:lvl9pPr>
          </a:lstStyle>
          <a:p>
            <a:pPr marL="0" indent="0" algn="ctr" defTabSz="457200">
              <a:spcBef>
                <a:spcPts val="0"/>
              </a:spcBef>
              <a:buSzPts val="6000"/>
              <a:buNone/>
            </a:pPr>
            <a:r>
              <a:rPr lang="en-GB" sz="1600" kern="0" dirty="0">
                <a:solidFill>
                  <a:srgbClr val="7BA21F"/>
                </a:solidFill>
                <a:latin typeface="Century Gothic"/>
                <a:ea typeface="Century Gothic"/>
                <a:cs typeface="Century Gothic"/>
                <a:sym typeface="Century Gothic"/>
              </a:rPr>
              <a:t>CRRU UK</a:t>
            </a:r>
          </a:p>
          <a:p>
            <a:pPr marL="0" indent="0" algn="ctr" defTabSz="457200">
              <a:spcBef>
                <a:spcPts val="0"/>
              </a:spcBef>
              <a:buSzPts val="6000"/>
              <a:buNone/>
            </a:pPr>
            <a:endParaRPr lang="en-GB" sz="1600" kern="0" dirty="0">
              <a:solidFill>
                <a:srgbClr val="7BA21F"/>
              </a:solidFill>
              <a:latin typeface="Century Gothic"/>
              <a:ea typeface="Century Gothic"/>
              <a:cs typeface="Century Gothic"/>
              <a:sym typeface="Century Gothic"/>
            </a:endParaRPr>
          </a:p>
          <a:p>
            <a:pPr marL="0" indent="0" algn="ctr" defTabSz="457200">
              <a:spcBef>
                <a:spcPts val="0"/>
              </a:spcBef>
              <a:buSzPts val="6000"/>
              <a:buNone/>
            </a:pPr>
            <a:r>
              <a:rPr lang="en-GB" sz="1600" kern="0" dirty="0">
                <a:solidFill>
                  <a:srgbClr val="7BA21F"/>
                </a:solidFill>
                <a:latin typeface="Century Gothic"/>
                <a:ea typeface="Century Gothic"/>
                <a:cs typeface="Century Gothic"/>
                <a:sym typeface="Century Gothic"/>
              </a:rPr>
              <a:t>A training resource for: </a:t>
            </a:r>
          </a:p>
          <a:p>
            <a:pPr marL="0" indent="0" algn="ctr" defTabSz="457200">
              <a:spcBef>
                <a:spcPts val="0"/>
              </a:spcBef>
              <a:buSzPts val="6000"/>
              <a:buNone/>
            </a:pPr>
            <a:r>
              <a:rPr lang="en-GB" sz="1600" kern="0" dirty="0">
                <a:solidFill>
                  <a:srgbClr val="7BA21F"/>
                </a:solidFill>
                <a:latin typeface="Century Gothic"/>
                <a:ea typeface="Century Gothic"/>
                <a:cs typeface="Century Gothic"/>
                <a:sym typeface="Century Gothic"/>
              </a:rPr>
              <a:t>Continuing Professional Development </a:t>
            </a:r>
          </a:p>
          <a:p>
            <a:pPr marL="0" indent="0" algn="ctr" defTabSz="457200">
              <a:spcBef>
                <a:spcPts val="0"/>
              </a:spcBef>
              <a:buSzPts val="6000"/>
              <a:buNone/>
            </a:pPr>
            <a:endParaRPr lang="en-GB" sz="1600" kern="0" dirty="0">
              <a:solidFill>
                <a:srgbClr val="7BA21F"/>
              </a:solidFill>
              <a:latin typeface="Century Gothic"/>
              <a:ea typeface="Century Gothic"/>
              <a:cs typeface="Century Gothic"/>
              <a:sym typeface="Century Gothic"/>
            </a:endParaRPr>
          </a:p>
          <a:p>
            <a:pPr marL="0" indent="0" algn="ctr" defTabSz="457200">
              <a:spcBef>
                <a:spcPts val="0"/>
              </a:spcBef>
              <a:buSzPts val="6000"/>
              <a:buNone/>
            </a:pPr>
            <a:r>
              <a:rPr lang="en-GB" sz="1600" kern="0" dirty="0">
                <a:solidFill>
                  <a:srgbClr val="7BA21F"/>
                </a:solidFill>
                <a:latin typeface="Century Gothic"/>
                <a:ea typeface="Century Gothic"/>
                <a:cs typeface="Century Gothic"/>
                <a:sym typeface="Century Gothic"/>
              </a:rPr>
              <a:t>Dr Alan Buckle, University of Reading</a:t>
            </a:r>
          </a:p>
        </p:txBody>
      </p:sp>
      <p:pic>
        <p:nvPicPr>
          <p:cNvPr id="3" name="Picture 2">
            <a:extLst>
              <a:ext uri="{FF2B5EF4-FFF2-40B4-BE49-F238E27FC236}">
                <a16:creationId xmlns:a16="http://schemas.microsoft.com/office/drawing/2014/main" id="{E405891C-C72C-C3CC-B054-D0014F3502E7}"/>
              </a:ext>
            </a:extLst>
          </p:cNvPr>
          <p:cNvPicPr>
            <a:picLocks noChangeAspect="1"/>
          </p:cNvPicPr>
          <p:nvPr/>
        </p:nvPicPr>
        <p:blipFill>
          <a:blip r:embed="rId3"/>
          <a:stretch>
            <a:fillRect/>
          </a:stretch>
        </p:blipFill>
        <p:spPr>
          <a:xfrm>
            <a:off x="2377353" y="2599003"/>
            <a:ext cx="7437292" cy="366156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B9100F9B-C7C1-E2CA-79BF-7D5FBF5A0D8D}"/>
            </a:ext>
          </a:extLst>
        </p:cNvPr>
        <p:cNvGrpSpPr/>
        <p:nvPr/>
      </p:nvGrpSpPr>
      <p:grpSpPr>
        <a:xfrm>
          <a:off x="0" y="0"/>
          <a:ext cx="0" cy="0"/>
          <a:chOff x="0" y="0"/>
          <a:chExt cx="0" cy="0"/>
        </a:xfrm>
      </p:grpSpPr>
      <p:sp>
        <p:nvSpPr>
          <p:cNvPr id="81" name="Google Shape;81;p5">
            <a:extLst>
              <a:ext uri="{FF2B5EF4-FFF2-40B4-BE49-F238E27FC236}">
                <a16:creationId xmlns:a16="http://schemas.microsoft.com/office/drawing/2014/main" id="{AFBB0739-D72C-C11A-6080-3651DF9A66C3}"/>
              </a:ext>
            </a:extLst>
          </p:cNvPr>
          <p:cNvSpPr txBox="1"/>
          <p:nvPr/>
        </p:nvSpPr>
        <p:spPr>
          <a:xfrm>
            <a:off x="635315" y="757068"/>
            <a:ext cx="8018828" cy="1200314"/>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pPr>
            <a:r>
              <a:rPr lang="en-US" sz="3600" b="1" kern="0" dirty="0">
                <a:solidFill>
                  <a:srgbClr val="21431A"/>
                </a:solidFill>
                <a:latin typeface="Century Gothic"/>
                <a:ea typeface="Century Gothic"/>
                <a:cs typeface="Century Gothic"/>
                <a:sym typeface="Century Gothic"/>
              </a:rPr>
              <a:t>First UK resistance surveys – 1972 (outbreaks 1960s/1970s)</a:t>
            </a:r>
            <a:endParaRPr sz="500" kern="0" dirty="0">
              <a:solidFill>
                <a:srgbClr val="000000"/>
              </a:solidFill>
              <a:latin typeface="Arial"/>
              <a:cs typeface="Arial"/>
              <a:sym typeface="Arial"/>
            </a:endParaRPr>
          </a:p>
        </p:txBody>
      </p:sp>
      <p:sp>
        <p:nvSpPr>
          <p:cNvPr id="82" name="Google Shape;82;p5">
            <a:extLst>
              <a:ext uri="{FF2B5EF4-FFF2-40B4-BE49-F238E27FC236}">
                <a16:creationId xmlns:a16="http://schemas.microsoft.com/office/drawing/2014/main" id="{525579C0-60F9-718A-4E6C-B8DBB8B7E354}"/>
              </a:ext>
            </a:extLst>
          </p:cNvPr>
          <p:cNvSpPr txBox="1"/>
          <p:nvPr/>
        </p:nvSpPr>
        <p:spPr>
          <a:xfrm>
            <a:off x="6096000" y="2538662"/>
            <a:ext cx="5758543"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pPr>
            <a:r>
              <a:rPr lang="en-GB" sz="2400" kern="0" dirty="0">
                <a:solidFill>
                  <a:srgbClr val="21431A"/>
                </a:solidFill>
                <a:latin typeface="Century Gothic"/>
                <a:ea typeface="Century Gothic"/>
                <a:cs typeface="Century Gothic"/>
                <a:sym typeface="Century Gothic"/>
              </a:rPr>
              <a:t>Anticoagulant resistance was first found in Norway rats in Scotland in1958</a:t>
            </a:r>
          </a:p>
          <a:p>
            <a:pPr marL="228600" indent="-228600" defTabSz="457200">
              <a:lnSpc>
                <a:spcPct val="90000"/>
              </a:lnSpc>
              <a:buClr>
                <a:srgbClr val="92D050"/>
              </a:buClr>
              <a:buSzPct val="125000"/>
              <a:buFont typeface="Arial" panose="020B0604020202020204" pitchFamily="34" charset="0"/>
              <a:buChar char="•"/>
            </a:pPr>
            <a:r>
              <a:rPr lang="en-GB" sz="2400" kern="0" dirty="0">
                <a:solidFill>
                  <a:srgbClr val="21431A"/>
                </a:solidFill>
                <a:latin typeface="Century Gothic"/>
                <a:ea typeface="Century Gothic"/>
                <a:cs typeface="Century Gothic"/>
                <a:sym typeface="Century Gothic"/>
              </a:rPr>
              <a:t>Government resistance surveys then found it in many other places around the UK</a:t>
            </a:r>
          </a:p>
          <a:p>
            <a:pPr marL="228600" indent="-228600" defTabSz="457200">
              <a:lnSpc>
                <a:spcPct val="90000"/>
              </a:lnSpc>
              <a:buClr>
                <a:srgbClr val="92D050"/>
              </a:buClr>
              <a:buSzPct val="125000"/>
              <a:buFont typeface="Arial" panose="020B0604020202020204" pitchFamily="34" charset="0"/>
              <a:buChar char="•"/>
            </a:pPr>
            <a:r>
              <a:rPr lang="en-GB" sz="2400" kern="0" dirty="0">
                <a:solidFill>
                  <a:srgbClr val="21431A"/>
                </a:solidFill>
                <a:latin typeface="Century Gothic"/>
                <a:ea typeface="Century Gothic"/>
                <a:cs typeface="Century Gothic"/>
                <a:sym typeface="Century Gothic"/>
              </a:rPr>
              <a:t>We now know that many of these foci had quite different resistance mutations (explained later)</a:t>
            </a:r>
          </a:p>
        </p:txBody>
      </p:sp>
      <p:sp>
        <p:nvSpPr>
          <p:cNvPr id="3" name="Rectangle 2">
            <a:extLst>
              <a:ext uri="{FF2B5EF4-FFF2-40B4-BE49-F238E27FC236}">
                <a16:creationId xmlns:a16="http://schemas.microsoft.com/office/drawing/2014/main" id="{AA66F869-9E15-57D6-539C-4181815F76FF}"/>
              </a:ext>
            </a:extLst>
          </p:cNvPr>
          <p:cNvSpPr/>
          <p:nvPr/>
        </p:nvSpPr>
        <p:spPr>
          <a:xfrm>
            <a:off x="179615" y="6406226"/>
            <a:ext cx="11789228" cy="461665"/>
          </a:xfrm>
          <a:prstGeom prst="rect">
            <a:avLst/>
          </a:prstGeom>
        </p:spPr>
        <p:txBody>
          <a:bodyPr wrap="square">
            <a:spAutoFit/>
          </a:bodyPr>
          <a:lstStyle/>
          <a:p>
            <a:pPr defTabSz="457200">
              <a:buClr>
                <a:srgbClr val="000000"/>
              </a:buClr>
            </a:pPr>
            <a:r>
              <a:rPr lang="en-GB" sz="800" kern="0" dirty="0">
                <a:solidFill>
                  <a:srgbClr val="000000"/>
                </a:solidFill>
                <a:latin typeface="Arial"/>
                <a:cs typeface="Arial"/>
                <a:sym typeface="Arial"/>
              </a:rPr>
              <a:t>© Copyright 2026</a:t>
            </a:r>
          </a:p>
          <a:p>
            <a:pPr defTabSz="457200">
              <a:buClr>
                <a:srgbClr val="000000"/>
              </a:buCl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pic>
        <p:nvPicPr>
          <p:cNvPr id="4" name="Picture 3">
            <a:extLst>
              <a:ext uri="{FF2B5EF4-FFF2-40B4-BE49-F238E27FC236}">
                <a16:creationId xmlns:a16="http://schemas.microsoft.com/office/drawing/2014/main" id="{234F67A2-1011-A9A6-6B87-6F512FDB82D3}"/>
              </a:ext>
            </a:extLst>
          </p:cNvPr>
          <p:cNvPicPr>
            <a:picLocks noChangeAspect="1"/>
          </p:cNvPicPr>
          <p:nvPr/>
        </p:nvPicPr>
        <p:blipFill>
          <a:blip r:embed="rId3"/>
          <a:stretch>
            <a:fillRect/>
          </a:stretch>
        </p:blipFill>
        <p:spPr>
          <a:xfrm>
            <a:off x="1464129" y="2537777"/>
            <a:ext cx="3347357" cy="3869335"/>
          </a:xfrm>
          <a:prstGeom prst="rect">
            <a:avLst/>
          </a:prstGeom>
        </p:spPr>
      </p:pic>
    </p:spTree>
    <p:extLst>
      <p:ext uri="{BB962C8B-B14F-4D97-AF65-F5344CB8AC3E}">
        <p14:creationId xmlns:p14="http://schemas.microsoft.com/office/powerpoint/2010/main" val="1671909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3CCF1F7E-0B37-D69A-01C2-3FD2498BADD4}"/>
            </a:ext>
          </a:extLst>
        </p:cNvPr>
        <p:cNvGrpSpPr/>
        <p:nvPr/>
      </p:nvGrpSpPr>
      <p:grpSpPr>
        <a:xfrm>
          <a:off x="0" y="0"/>
          <a:ext cx="0" cy="0"/>
          <a:chOff x="0" y="0"/>
          <a:chExt cx="0" cy="0"/>
        </a:xfrm>
      </p:grpSpPr>
      <p:sp>
        <p:nvSpPr>
          <p:cNvPr id="81" name="Google Shape;81;p5">
            <a:extLst>
              <a:ext uri="{FF2B5EF4-FFF2-40B4-BE49-F238E27FC236}">
                <a16:creationId xmlns:a16="http://schemas.microsoft.com/office/drawing/2014/main" id="{98C219BB-5F6C-08F7-DECD-8879FC40E161}"/>
              </a:ext>
            </a:extLst>
          </p:cNvPr>
          <p:cNvSpPr txBox="1"/>
          <p:nvPr/>
        </p:nvSpPr>
        <p:spPr>
          <a:xfrm>
            <a:off x="635315" y="757068"/>
            <a:ext cx="80188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pPr>
            <a:r>
              <a:rPr lang="en-US" sz="3600" b="1" kern="0" dirty="0">
                <a:solidFill>
                  <a:srgbClr val="21431A"/>
                </a:solidFill>
                <a:latin typeface="Century Gothic"/>
                <a:ea typeface="Century Gothic"/>
                <a:cs typeface="Century Gothic"/>
                <a:sym typeface="Century Gothic"/>
              </a:rPr>
              <a:t>Identification of resistance</a:t>
            </a:r>
            <a:endParaRPr sz="500" kern="0" dirty="0">
              <a:solidFill>
                <a:srgbClr val="000000"/>
              </a:solidFill>
              <a:latin typeface="Arial"/>
              <a:cs typeface="Arial"/>
              <a:sym typeface="Arial"/>
            </a:endParaRPr>
          </a:p>
        </p:txBody>
      </p:sp>
      <p:sp>
        <p:nvSpPr>
          <p:cNvPr id="82" name="Google Shape;82;p5">
            <a:extLst>
              <a:ext uri="{FF2B5EF4-FFF2-40B4-BE49-F238E27FC236}">
                <a16:creationId xmlns:a16="http://schemas.microsoft.com/office/drawing/2014/main" id="{FAAC75FE-B566-8720-DF62-38788F8EAAB7}"/>
              </a:ext>
            </a:extLst>
          </p:cNvPr>
          <p:cNvSpPr txBox="1"/>
          <p:nvPr/>
        </p:nvSpPr>
        <p:spPr>
          <a:xfrm>
            <a:off x="635315" y="2538661"/>
            <a:ext cx="7568885" cy="4058082"/>
          </a:xfrm>
          <a:prstGeom prst="rect">
            <a:avLst/>
          </a:prstGeom>
          <a:noFill/>
          <a:ln>
            <a:noFill/>
          </a:ln>
        </p:spPr>
        <p:txBody>
          <a:bodyPr spcFirstLastPara="1" wrap="square" lIns="45713" tIns="45713" rIns="45713" bIns="45713" anchor="t" anchorCtr="0">
            <a:normAutofit fontScale="85000" lnSpcReduction="10000"/>
          </a:bodyPr>
          <a:lstStyle/>
          <a:p>
            <a:pPr marL="228600" indent="-228600" defTabSz="457200">
              <a:lnSpc>
                <a:spcPct val="90000"/>
              </a:lnSpc>
              <a:buClr>
                <a:srgbClr val="92D050"/>
              </a:buClr>
              <a:buSzPct val="125000"/>
              <a:buFont typeface="Arial" panose="020B0604020202020204" pitchFamily="34" charset="0"/>
              <a:buChar char="•"/>
            </a:pPr>
            <a:r>
              <a:rPr lang="en-GB" sz="2400" b="1" kern="0" dirty="0">
                <a:solidFill>
                  <a:srgbClr val="21431A"/>
                </a:solidFill>
                <a:latin typeface="Century Gothic"/>
                <a:ea typeface="Century Gothic"/>
                <a:cs typeface="Century Gothic"/>
                <a:sym typeface="Century Gothic"/>
              </a:rPr>
              <a:t>Lab Feeding Tests (1960s to 1980s)</a:t>
            </a:r>
          </a:p>
          <a:p>
            <a:pPr marL="342900" lvl="2" indent="-342900" defTabSz="457200">
              <a:lnSpc>
                <a:spcPct val="90000"/>
              </a:lnSpc>
              <a:buClr>
                <a:srgbClr val="92D050"/>
              </a:buClr>
              <a:buSzPct val="125000"/>
              <a:buFont typeface="Wingdings" panose="05000000000000000000" pitchFamily="2" charset="2"/>
              <a:buChar char="Ø"/>
            </a:pPr>
            <a:r>
              <a:rPr lang="en-GB" sz="2400" kern="0" dirty="0">
                <a:solidFill>
                  <a:srgbClr val="21431A"/>
                </a:solidFill>
                <a:latin typeface="Century Gothic"/>
                <a:ea typeface="Century Gothic"/>
                <a:cs typeface="Century Gothic"/>
                <a:sym typeface="Century Gothic"/>
              </a:rPr>
              <a:t>Advantage: Results indicate potential field performance</a:t>
            </a:r>
          </a:p>
          <a:p>
            <a:pPr marL="342900" indent="-342900" defTabSz="457200">
              <a:lnSpc>
                <a:spcPct val="90000"/>
              </a:lnSpc>
              <a:buClr>
                <a:srgbClr val="92D050"/>
              </a:buClr>
              <a:buSzPct val="125000"/>
              <a:buFont typeface="Wingdings" panose="05000000000000000000" pitchFamily="2" charset="2"/>
              <a:buChar char="Ø"/>
            </a:pPr>
            <a:r>
              <a:rPr lang="en-GB" sz="2400" kern="0" dirty="0">
                <a:solidFill>
                  <a:srgbClr val="21431A"/>
                </a:solidFill>
                <a:latin typeface="Century Gothic"/>
                <a:ea typeface="Century Gothic"/>
                <a:cs typeface="Century Gothic"/>
                <a:sym typeface="Century Gothic"/>
              </a:rPr>
              <a:t>Limitation: Can’t determine specific mutation</a:t>
            </a:r>
          </a:p>
          <a:p>
            <a:pPr marL="228600" indent="-228600" defTabSz="457200">
              <a:lnSpc>
                <a:spcPct val="90000"/>
              </a:lnSpc>
              <a:buClr>
                <a:srgbClr val="92D050"/>
              </a:buClr>
              <a:buSzPct val="125000"/>
              <a:buFont typeface="Arial" panose="020B0604020202020204" pitchFamily="34" charset="0"/>
              <a:buChar cha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pPr>
            <a:r>
              <a:rPr lang="en-GB" sz="2400" b="1" kern="0" dirty="0">
                <a:solidFill>
                  <a:srgbClr val="21431A"/>
                </a:solidFill>
                <a:latin typeface="Century Gothic"/>
                <a:ea typeface="Century Gothic"/>
                <a:cs typeface="Century Gothic"/>
                <a:sym typeface="Century Gothic"/>
              </a:rPr>
              <a:t>Field Evaluations (1960s to date)</a:t>
            </a:r>
          </a:p>
          <a:p>
            <a:pPr marL="342900" indent="-342900" defTabSz="457200">
              <a:lnSpc>
                <a:spcPct val="90000"/>
              </a:lnSpc>
              <a:buClr>
                <a:srgbClr val="92D050"/>
              </a:buClr>
              <a:buSzPct val="125000"/>
              <a:buFont typeface="Wingdings" panose="05000000000000000000" pitchFamily="2" charset="2"/>
              <a:buChar char="Ø"/>
            </a:pPr>
            <a:r>
              <a:rPr lang="en-GB" sz="2400" kern="0" dirty="0">
                <a:solidFill>
                  <a:srgbClr val="21431A"/>
                </a:solidFill>
                <a:latin typeface="Century Gothic"/>
                <a:ea typeface="Century Gothic"/>
                <a:cs typeface="Century Gothic"/>
                <a:sym typeface="Century Gothic"/>
              </a:rPr>
              <a:t>Advantage: Results demonstrate real field performance</a:t>
            </a:r>
          </a:p>
          <a:p>
            <a:pPr marL="342900" indent="-342900" defTabSz="457200">
              <a:lnSpc>
                <a:spcPct val="90000"/>
              </a:lnSpc>
              <a:buClr>
                <a:srgbClr val="92D050"/>
              </a:buClr>
              <a:buSzPct val="125000"/>
              <a:buFont typeface="Wingdings" panose="05000000000000000000" pitchFamily="2" charset="2"/>
              <a:buChar char="Ø"/>
            </a:pPr>
            <a:r>
              <a:rPr lang="en-GB" sz="2400" kern="0" dirty="0">
                <a:solidFill>
                  <a:srgbClr val="21431A"/>
                </a:solidFill>
                <a:latin typeface="Century Gothic"/>
                <a:ea typeface="Century Gothic"/>
                <a:cs typeface="Century Gothic"/>
                <a:sym typeface="Century Gothic"/>
              </a:rPr>
              <a:t>Limitation: Can’t determine specific mutation</a:t>
            </a:r>
          </a:p>
          <a:p>
            <a:pPr marL="228600" indent="-228600" defTabSz="457200">
              <a:lnSpc>
                <a:spcPct val="90000"/>
              </a:lnSpc>
              <a:buClr>
                <a:srgbClr val="92D050"/>
              </a:buClr>
              <a:buSzPct val="125000"/>
              <a:buFont typeface="Arial" panose="020B0604020202020204" pitchFamily="34" charset="0"/>
              <a:buChar char="•"/>
            </a:pPr>
            <a:endParaRPr lang="en-GB" sz="2400" b="1"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pPr>
            <a:r>
              <a:rPr lang="en-GB" sz="2400" b="1" kern="0" dirty="0">
                <a:solidFill>
                  <a:srgbClr val="21431A"/>
                </a:solidFill>
                <a:latin typeface="Century Gothic"/>
                <a:ea typeface="Century Gothic"/>
                <a:cs typeface="Century Gothic"/>
                <a:sym typeface="Century Gothic"/>
              </a:rPr>
              <a:t>Lab Blood-Clotting Response Tests (1970s to date)</a:t>
            </a:r>
          </a:p>
          <a:p>
            <a:pPr marL="342900" indent="-342900" defTabSz="457200">
              <a:lnSpc>
                <a:spcPct val="90000"/>
              </a:lnSpc>
              <a:buClr>
                <a:srgbClr val="92D050"/>
              </a:buClr>
              <a:buSzPct val="125000"/>
              <a:buFont typeface="Wingdings" panose="05000000000000000000" pitchFamily="2" charset="2"/>
              <a:buChar char="Ø"/>
            </a:pPr>
            <a:r>
              <a:rPr lang="en-GB" sz="2400" kern="0" dirty="0">
                <a:solidFill>
                  <a:srgbClr val="21431A"/>
                </a:solidFill>
                <a:latin typeface="Century Gothic"/>
                <a:ea typeface="Century Gothic"/>
                <a:cs typeface="Century Gothic"/>
                <a:sym typeface="Century Gothic"/>
              </a:rPr>
              <a:t>Advantage: Quick and easy to perform and can tell us relative strength of resistance</a:t>
            </a:r>
          </a:p>
          <a:p>
            <a:pPr marL="342900" indent="-342900" defTabSz="457200">
              <a:lnSpc>
                <a:spcPct val="90000"/>
              </a:lnSpc>
              <a:buClr>
                <a:srgbClr val="92D050"/>
              </a:buClr>
              <a:buSzPct val="125000"/>
              <a:buFont typeface="Wingdings" panose="05000000000000000000" pitchFamily="2" charset="2"/>
              <a:buChar char="Ø"/>
            </a:pPr>
            <a:r>
              <a:rPr lang="en-GB" sz="2400" kern="0" dirty="0">
                <a:solidFill>
                  <a:srgbClr val="21431A"/>
                </a:solidFill>
                <a:latin typeface="Century Gothic"/>
                <a:ea typeface="Century Gothic"/>
                <a:cs typeface="Century Gothic"/>
                <a:sym typeface="Century Gothic"/>
              </a:rPr>
              <a:t>Limitation: Can’t determine specific mutation</a:t>
            </a:r>
          </a:p>
          <a:p>
            <a:pPr marL="228600" indent="-228600" defTabSz="457200">
              <a:lnSpc>
                <a:spcPct val="90000"/>
              </a:lnSpc>
              <a:buClr>
                <a:srgbClr val="92D050"/>
              </a:buClr>
              <a:buSzPct val="125000"/>
              <a:buFont typeface="Arial" panose="020B0604020202020204" pitchFamily="34" charset="0"/>
              <a:buChar char="•"/>
            </a:pPr>
            <a:endParaRPr lang="en-GB" sz="2400" b="1"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pPr>
            <a:r>
              <a:rPr lang="en-GB" sz="2400" b="1" kern="0" dirty="0">
                <a:solidFill>
                  <a:srgbClr val="21431A"/>
                </a:solidFill>
                <a:latin typeface="Century Gothic"/>
                <a:ea typeface="Century Gothic"/>
                <a:cs typeface="Century Gothic"/>
                <a:sym typeface="Century Gothic"/>
              </a:rPr>
              <a:t>DNA Sequencing (2005 to present)</a:t>
            </a:r>
          </a:p>
          <a:p>
            <a:pPr marL="342900" indent="-342900" defTabSz="457200">
              <a:lnSpc>
                <a:spcPct val="90000"/>
              </a:lnSpc>
              <a:buClr>
                <a:srgbClr val="92D050"/>
              </a:buClr>
              <a:buSzPct val="125000"/>
              <a:buFont typeface="Wingdings" panose="05000000000000000000" pitchFamily="2" charset="2"/>
              <a:buChar char="Ø"/>
            </a:pPr>
            <a:r>
              <a:rPr lang="en-GB" sz="2400" kern="0" dirty="0">
                <a:solidFill>
                  <a:srgbClr val="21431A"/>
                </a:solidFill>
                <a:latin typeface="Century Gothic"/>
                <a:ea typeface="Century Gothic"/>
                <a:cs typeface="Century Gothic"/>
                <a:sym typeface="Century Gothic"/>
              </a:rPr>
              <a:t>Advantage: Tells us the exact mutation</a:t>
            </a:r>
          </a:p>
          <a:p>
            <a:pPr marL="342900" indent="-342900" defTabSz="457200">
              <a:lnSpc>
                <a:spcPct val="90000"/>
              </a:lnSpc>
              <a:buClr>
                <a:srgbClr val="92D050"/>
              </a:buClr>
              <a:buSzPct val="125000"/>
              <a:buFont typeface="Wingdings" panose="05000000000000000000" pitchFamily="2" charset="2"/>
              <a:buChar char="Ø"/>
            </a:pPr>
            <a:r>
              <a:rPr lang="en-GB" sz="2400" kern="0" dirty="0">
                <a:solidFill>
                  <a:srgbClr val="21431A"/>
                </a:solidFill>
                <a:latin typeface="Century Gothic"/>
                <a:ea typeface="Century Gothic"/>
                <a:cs typeface="Century Gothic"/>
                <a:sym typeface="Century Gothic"/>
              </a:rPr>
              <a:t>Limitation: Can’t determine resistance severity</a:t>
            </a:r>
          </a:p>
          <a:p>
            <a:pPr marL="228600" indent="-228600" defTabSz="457200">
              <a:lnSpc>
                <a:spcPct val="90000"/>
              </a:lnSpc>
              <a:buClr>
                <a:srgbClr val="92D050"/>
              </a:buClr>
              <a:buSzPct val="125000"/>
              <a:buFont typeface="Arial" panose="020B0604020202020204" pitchFamily="34" charset="0"/>
              <a:buChar cha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pPr>
            <a:endParaRPr lang="en-GB" sz="2400" kern="0" dirty="0">
              <a:solidFill>
                <a:srgbClr val="21431A"/>
              </a:solidFill>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010470C6-4B99-40DD-9336-E698CBA2E661}"/>
              </a:ext>
            </a:extLst>
          </p:cNvPr>
          <p:cNvSpPr/>
          <p:nvPr/>
        </p:nvSpPr>
        <p:spPr>
          <a:xfrm>
            <a:off x="179615" y="6406226"/>
            <a:ext cx="11789228" cy="461665"/>
          </a:xfrm>
          <a:prstGeom prst="rect">
            <a:avLst/>
          </a:prstGeom>
        </p:spPr>
        <p:txBody>
          <a:bodyPr wrap="square">
            <a:spAutoFit/>
          </a:bodyPr>
          <a:lstStyle/>
          <a:p>
            <a:pPr defTabSz="457200">
              <a:buClr>
                <a:srgbClr val="000000"/>
              </a:buClr>
            </a:pPr>
            <a:r>
              <a:rPr lang="en-GB" sz="800" kern="0" dirty="0">
                <a:solidFill>
                  <a:srgbClr val="000000"/>
                </a:solidFill>
                <a:latin typeface="Arial"/>
                <a:cs typeface="Arial"/>
                <a:sym typeface="Arial"/>
              </a:rPr>
              <a:t>© Copyright 2026</a:t>
            </a:r>
          </a:p>
          <a:p>
            <a:pPr defTabSz="457200">
              <a:buClr>
                <a:srgbClr val="000000"/>
              </a:buCl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grpSp>
        <p:nvGrpSpPr>
          <p:cNvPr id="12" name="Group 11">
            <a:extLst>
              <a:ext uri="{FF2B5EF4-FFF2-40B4-BE49-F238E27FC236}">
                <a16:creationId xmlns:a16="http://schemas.microsoft.com/office/drawing/2014/main" id="{1C0AA21D-18E5-4AD4-42E9-400ABA355BFD}"/>
              </a:ext>
            </a:extLst>
          </p:cNvPr>
          <p:cNvGrpSpPr>
            <a:grpSpLocks noChangeAspect="1"/>
          </p:cNvGrpSpPr>
          <p:nvPr/>
        </p:nvGrpSpPr>
        <p:grpSpPr>
          <a:xfrm>
            <a:off x="8204200" y="2382723"/>
            <a:ext cx="2640920" cy="4231252"/>
            <a:chOff x="5406756" y="893607"/>
            <a:chExt cx="3712482" cy="5948096"/>
          </a:xfrm>
        </p:grpSpPr>
        <p:pic>
          <p:nvPicPr>
            <p:cNvPr id="2" name="Picture 2" descr="Image result for rat feeding in lab cage">
              <a:extLst>
                <a:ext uri="{FF2B5EF4-FFF2-40B4-BE49-F238E27FC236}">
                  <a16:creationId xmlns:a16="http://schemas.microsoft.com/office/drawing/2014/main" id="{FC4D1E00-05C0-73A4-6036-E7AA3355C6E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3202" r="11542"/>
            <a:stretch/>
          </p:blipFill>
          <p:spPr bwMode="auto">
            <a:xfrm>
              <a:off x="5406756" y="893607"/>
              <a:ext cx="2977123" cy="16483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Related image">
              <a:extLst>
                <a:ext uri="{FF2B5EF4-FFF2-40B4-BE49-F238E27FC236}">
                  <a16:creationId xmlns:a16="http://schemas.microsoft.com/office/drawing/2014/main" id="{C082A778-67B9-90A3-705D-7EA2DA127D4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93" b="99614" l="98" r="50195">
                          <a14:foregroundMark x1="10254" y1="57915" x2="10254" y2="57915"/>
                          <a14:foregroundMark x1="7617" y1="14672" x2="7617" y2="14672"/>
                          <a14:foregroundMark x1="44531" y1="15444" x2="44531" y2="15444"/>
                          <a14:foregroundMark x1="43066" y1="55405" x2="43066" y2="55405"/>
                          <a14:foregroundMark x1="39453" y1="4054" x2="39453" y2="4054"/>
                          <a14:foregroundMark x1="23633" y1="8108" x2="23633" y2="8108"/>
                          <a14:foregroundMark x1="6934" y1="7722" x2="6934" y2="7722"/>
                          <a14:foregroundMark x1="6934" y1="4247" x2="6934" y2="4247"/>
                          <a14:foregroundMark x1="40527" y1="26062" x2="40527" y2="26062"/>
                          <a14:foregroundMark x1="12109" y1="12355" x2="12109" y2="12355"/>
                          <a14:foregroundMark x1="3027" y1="34363" x2="3027" y2="34363"/>
                          <a14:foregroundMark x1="3906" y1="9266" x2="3906" y2="9266"/>
                          <a14:foregroundMark x1="12207" y1="4826" x2="12207" y2="4826"/>
                          <a14:foregroundMark x1="2148" y1="13127" x2="2148" y2="13127"/>
                        </a14:backgroundRemoval>
                      </a14:imgEffect>
                    </a14:imgLayer>
                  </a14:imgProps>
                </a:ext>
                <a:ext uri="{28A0092B-C50C-407E-A947-70E740481C1C}">
                  <a14:useLocalDpi xmlns:a14="http://schemas.microsoft.com/office/drawing/2010/main" val="0"/>
                </a:ext>
              </a:extLst>
            </a:blip>
            <a:srcRect r="49816"/>
            <a:stretch/>
          </p:blipFill>
          <p:spPr bwMode="auto">
            <a:xfrm>
              <a:off x="7300780" y="4326932"/>
              <a:ext cx="1144424" cy="11535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mage result for dna">
              <a:extLst>
                <a:ext uri="{FF2B5EF4-FFF2-40B4-BE49-F238E27FC236}">
                  <a16:creationId xmlns:a16="http://schemas.microsoft.com/office/drawing/2014/main" id="{4F6940D3-D842-68A8-B6DD-CE5AD6463DC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896170">
              <a:off x="6112014" y="5369831"/>
              <a:ext cx="1962494" cy="14718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a:extLst>
                <a:ext uri="{FF2B5EF4-FFF2-40B4-BE49-F238E27FC236}">
                  <a16:creationId xmlns:a16="http://schemas.microsoft.com/office/drawing/2014/main" id="{D6A6AD67-C0E5-5723-E95B-82E7FA0892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6953" y="2196764"/>
              <a:ext cx="2032285" cy="203228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BBAEF6A4-D4F6-EAEC-0895-2ACC457EB436}"/>
                </a:ext>
              </a:extLst>
            </p:cNvPr>
            <p:cNvGrpSpPr/>
            <p:nvPr/>
          </p:nvGrpSpPr>
          <p:grpSpPr>
            <a:xfrm>
              <a:off x="6333415" y="3004075"/>
              <a:ext cx="1246454" cy="908062"/>
              <a:chOff x="6013778" y="4635333"/>
              <a:chExt cx="3130222" cy="2280417"/>
            </a:xfrm>
          </p:grpSpPr>
          <p:pic>
            <p:nvPicPr>
              <p:cNvPr id="9" name="Picture 2" descr="Image result for rat illustration">
                <a:extLst>
                  <a:ext uri="{FF2B5EF4-FFF2-40B4-BE49-F238E27FC236}">
                    <a16:creationId xmlns:a16="http://schemas.microsoft.com/office/drawing/2014/main" id="{7C480669-21B3-9759-EB07-9FD63AFA4CA2}"/>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351" b="97453" l="3223" r="97754"/>
                        </a14:imgEffect>
                      </a14:imgLayer>
                    </a14:imgProps>
                  </a:ext>
                  <a:ext uri="{28A0092B-C50C-407E-A947-70E740481C1C}">
                    <a14:useLocalDpi xmlns:a14="http://schemas.microsoft.com/office/drawing/2010/main" val="0"/>
                  </a:ext>
                </a:extLst>
              </a:blip>
              <a:srcRect/>
              <a:stretch>
                <a:fillRect/>
              </a:stretch>
            </p:blipFill>
            <p:spPr bwMode="auto">
              <a:xfrm flipH="1">
                <a:off x="6013778" y="4635333"/>
                <a:ext cx="3130222" cy="2280417"/>
              </a:xfrm>
              <a:prstGeom prst="rect">
                <a:avLst/>
              </a:prstGeom>
              <a:noFill/>
              <a:extLst>
                <a:ext uri="{909E8E84-426E-40DD-AFC4-6F175D3DCCD1}">
                  <a14:hiddenFill xmlns:a14="http://schemas.microsoft.com/office/drawing/2010/main">
                    <a:solidFill>
                      <a:srgbClr val="FFFFFF"/>
                    </a:solidFill>
                  </a14:hiddenFill>
                </a:ext>
              </a:extLst>
            </p:spPr>
          </p:pic>
          <p:sp>
            <p:nvSpPr>
              <p:cNvPr id="10" name="Oval 3">
                <a:extLst>
                  <a:ext uri="{FF2B5EF4-FFF2-40B4-BE49-F238E27FC236}">
                    <a16:creationId xmlns:a16="http://schemas.microsoft.com/office/drawing/2014/main" id="{807831C4-9FF4-B2A4-6E3B-D4A15F779A70}"/>
                  </a:ext>
                </a:extLst>
              </p:cNvPr>
              <p:cNvSpPr/>
              <p:nvPr/>
            </p:nvSpPr>
            <p:spPr>
              <a:xfrm>
                <a:off x="6992128" y="6048581"/>
                <a:ext cx="184636" cy="188120"/>
              </a:xfrm>
              <a:custGeom>
                <a:avLst/>
                <a:gdLst>
                  <a:gd name="connsiteX0" fmla="*/ 0 w 99673"/>
                  <a:gd name="connsiteY0" fmla="*/ 75839 h 151677"/>
                  <a:gd name="connsiteX1" fmla="*/ 49837 w 99673"/>
                  <a:gd name="connsiteY1" fmla="*/ 0 h 151677"/>
                  <a:gd name="connsiteX2" fmla="*/ 99674 w 99673"/>
                  <a:gd name="connsiteY2" fmla="*/ 75839 h 151677"/>
                  <a:gd name="connsiteX3" fmla="*/ 49837 w 99673"/>
                  <a:gd name="connsiteY3" fmla="*/ 151678 h 151677"/>
                  <a:gd name="connsiteX4" fmla="*/ 0 w 99673"/>
                  <a:gd name="connsiteY4" fmla="*/ 75839 h 151677"/>
                  <a:gd name="connsiteX0" fmla="*/ 2325 w 130141"/>
                  <a:gd name="connsiteY0" fmla="*/ 62838 h 138677"/>
                  <a:gd name="connsiteX1" fmla="*/ 121500 w 130141"/>
                  <a:gd name="connsiteY1" fmla="*/ 0 h 138677"/>
                  <a:gd name="connsiteX2" fmla="*/ 101999 w 130141"/>
                  <a:gd name="connsiteY2" fmla="*/ 62838 h 138677"/>
                  <a:gd name="connsiteX3" fmla="*/ 52162 w 130141"/>
                  <a:gd name="connsiteY3" fmla="*/ 138677 h 138677"/>
                  <a:gd name="connsiteX4" fmla="*/ 2325 w 130141"/>
                  <a:gd name="connsiteY4" fmla="*/ 62838 h 138677"/>
                  <a:gd name="connsiteX0" fmla="*/ 2038 w 132568"/>
                  <a:gd name="connsiteY0" fmla="*/ 64801 h 140873"/>
                  <a:gd name="connsiteX1" fmla="*/ 121213 w 132568"/>
                  <a:gd name="connsiteY1" fmla="*/ 1963 h 140873"/>
                  <a:gd name="connsiteX2" fmla="*/ 127714 w 132568"/>
                  <a:gd name="connsiteY2" fmla="*/ 38799 h 140873"/>
                  <a:gd name="connsiteX3" fmla="*/ 51875 w 132568"/>
                  <a:gd name="connsiteY3" fmla="*/ 140640 h 140873"/>
                  <a:gd name="connsiteX4" fmla="*/ 2038 w 132568"/>
                  <a:gd name="connsiteY4" fmla="*/ 64801 h 140873"/>
                  <a:gd name="connsiteX0" fmla="*/ 2382 w 123635"/>
                  <a:gd name="connsiteY0" fmla="*/ 18052 h 141708"/>
                  <a:gd name="connsiteX1" fmla="*/ 112890 w 123635"/>
                  <a:gd name="connsiteY1" fmla="*/ 2884 h 141708"/>
                  <a:gd name="connsiteX2" fmla="*/ 119391 w 123635"/>
                  <a:gd name="connsiteY2" fmla="*/ 39720 h 141708"/>
                  <a:gd name="connsiteX3" fmla="*/ 43552 w 123635"/>
                  <a:gd name="connsiteY3" fmla="*/ 141561 h 141708"/>
                  <a:gd name="connsiteX4" fmla="*/ 2382 w 123635"/>
                  <a:gd name="connsiteY4" fmla="*/ 18052 h 141708"/>
                  <a:gd name="connsiteX0" fmla="*/ 13021 w 134274"/>
                  <a:gd name="connsiteY0" fmla="*/ 17860 h 137192"/>
                  <a:gd name="connsiteX1" fmla="*/ 123529 w 134274"/>
                  <a:gd name="connsiteY1" fmla="*/ 2692 h 137192"/>
                  <a:gd name="connsiteX2" fmla="*/ 130030 w 134274"/>
                  <a:gd name="connsiteY2" fmla="*/ 39528 h 137192"/>
                  <a:gd name="connsiteX3" fmla="*/ 15188 w 134274"/>
                  <a:gd name="connsiteY3" fmla="*/ 137035 h 137192"/>
                  <a:gd name="connsiteX4" fmla="*/ 13021 w 134274"/>
                  <a:gd name="connsiteY4" fmla="*/ 17860 h 13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74" h="137192">
                    <a:moveTo>
                      <a:pt x="13021" y="17860"/>
                    </a:moveTo>
                    <a:cubicBezTo>
                      <a:pt x="31078" y="-4531"/>
                      <a:pt x="104028" y="-919"/>
                      <a:pt x="123529" y="2692"/>
                    </a:cubicBezTo>
                    <a:cubicBezTo>
                      <a:pt x="143030" y="6303"/>
                      <a:pt x="130030" y="-2357"/>
                      <a:pt x="130030" y="39528"/>
                    </a:cubicBezTo>
                    <a:cubicBezTo>
                      <a:pt x="130030" y="81413"/>
                      <a:pt x="34689" y="140646"/>
                      <a:pt x="15188" y="137035"/>
                    </a:cubicBezTo>
                    <a:cubicBezTo>
                      <a:pt x="-4313" y="133424"/>
                      <a:pt x="-5036" y="40251"/>
                      <a:pt x="13021" y="17860"/>
                    </a:cubicBezTo>
                    <a:close/>
                  </a:path>
                </a:pathLst>
              </a:custGeom>
              <a:solidFill>
                <a:srgbClr val="AA9D99"/>
              </a:solidFill>
              <a:ln w="25400" cap="flat" cmpd="sng" algn="ctr">
                <a:noFill/>
                <a:prstDash val="solid"/>
              </a:ln>
              <a:effectLst/>
            </p:spPr>
            <p:txBody>
              <a:bodyPr rtlCol="0" anchor="ctr"/>
              <a:lstStyle/>
              <a:p>
                <a:pPr algn="ctr" defTabSz="457200" eaLnBrk="0" fontAlgn="base" hangingPunct="0">
                  <a:spcBef>
                    <a:spcPct val="0"/>
                  </a:spcBef>
                  <a:spcAft>
                    <a:spcPct val="0"/>
                  </a:spcAft>
                </a:pPr>
                <a:endParaRPr lang="en-GB" sz="1200">
                  <a:solidFill>
                    <a:srgbClr val="FFFFFF"/>
                  </a:solidFill>
                  <a:latin typeface="Arial"/>
                  <a:cs typeface="Arial"/>
                  <a:sym typeface="Arial"/>
                </a:endParaRPr>
              </a:p>
            </p:txBody>
          </p:sp>
          <p:sp>
            <p:nvSpPr>
              <p:cNvPr id="11" name="Oval 3">
                <a:extLst>
                  <a:ext uri="{FF2B5EF4-FFF2-40B4-BE49-F238E27FC236}">
                    <a16:creationId xmlns:a16="http://schemas.microsoft.com/office/drawing/2014/main" id="{036264C5-AC09-5E01-DAAB-C737A99DD9F5}"/>
                  </a:ext>
                </a:extLst>
              </p:cNvPr>
              <p:cNvSpPr/>
              <p:nvPr/>
            </p:nvSpPr>
            <p:spPr>
              <a:xfrm rot="19934722">
                <a:off x="6805855" y="6034162"/>
                <a:ext cx="98872" cy="123466"/>
              </a:xfrm>
              <a:custGeom>
                <a:avLst/>
                <a:gdLst>
                  <a:gd name="connsiteX0" fmla="*/ 0 w 99673"/>
                  <a:gd name="connsiteY0" fmla="*/ 75839 h 151677"/>
                  <a:gd name="connsiteX1" fmla="*/ 49837 w 99673"/>
                  <a:gd name="connsiteY1" fmla="*/ 0 h 151677"/>
                  <a:gd name="connsiteX2" fmla="*/ 99674 w 99673"/>
                  <a:gd name="connsiteY2" fmla="*/ 75839 h 151677"/>
                  <a:gd name="connsiteX3" fmla="*/ 49837 w 99673"/>
                  <a:gd name="connsiteY3" fmla="*/ 151678 h 151677"/>
                  <a:gd name="connsiteX4" fmla="*/ 0 w 99673"/>
                  <a:gd name="connsiteY4" fmla="*/ 75839 h 151677"/>
                  <a:gd name="connsiteX0" fmla="*/ 2325 w 130141"/>
                  <a:gd name="connsiteY0" fmla="*/ 62838 h 138677"/>
                  <a:gd name="connsiteX1" fmla="*/ 121500 w 130141"/>
                  <a:gd name="connsiteY1" fmla="*/ 0 h 138677"/>
                  <a:gd name="connsiteX2" fmla="*/ 101999 w 130141"/>
                  <a:gd name="connsiteY2" fmla="*/ 62838 h 138677"/>
                  <a:gd name="connsiteX3" fmla="*/ 52162 w 130141"/>
                  <a:gd name="connsiteY3" fmla="*/ 138677 h 138677"/>
                  <a:gd name="connsiteX4" fmla="*/ 2325 w 130141"/>
                  <a:gd name="connsiteY4" fmla="*/ 62838 h 138677"/>
                  <a:gd name="connsiteX0" fmla="*/ 2038 w 132568"/>
                  <a:gd name="connsiteY0" fmla="*/ 64801 h 140873"/>
                  <a:gd name="connsiteX1" fmla="*/ 121213 w 132568"/>
                  <a:gd name="connsiteY1" fmla="*/ 1963 h 140873"/>
                  <a:gd name="connsiteX2" fmla="*/ 127714 w 132568"/>
                  <a:gd name="connsiteY2" fmla="*/ 38799 h 140873"/>
                  <a:gd name="connsiteX3" fmla="*/ 51875 w 132568"/>
                  <a:gd name="connsiteY3" fmla="*/ 140640 h 140873"/>
                  <a:gd name="connsiteX4" fmla="*/ 2038 w 132568"/>
                  <a:gd name="connsiteY4" fmla="*/ 64801 h 140873"/>
                  <a:gd name="connsiteX0" fmla="*/ 2382 w 123635"/>
                  <a:gd name="connsiteY0" fmla="*/ 18052 h 141708"/>
                  <a:gd name="connsiteX1" fmla="*/ 112890 w 123635"/>
                  <a:gd name="connsiteY1" fmla="*/ 2884 h 141708"/>
                  <a:gd name="connsiteX2" fmla="*/ 119391 w 123635"/>
                  <a:gd name="connsiteY2" fmla="*/ 39720 h 141708"/>
                  <a:gd name="connsiteX3" fmla="*/ 43552 w 123635"/>
                  <a:gd name="connsiteY3" fmla="*/ 141561 h 141708"/>
                  <a:gd name="connsiteX4" fmla="*/ 2382 w 123635"/>
                  <a:gd name="connsiteY4" fmla="*/ 18052 h 141708"/>
                  <a:gd name="connsiteX0" fmla="*/ 13021 w 134274"/>
                  <a:gd name="connsiteY0" fmla="*/ 17860 h 137192"/>
                  <a:gd name="connsiteX1" fmla="*/ 123529 w 134274"/>
                  <a:gd name="connsiteY1" fmla="*/ 2692 h 137192"/>
                  <a:gd name="connsiteX2" fmla="*/ 130030 w 134274"/>
                  <a:gd name="connsiteY2" fmla="*/ 39528 h 137192"/>
                  <a:gd name="connsiteX3" fmla="*/ 15188 w 134274"/>
                  <a:gd name="connsiteY3" fmla="*/ 137035 h 137192"/>
                  <a:gd name="connsiteX4" fmla="*/ 13021 w 134274"/>
                  <a:gd name="connsiteY4" fmla="*/ 17860 h 137192"/>
                  <a:gd name="connsiteX0" fmla="*/ 11017 w 124219"/>
                  <a:gd name="connsiteY0" fmla="*/ 27257 h 192967"/>
                  <a:gd name="connsiteX1" fmla="*/ 121525 w 124219"/>
                  <a:gd name="connsiteY1" fmla="*/ 12089 h 192967"/>
                  <a:gd name="connsiteX2" fmla="*/ 92718 w 124219"/>
                  <a:gd name="connsiteY2" fmla="*/ 176210 h 192967"/>
                  <a:gd name="connsiteX3" fmla="*/ 13184 w 124219"/>
                  <a:gd name="connsiteY3" fmla="*/ 146432 h 192967"/>
                  <a:gd name="connsiteX4" fmla="*/ 11017 w 124219"/>
                  <a:gd name="connsiteY4" fmla="*/ 27257 h 192967"/>
                  <a:gd name="connsiteX0" fmla="*/ 11017 w 150440"/>
                  <a:gd name="connsiteY0" fmla="*/ 19473 h 173407"/>
                  <a:gd name="connsiteX1" fmla="*/ 121525 w 150440"/>
                  <a:gd name="connsiteY1" fmla="*/ 4305 h 173407"/>
                  <a:gd name="connsiteX2" fmla="*/ 149226 w 150440"/>
                  <a:gd name="connsiteY2" fmla="*/ 63089 h 173407"/>
                  <a:gd name="connsiteX3" fmla="*/ 92718 w 150440"/>
                  <a:gd name="connsiteY3" fmla="*/ 168426 h 173407"/>
                  <a:gd name="connsiteX4" fmla="*/ 13184 w 150440"/>
                  <a:gd name="connsiteY4" fmla="*/ 138648 h 173407"/>
                  <a:gd name="connsiteX5" fmla="*/ 11017 w 150440"/>
                  <a:gd name="connsiteY5" fmla="*/ 19473 h 17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40" h="173407">
                    <a:moveTo>
                      <a:pt x="11017" y="19473"/>
                    </a:moveTo>
                    <a:cubicBezTo>
                      <a:pt x="29074" y="-2918"/>
                      <a:pt x="98490" y="-2964"/>
                      <a:pt x="121525" y="4305"/>
                    </a:cubicBezTo>
                    <a:cubicBezTo>
                      <a:pt x="144560" y="11574"/>
                      <a:pt x="154027" y="35735"/>
                      <a:pt x="149226" y="63089"/>
                    </a:cubicBezTo>
                    <a:cubicBezTo>
                      <a:pt x="144425" y="90443"/>
                      <a:pt x="109045" y="153896"/>
                      <a:pt x="92718" y="168426"/>
                    </a:cubicBezTo>
                    <a:cubicBezTo>
                      <a:pt x="76391" y="182956"/>
                      <a:pt x="26801" y="163474"/>
                      <a:pt x="13184" y="138648"/>
                    </a:cubicBezTo>
                    <a:cubicBezTo>
                      <a:pt x="-433" y="113823"/>
                      <a:pt x="-7040" y="41864"/>
                      <a:pt x="11017" y="19473"/>
                    </a:cubicBezTo>
                    <a:close/>
                  </a:path>
                </a:pathLst>
              </a:custGeom>
              <a:solidFill>
                <a:srgbClr val="AA9D99"/>
              </a:solidFill>
              <a:ln w="25400" cap="flat" cmpd="sng" algn="ctr">
                <a:noFill/>
                <a:prstDash val="solid"/>
              </a:ln>
              <a:effectLst/>
            </p:spPr>
            <p:txBody>
              <a:bodyPr rtlCol="0" anchor="ctr"/>
              <a:lstStyle/>
              <a:p>
                <a:pPr algn="ctr" defTabSz="457200" eaLnBrk="0" fontAlgn="base" hangingPunct="0">
                  <a:spcBef>
                    <a:spcPct val="0"/>
                  </a:spcBef>
                  <a:spcAft>
                    <a:spcPct val="0"/>
                  </a:spcAft>
                </a:pPr>
                <a:endParaRPr lang="en-GB" sz="1200" dirty="0">
                  <a:solidFill>
                    <a:srgbClr val="FFFFFF"/>
                  </a:solidFill>
                  <a:latin typeface="Arial"/>
                  <a:cs typeface="Arial"/>
                  <a:sym typeface="Arial"/>
                </a:endParaRPr>
              </a:p>
            </p:txBody>
          </p:sp>
        </p:grpSp>
      </p:grpSp>
    </p:spTree>
    <p:extLst>
      <p:ext uri="{BB962C8B-B14F-4D97-AF65-F5344CB8AC3E}">
        <p14:creationId xmlns:p14="http://schemas.microsoft.com/office/powerpoint/2010/main" val="3002921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68D6FB28-62F7-B0BB-D793-CDA1B1F46594}"/>
            </a:ext>
          </a:extLst>
        </p:cNvPr>
        <p:cNvGrpSpPr/>
        <p:nvPr/>
      </p:nvGrpSpPr>
      <p:grpSpPr>
        <a:xfrm>
          <a:off x="0" y="0"/>
          <a:ext cx="0" cy="0"/>
          <a:chOff x="0" y="0"/>
          <a:chExt cx="0" cy="0"/>
        </a:xfrm>
      </p:grpSpPr>
      <p:sp>
        <p:nvSpPr>
          <p:cNvPr id="81" name="Google Shape;81;p5">
            <a:extLst>
              <a:ext uri="{FF2B5EF4-FFF2-40B4-BE49-F238E27FC236}">
                <a16:creationId xmlns:a16="http://schemas.microsoft.com/office/drawing/2014/main" id="{C5514F53-4590-CDC6-8821-AD03C8BC39B2}"/>
              </a:ext>
            </a:extLst>
          </p:cNvPr>
          <p:cNvSpPr txBox="1"/>
          <p:nvPr/>
        </p:nvSpPr>
        <p:spPr>
          <a:xfrm>
            <a:off x="635315" y="339974"/>
            <a:ext cx="80188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cs typeface="Arial"/>
                <a:sym typeface="Century Gothic"/>
              </a:rPr>
              <a:t>Blood clotting response (BCR)</a:t>
            </a:r>
            <a:endParaRPr sz="500" kern="0" dirty="0">
              <a:solidFill>
                <a:srgbClr val="000000"/>
              </a:solidFill>
              <a:latin typeface="Arial"/>
              <a:cs typeface="Arial"/>
              <a:sym typeface="Arial"/>
            </a:endParaRPr>
          </a:p>
        </p:txBody>
      </p:sp>
      <p:sp>
        <p:nvSpPr>
          <p:cNvPr id="3" name="Rectangle 2">
            <a:extLst>
              <a:ext uri="{FF2B5EF4-FFF2-40B4-BE49-F238E27FC236}">
                <a16:creationId xmlns:a16="http://schemas.microsoft.com/office/drawing/2014/main" id="{AAF207AE-A5B0-E996-CE1D-7BBF9BBA2D45}"/>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grpSp>
        <p:nvGrpSpPr>
          <p:cNvPr id="31" name="Group 30">
            <a:extLst>
              <a:ext uri="{FF2B5EF4-FFF2-40B4-BE49-F238E27FC236}">
                <a16:creationId xmlns:a16="http://schemas.microsoft.com/office/drawing/2014/main" id="{E104C8D6-D0DB-CD48-34AE-23C765F33E1E}"/>
              </a:ext>
            </a:extLst>
          </p:cNvPr>
          <p:cNvGrpSpPr>
            <a:grpSpLocks noChangeAspect="1"/>
          </p:cNvGrpSpPr>
          <p:nvPr/>
        </p:nvGrpSpPr>
        <p:grpSpPr>
          <a:xfrm>
            <a:off x="1665400" y="923697"/>
            <a:ext cx="8817658" cy="5473879"/>
            <a:chOff x="115857" y="1278801"/>
            <a:chExt cx="8817658" cy="5473879"/>
          </a:xfrm>
        </p:grpSpPr>
        <p:cxnSp>
          <p:nvCxnSpPr>
            <p:cNvPr id="26" name="Straight Arrow Connector 25">
              <a:extLst>
                <a:ext uri="{FF2B5EF4-FFF2-40B4-BE49-F238E27FC236}">
                  <a16:creationId xmlns:a16="http://schemas.microsoft.com/office/drawing/2014/main" id="{31882046-5E76-F95B-78BF-C4C652FA1CF9}"/>
                </a:ext>
              </a:extLst>
            </p:cNvPr>
            <p:cNvCxnSpPr/>
            <p:nvPr/>
          </p:nvCxnSpPr>
          <p:spPr>
            <a:xfrm>
              <a:off x="6723802" y="5177644"/>
              <a:ext cx="1" cy="544275"/>
            </a:xfrm>
            <a:prstGeom prst="straightConnector1">
              <a:avLst/>
            </a:prstGeom>
            <a:noFill/>
            <a:ln w="38100" cap="flat" cmpd="sng" algn="ctr">
              <a:solidFill>
                <a:srgbClr val="FFFFFF"/>
              </a:solidFill>
              <a:prstDash val="solid"/>
              <a:tailEnd type="arrow"/>
            </a:ln>
            <a:effectLst/>
          </p:spPr>
        </p:cxnSp>
        <p:cxnSp>
          <p:nvCxnSpPr>
            <p:cNvPr id="29" name="Straight Arrow Connector 28">
              <a:extLst>
                <a:ext uri="{FF2B5EF4-FFF2-40B4-BE49-F238E27FC236}">
                  <a16:creationId xmlns:a16="http://schemas.microsoft.com/office/drawing/2014/main" id="{FBCFEA88-F044-2B54-3A77-D73D2C7BCC91}"/>
                </a:ext>
              </a:extLst>
            </p:cNvPr>
            <p:cNvCxnSpPr/>
            <p:nvPr/>
          </p:nvCxnSpPr>
          <p:spPr>
            <a:xfrm>
              <a:off x="3551202" y="5087904"/>
              <a:ext cx="1" cy="786415"/>
            </a:xfrm>
            <a:prstGeom prst="straightConnector1">
              <a:avLst/>
            </a:prstGeom>
            <a:noFill/>
            <a:ln w="38100" cap="flat" cmpd="sng" algn="ctr">
              <a:solidFill>
                <a:srgbClr val="FFFFFF"/>
              </a:solidFill>
              <a:prstDash val="solid"/>
              <a:tailEnd type="arrow"/>
            </a:ln>
            <a:effectLst/>
          </p:spPr>
        </p:cxnSp>
        <p:cxnSp>
          <p:nvCxnSpPr>
            <p:cNvPr id="25" name="Straight Arrow Connector 24">
              <a:extLst>
                <a:ext uri="{FF2B5EF4-FFF2-40B4-BE49-F238E27FC236}">
                  <a16:creationId xmlns:a16="http://schemas.microsoft.com/office/drawing/2014/main" id="{04EA886A-7E53-13CB-5BF7-ABB0C7839E45}"/>
                </a:ext>
              </a:extLst>
            </p:cNvPr>
            <p:cNvCxnSpPr/>
            <p:nvPr/>
          </p:nvCxnSpPr>
          <p:spPr>
            <a:xfrm flipH="1">
              <a:off x="5443277" y="4793761"/>
              <a:ext cx="702869" cy="455133"/>
            </a:xfrm>
            <a:prstGeom prst="straightConnector1">
              <a:avLst/>
            </a:prstGeom>
            <a:noFill/>
            <a:ln w="38100" cap="flat" cmpd="sng" algn="ctr">
              <a:solidFill>
                <a:srgbClr val="FFFFFF"/>
              </a:solidFill>
              <a:prstDash val="solid"/>
              <a:tailEnd type="arrow"/>
            </a:ln>
            <a:effectLst/>
          </p:spPr>
        </p:cxnSp>
        <p:cxnSp>
          <p:nvCxnSpPr>
            <p:cNvPr id="4" name="Straight Connector 3">
              <a:extLst>
                <a:ext uri="{FF2B5EF4-FFF2-40B4-BE49-F238E27FC236}">
                  <a16:creationId xmlns:a16="http://schemas.microsoft.com/office/drawing/2014/main" id="{DC57887B-AD11-CD9E-CDD6-AAF06F5C4E16}"/>
                </a:ext>
              </a:extLst>
            </p:cNvPr>
            <p:cNvCxnSpPr/>
            <p:nvPr/>
          </p:nvCxnSpPr>
          <p:spPr>
            <a:xfrm>
              <a:off x="3062389" y="4793761"/>
              <a:ext cx="0" cy="0"/>
            </a:xfrm>
            <a:prstGeom prst="line">
              <a:avLst/>
            </a:prstGeom>
            <a:noFill/>
            <a:ln w="25400" cap="flat" cmpd="sng" algn="ctr">
              <a:solidFill>
                <a:srgbClr val="FF9900">
                  <a:shade val="95000"/>
                  <a:satMod val="105000"/>
                </a:srgbClr>
              </a:solidFill>
              <a:prstDash val="solid"/>
            </a:ln>
            <a:effectLst/>
          </p:spPr>
        </p:cxnSp>
        <p:sp>
          <p:nvSpPr>
            <p:cNvPr id="5" name="TextBox 4">
              <a:extLst>
                <a:ext uri="{FF2B5EF4-FFF2-40B4-BE49-F238E27FC236}">
                  <a16:creationId xmlns:a16="http://schemas.microsoft.com/office/drawing/2014/main" id="{5C64EC3B-2D79-4036-2799-5F77B8863090}"/>
                </a:ext>
              </a:extLst>
            </p:cNvPr>
            <p:cNvSpPr txBox="1"/>
            <p:nvPr/>
          </p:nvSpPr>
          <p:spPr>
            <a:xfrm>
              <a:off x="2985246" y="4196191"/>
              <a:ext cx="245429" cy="461665"/>
            </a:xfrm>
            <a:prstGeom prst="rect">
              <a:avLst/>
            </a:prstGeom>
            <a:noFill/>
          </p:spPr>
          <p:txBody>
            <a:bodyPr wrap="square" rtlCol="0">
              <a:spAutoFit/>
            </a:bodyPr>
            <a:lstStyle/>
            <a:p>
              <a:pPr eaLnBrk="0" fontAlgn="base" hangingPunct="0">
                <a:spcBef>
                  <a:spcPct val="0"/>
                </a:spcBef>
                <a:spcAft>
                  <a:spcPct val="0"/>
                </a:spcAft>
              </a:pPr>
              <a:endParaRPr lang="en-GB" sz="2400" dirty="0">
                <a:solidFill>
                  <a:srgbClr val="000000"/>
                </a:solidFill>
                <a:latin typeface="Times New Roman" pitchFamily="18" charset="0"/>
              </a:endParaRPr>
            </a:p>
          </p:txBody>
        </p:sp>
        <p:sp>
          <p:nvSpPr>
            <p:cNvPr id="6" name="Rectangle 5">
              <a:extLst>
                <a:ext uri="{FF2B5EF4-FFF2-40B4-BE49-F238E27FC236}">
                  <a16:creationId xmlns:a16="http://schemas.microsoft.com/office/drawing/2014/main" id="{51C4CA22-73F3-5BAA-38C3-4B5B8F303E6A}"/>
                </a:ext>
              </a:extLst>
            </p:cNvPr>
            <p:cNvSpPr/>
            <p:nvPr/>
          </p:nvSpPr>
          <p:spPr>
            <a:xfrm>
              <a:off x="818069" y="2816263"/>
              <a:ext cx="2042020" cy="707886"/>
            </a:xfrm>
            <a:prstGeom prst="rect">
              <a:avLst/>
            </a:prstGeom>
          </p:spPr>
          <p:txBody>
            <a:bodyPr wrap="square">
              <a:spAutoFit/>
            </a:bodyPr>
            <a:lstStyle/>
            <a:p>
              <a:pPr eaLnBrk="0" fontAlgn="base" hangingPunct="0">
                <a:spcBef>
                  <a:spcPct val="0"/>
                </a:spcBef>
                <a:spcAft>
                  <a:spcPct val="0"/>
                </a:spcAft>
              </a:pPr>
              <a:r>
                <a:rPr lang="en-GB" sz="2000" dirty="0">
                  <a:solidFill>
                    <a:srgbClr val="000000"/>
                  </a:solidFill>
                  <a:latin typeface="Century Gothic" panose="020B0502020202020204" pitchFamily="34" charset="0"/>
                </a:rPr>
                <a:t>Dose the animal</a:t>
              </a:r>
            </a:p>
          </p:txBody>
        </p:sp>
        <p:pic>
          <p:nvPicPr>
            <p:cNvPr id="7" name="Picture 6">
              <a:extLst>
                <a:ext uri="{FF2B5EF4-FFF2-40B4-BE49-F238E27FC236}">
                  <a16:creationId xmlns:a16="http://schemas.microsoft.com/office/drawing/2014/main" id="{14BAC348-C3DC-85B3-42C3-6AE2FD8729C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644" r="99571"/>
                      </a14:imgEffect>
                    </a14:imgLayer>
                  </a14:imgProps>
                </a:ext>
                <a:ext uri="{28A0092B-C50C-407E-A947-70E740481C1C}">
                  <a14:useLocalDpi xmlns:a14="http://schemas.microsoft.com/office/drawing/2010/main" val="0"/>
                </a:ext>
              </a:extLst>
            </a:blip>
            <a:stretch>
              <a:fillRect/>
            </a:stretch>
          </p:blipFill>
          <p:spPr>
            <a:xfrm flipH="1">
              <a:off x="115857" y="1641405"/>
              <a:ext cx="2397666" cy="1049622"/>
            </a:xfrm>
            <a:prstGeom prst="rect">
              <a:avLst/>
            </a:prstGeom>
          </p:spPr>
        </p:pic>
        <p:pic>
          <p:nvPicPr>
            <p:cNvPr id="8" name="Picture 2" descr="Image result for syringe cartoon">
              <a:extLst>
                <a:ext uri="{FF2B5EF4-FFF2-40B4-BE49-F238E27FC236}">
                  <a16:creationId xmlns:a16="http://schemas.microsoft.com/office/drawing/2014/main" id="{F5DA75A0-D7F0-43FB-EACF-5C771ECF3B9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683562">
              <a:off x="2405860" y="1524587"/>
              <a:ext cx="837680" cy="837680"/>
            </a:xfrm>
            <a:prstGeom prst="rect">
              <a:avLst/>
            </a:prstGeom>
            <a:noFill/>
            <a:extLst>
              <a:ext uri="{909E8E84-426E-40DD-AFC4-6F175D3DCCD1}">
                <a14:hiddenFill xmlns:a14="http://schemas.microsoft.com/office/drawing/2010/main">
                  <a:solidFill>
                    <a:srgbClr val="FFFFFF"/>
                  </a:solidFill>
                </a14:hiddenFill>
              </a:ext>
            </a:extLst>
          </p:spPr>
        </p:pic>
        <p:sp>
          <p:nvSpPr>
            <p:cNvPr id="9" name="Up Arrow 8">
              <a:extLst>
                <a:ext uri="{FF2B5EF4-FFF2-40B4-BE49-F238E27FC236}">
                  <a16:creationId xmlns:a16="http://schemas.microsoft.com/office/drawing/2014/main" id="{D6D5C34F-0222-4BA5-309B-43273F45F11D}"/>
                </a:ext>
              </a:extLst>
            </p:cNvPr>
            <p:cNvSpPr/>
            <p:nvPr/>
          </p:nvSpPr>
          <p:spPr>
            <a:xfrm rot="5400000">
              <a:off x="3460855" y="1963565"/>
              <a:ext cx="437106" cy="741926"/>
            </a:xfrm>
            <a:prstGeom prst="upArrow">
              <a:avLst>
                <a:gd name="adj1" fmla="val 23055"/>
                <a:gd name="adj2" fmla="val 55295"/>
              </a:avLst>
            </a:prstGeom>
            <a:solidFill>
              <a:srgbClr val="FF9900"/>
            </a:solidFill>
            <a:ln w="25400" cap="flat" cmpd="sng" algn="ctr">
              <a:solidFill>
                <a:srgbClr val="FF9900">
                  <a:shade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a:ea typeface="+mn-ea"/>
                <a:cs typeface="+mn-cs"/>
              </a:endParaRPr>
            </a:p>
          </p:txBody>
        </p:sp>
        <p:grpSp>
          <p:nvGrpSpPr>
            <p:cNvPr id="10" name="Group 9">
              <a:extLst>
                <a:ext uri="{FF2B5EF4-FFF2-40B4-BE49-F238E27FC236}">
                  <a16:creationId xmlns:a16="http://schemas.microsoft.com/office/drawing/2014/main" id="{7CFF9F59-43D1-1115-D6ED-F56BE5F6FD33}"/>
                </a:ext>
              </a:extLst>
            </p:cNvPr>
            <p:cNvGrpSpPr/>
            <p:nvPr/>
          </p:nvGrpSpPr>
          <p:grpSpPr>
            <a:xfrm>
              <a:off x="2375096" y="3783581"/>
              <a:ext cx="5306611" cy="2534685"/>
              <a:chOff x="2862237" y="4256273"/>
              <a:chExt cx="2344718" cy="1907822"/>
            </a:xfrm>
          </p:grpSpPr>
          <p:cxnSp>
            <p:nvCxnSpPr>
              <p:cNvPr id="11" name="Straight Connector 10">
                <a:extLst>
                  <a:ext uri="{FF2B5EF4-FFF2-40B4-BE49-F238E27FC236}">
                    <a16:creationId xmlns:a16="http://schemas.microsoft.com/office/drawing/2014/main" id="{1F5B22C3-80DE-258D-EBA2-0C06B573A41D}"/>
                  </a:ext>
                </a:extLst>
              </p:cNvPr>
              <p:cNvCxnSpPr/>
              <p:nvPr/>
            </p:nvCxnSpPr>
            <p:spPr>
              <a:xfrm>
                <a:off x="2862237" y="4256273"/>
                <a:ext cx="0" cy="1907822"/>
              </a:xfrm>
              <a:prstGeom prst="line">
                <a:avLst/>
              </a:prstGeom>
              <a:noFill/>
              <a:ln w="57150" cap="flat" cmpd="sng" algn="ctr">
                <a:solidFill>
                  <a:srgbClr val="FF9900">
                    <a:shade val="95000"/>
                    <a:satMod val="105000"/>
                  </a:srgbClr>
                </a:solidFill>
                <a:prstDash val="solid"/>
              </a:ln>
              <a:effectLst/>
            </p:spPr>
          </p:cxnSp>
          <p:cxnSp>
            <p:nvCxnSpPr>
              <p:cNvPr id="12" name="Straight Connector 11">
                <a:extLst>
                  <a:ext uri="{FF2B5EF4-FFF2-40B4-BE49-F238E27FC236}">
                    <a16:creationId xmlns:a16="http://schemas.microsoft.com/office/drawing/2014/main" id="{90770AAC-927D-5941-FACC-35FFC4598775}"/>
                  </a:ext>
                </a:extLst>
              </p:cNvPr>
              <p:cNvCxnSpPr/>
              <p:nvPr/>
            </p:nvCxnSpPr>
            <p:spPr>
              <a:xfrm flipH="1">
                <a:off x="2873782" y="6135510"/>
                <a:ext cx="2333173" cy="5645"/>
              </a:xfrm>
              <a:prstGeom prst="line">
                <a:avLst/>
              </a:prstGeom>
              <a:noFill/>
              <a:ln w="57150" cap="flat" cmpd="sng" algn="ctr">
                <a:solidFill>
                  <a:srgbClr val="FF9900">
                    <a:shade val="95000"/>
                    <a:satMod val="105000"/>
                  </a:srgbClr>
                </a:solidFill>
                <a:prstDash val="solid"/>
              </a:ln>
              <a:effectLst/>
            </p:spPr>
          </p:cxnSp>
        </p:grpSp>
        <p:sp>
          <p:nvSpPr>
            <p:cNvPr id="13" name="Rectangle 12">
              <a:extLst>
                <a:ext uri="{FF2B5EF4-FFF2-40B4-BE49-F238E27FC236}">
                  <a16:creationId xmlns:a16="http://schemas.microsoft.com/office/drawing/2014/main" id="{0CD22D32-41F4-0A93-721B-64D066CAC1FC}"/>
                </a:ext>
              </a:extLst>
            </p:cNvPr>
            <p:cNvSpPr/>
            <p:nvPr/>
          </p:nvSpPr>
          <p:spPr>
            <a:xfrm>
              <a:off x="4898657" y="3775474"/>
              <a:ext cx="496441" cy="2491705"/>
            </a:xfrm>
            <a:prstGeom prst="rect">
              <a:avLst/>
            </a:prstGeom>
            <a:solidFill>
              <a:schemeClr val="accent1"/>
            </a:solidFill>
            <a:ln w="25400" cap="flat" cmpd="sng" algn="ctr">
              <a:solidFill>
                <a:srgbClr val="FF9900">
                  <a:shade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3591443A-9911-002F-0715-F06B55AB2BFB}"/>
                </a:ext>
              </a:extLst>
            </p:cNvPr>
            <p:cNvSpPr/>
            <p:nvPr/>
          </p:nvSpPr>
          <p:spPr>
            <a:xfrm>
              <a:off x="6494596" y="5869841"/>
              <a:ext cx="478704" cy="387523"/>
            </a:xfrm>
            <a:prstGeom prst="rect">
              <a:avLst/>
            </a:prstGeom>
            <a:solidFill>
              <a:schemeClr val="accent1"/>
            </a:solidFill>
            <a:ln w="25400" cap="flat" cmpd="sng" algn="ctr">
              <a:solidFill>
                <a:srgbClr val="FF9900">
                  <a:shade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F705965D-26B3-FEB4-5361-02895C57B641}"/>
                </a:ext>
              </a:extLst>
            </p:cNvPr>
            <p:cNvSpPr/>
            <p:nvPr/>
          </p:nvSpPr>
          <p:spPr>
            <a:xfrm>
              <a:off x="4292993" y="6330687"/>
              <a:ext cx="1707768" cy="400110"/>
            </a:xfrm>
            <a:prstGeom prst="rect">
              <a:avLst/>
            </a:prstGeom>
          </p:spPr>
          <p:txBody>
            <a:bodyPr wrap="square">
              <a:spAutoFit/>
            </a:bodyPr>
            <a:lstStyle/>
            <a:p>
              <a:pPr algn="ctr" eaLnBrk="0" fontAlgn="base" hangingPunct="0">
                <a:spcBef>
                  <a:spcPct val="0"/>
                </a:spcBef>
                <a:spcAft>
                  <a:spcPct val="0"/>
                </a:spcAft>
              </a:pPr>
              <a:r>
                <a:rPr lang="en-GB" sz="2000" dirty="0">
                  <a:solidFill>
                    <a:srgbClr val="000000"/>
                  </a:solidFill>
                  <a:latin typeface="Century Gothic" panose="020B0502020202020204" pitchFamily="34" charset="0"/>
                </a:rPr>
                <a:t>Susceptible</a:t>
              </a:r>
            </a:p>
          </p:txBody>
        </p:sp>
        <p:sp>
          <p:nvSpPr>
            <p:cNvPr id="16" name="Rectangle 15">
              <a:extLst>
                <a:ext uri="{FF2B5EF4-FFF2-40B4-BE49-F238E27FC236}">
                  <a16:creationId xmlns:a16="http://schemas.microsoft.com/office/drawing/2014/main" id="{4E361CD5-5D88-8FAC-700A-EED51F9BDF52}"/>
                </a:ext>
              </a:extLst>
            </p:cNvPr>
            <p:cNvSpPr/>
            <p:nvPr/>
          </p:nvSpPr>
          <p:spPr>
            <a:xfrm>
              <a:off x="5896648" y="6307517"/>
              <a:ext cx="1654308" cy="400110"/>
            </a:xfrm>
            <a:prstGeom prst="rect">
              <a:avLst/>
            </a:prstGeom>
          </p:spPr>
          <p:txBody>
            <a:bodyPr wrap="square">
              <a:spAutoFit/>
            </a:bodyPr>
            <a:lstStyle/>
            <a:p>
              <a:pPr algn="ctr" eaLnBrk="0" fontAlgn="base" hangingPunct="0">
                <a:spcBef>
                  <a:spcPct val="0"/>
                </a:spcBef>
                <a:spcAft>
                  <a:spcPct val="0"/>
                </a:spcAft>
              </a:pPr>
              <a:r>
                <a:rPr lang="en-GB" sz="2000" dirty="0">
                  <a:solidFill>
                    <a:srgbClr val="000000"/>
                  </a:solidFill>
                  <a:latin typeface="Century Gothic" panose="020B0502020202020204" pitchFamily="34" charset="0"/>
                </a:rPr>
                <a:t>Resistant</a:t>
              </a:r>
            </a:p>
          </p:txBody>
        </p:sp>
        <p:sp>
          <p:nvSpPr>
            <p:cNvPr id="17" name="Rectangle 16">
              <a:extLst>
                <a:ext uri="{FF2B5EF4-FFF2-40B4-BE49-F238E27FC236}">
                  <a16:creationId xmlns:a16="http://schemas.microsoft.com/office/drawing/2014/main" id="{F378580B-5DD1-E585-84A9-CFD8C3764EF9}"/>
                </a:ext>
              </a:extLst>
            </p:cNvPr>
            <p:cNvSpPr/>
            <p:nvPr/>
          </p:nvSpPr>
          <p:spPr>
            <a:xfrm>
              <a:off x="115857" y="4664951"/>
              <a:ext cx="2055892" cy="1569660"/>
            </a:xfrm>
            <a:prstGeom prst="rect">
              <a:avLst/>
            </a:prstGeom>
          </p:spPr>
          <p:txBody>
            <a:bodyPr wrap="square">
              <a:spAutoFit/>
            </a:bodyPr>
            <a:lstStyle/>
            <a:p>
              <a:pPr eaLnBrk="0" fontAlgn="base" hangingPunct="0">
                <a:spcBef>
                  <a:spcPct val="0"/>
                </a:spcBef>
                <a:spcAft>
                  <a:spcPct val="0"/>
                </a:spcAft>
              </a:pPr>
              <a:r>
                <a:rPr lang="en-GB" sz="2400" dirty="0">
                  <a:solidFill>
                    <a:srgbClr val="000000"/>
                  </a:solidFill>
                  <a:latin typeface="Century Gothic" panose="020B0502020202020204" pitchFamily="34" charset="0"/>
                </a:rPr>
                <a:t>Coagulation time (usually measured in seconds)</a:t>
              </a:r>
            </a:p>
          </p:txBody>
        </p:sp>
        <p:pic>
          <p:nvPicPr>
            <p:cNvPr id="18" name="Picture 6" descr="Related image">
              <a:extLst>
                <a:ext uri="{FF2B5EF4-FFF2-40B4-BE49-F238E27FC236}">
                  <a16:creationId xmlns:a16="http://schemas.microsoft.com/office/drawing/2014/main" id="{5E867A4B-9AB8-A417-285B-233C0A60023E}"/>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93" b="99614" l="98" r="50195">
                          <a14:foregroundMark x1="10254" y1="57915" x2="10254" y2="57915"/>
                          <a14:foregroundMark x1="7617" y1="14672" x2="7617" y2="14672"/>
                          <a14:foregroundMark x1="44531" y1="15444" x2="44531" y2="15444"/>
                          <a14:foregroundMark x1="43066" y1="55405" x2="43066" y2="55405"/>
                          <a14:foregroundMark x1="39453" y1="4054" x2="39453" y2="4054"/>
                          <a14:foregroundMark x1="23633" y1="8108" x2="23633" y2="8108"/>
                          <a14:foregroundMark x1="6934" y1="7722" x2="6934" y2="7722"/>
                          <a14:foregroundMark x1="6934" y1="4247" x2="6934" y2="4247"/>
                          <a14:foregroundMark x1="40527" y1="26062" x2="40527" y2="26062"/>
                          <a14:foregroundMark x1="12109" y1="12355" x2="12109" y2="12355"/>
                          <a14:foregroundMark x1="3027" y1="34363" x2="3027" y2="34363"/>
                          <a14:foregroundMark x1="3906" y1="9266" x2="3906" y2="9266"/>
                          <a14:foregroundMark x1="12207" y1="4826" x2="12207" y2="4826"/>
                          <a14:foregroundMark x1="2148" y1="13127" x2="2148" y2="13127"/>
                        </a14:backgroundRemoval>
                      </a14:imgEffect>
                    </a14:imgLayer>
                  </a14:imgProps>
                </a:ext>
                <a:ext uri="{28A0092B-C50C-407E-A947-70E740481C1C}">
                  <a14:useLocalDpi xmlns:a14="http://schemas.microsoft.com/office/drawing/2010/main" val="0"/>
                </a:ext>
              </a:extLst>
            </a:blip>
            <a:srcRect l="1" r="83526"/>
            <a:stretch/>
          </p:blipFill>
          <p:spPr bwMode="auto">
            <a:xfrm>
              <a:off x="4661960" y="1622209"/>
              <a:ext cx="375664" cy="115359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Related image">
              <a:extLst>
                <a:ext uri="{FF2B5EF4-FFF2-40B4-BE49-F238E27FC236}">
                  <a16:creationId xmlns:a16="http://schemas.microsoft.com/office/drawing/2014/main" id="{C672041A-013D-8243-023A-80AD7D02903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87696" y="1278801"/>
              <a:ext cx="1454090" cy="145409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00CA3452-9BA2-802E-0D08-68DE429BCC1D}"/>
                </a:ext>
              </a:extLst>
            </p:cNvPr>
            <p:cNvSpPr/>
            <p:nvPr/>
          </p:nvSpPr>
          <p:spPr>
            <a:xfrm>
              <a:off x="4220410" y="2817377"/>
              <a:ext cx="1512192" cy="707886"/>
            </a:xfrm>
            <a:prstGeom prst="rect">
              <a:avLst/>
            </a:prstGeom>
          </p:spPr>
          <p:txBody>
            <a:bodyPr wrap="square">
              <a:spAutoFit/>
            </a:bodyPr>
            <a:lstStyle/>
            <a:p>
              <a:pPr eaLnBrk="0" fontAlgn="base" hangingPunct="0">
                <a:spcBef>
                  <a:spcPct val="0"/>
                </a:spcBef>
                <a:spcAft>
                  <a:spcPct val="0"/>
                </a:spcAft>
              </a:pPr>
              <a:r>
                <a:rPr lang="en-GB" sz="2000" dirty="0">
                  <a:solidFill>
                    <a:srgbClr val="000000"/>
                  </a:solidFill>
                  <a:latin typeface="Century Gothic" panose="020B0502020202020204" pitchFamily="34" charset="0"/>
                </a:rPr>
                <a:t>Take blood</a:t>
              </a:r>
            </a:p>
          </p:txBody>
        </p:sp>
        <p:sp>
          <p:nvSpPr>
            <p:cNvPr id="21" name="Rectangle 20">
              <a:extLst>
                <a:ext uri="{FF2B5EF4-FFF2-40B4-BE49-F238E27FC236}">
                  <a16:creationId xmlns:a16="http://schemas.microsoft.com/office/drawing/2014/main" id="{14755F3B-9980-8CE9-E1B3-EED7A140F0C1}"/>
                </a:ext>
              </a:extLst>
            </p:cNvPr>
            <p:cNvSpPr/>
            <p:nvPr/>
          </p:nvSpPr>
          <p:spPr>
            <a:xfrm>
              <a:off x="6849612" y="2816263"/>
              <a:ext cx="2083903" cy="1015663"/>
            </a:xfrm>
            <a:prstGeom prst="rect">
              <a:avLst/>
            </a:prstGeom>
          </p:spPr>
          <p:txBody>
            <a:bodyPr wrap="square">
              <a:spAutoFit/>
            </a:bodyPr>
            <a:lstStyle/>
            <a:p>
              <a:pPr eaLnBrk="0" fontAlgn="base" hangingPunct="0">
                <a:spcBef>
                  <a:spcPct val="0"/>
                </a:spcBef>
                <a:spcAft>
                  <a:spcPct val="0"/>
                </a:spcAft>
              </a:pPr>
              <a:r>
                <a:rPr lang="en-GB" sz="2000" dirty="0">
                  <a:solidFill>
                    <a:srgbClr val="000000"/>
                  </a:solidFill>
                  <a:latin typeface="Century Gothic" panose="020B0502020202020204" pitchFamily="34" charset="0"/>
                </a:rPr>
                <a:t>Measure coagulation time</a:t>
              </a:r>
            </a:p>
          </p:txBody>
        </p:sp>
        <p:sp>
          <p:nvSpPr>
            <p:cNvPr id="22" name="Up Arrow 49">
              <a:extLst>
                <a:ext uri="{FF2B5EF4-FFF2-40B4-BE49-F238E27FC236}">
                  <a16:creationId xmlns:a16="http://schemas.microsoft.com/office/drawing/2014/main" id="{47C8A35E-550D-EBC0-FEE7-EA288F69DCDD}"/>
                </a:ext>
              </a:extLst>
            </p:cNvPr>
            <p:cNvSpPr/>
            <p:nvPr/>
          </p:nvSpPr>
          <p:spPr>
            <a:xfrm rot="5400000">
              <a:off x="5886530" y="1939375"/>
              <a:ext cx="437106" cy="741926"/>
            </a:xfrm>
            <a:prstGeom prst="upArrow">
              <a:avLst>
                <a:gd name="adj1" fmla="val 23055"/>
                <a:gd name="adj2" fmla="val 55295"/>
              </a:avLst>
            </a:prstGeom>
            <a:solidFill>
              <a:srgbClr val="FF9900"/>
            </a:solidFill>
            <a:ln w="25400" cap="flat" cmpd="sng" algn="ctr">
              <a:solidFill>
                <a:srgbClr val="FF9900">
                  <a:shade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dirty="0">
                <a:ln>
                  <a:noFill/>
                </a:ln>
                <a:solidFill>
                  <a:srgbClr val="000000"/>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31B10402-CF97-62CE-2403-B32680CBC0F4}"/>
                </a:ext>
              </a:extLst>
            </p:cNvPr>
            <p:cNvSpPr/>
            <p:nvPr/>
          </p:nvSpPr>
          <p:spPr>
            <a:xfrm>
              <a:off x="3310121" y="5891616"/>
              <a:ext cx="478704" cy="387523"/>
            </a:xfrm>
            <a:prstGeom prst="rect">
              <a:avLst/>
            </a:prstGeom>
            <a:solidFill>
              <a:schemeClr val="accent1"/>
            </a:solidFill>
            <a:ln w="25400" cap="flat" cmpd="sng" algn="ctr">
              <a:solidFill>
                <a:srgbClr val="FF9900">
                  <a:shade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a:ea typeface="+mn-ea"/>
                <a:cs typeface="+mn-cs"/>
              </a:endParaRPr>
            </a:p>
          </p:txBody>
        </p:sp>
        <p:sp>
          <p:nvSpPr>
            <p:cNvPr id="24" name="TextBox 23">
              <a:extLst>
                <a:ext uri="{FF2B5EF4-FFF2-40B4-BE49-F238E27FC236}">
                  <a16:creationId xmlns:a16="http://schemas.microsoft.com/office/drawing/2014/main" id="{6B9BAA93-BEB4-5EB0-2419-40EB03EF7B52}"/>
                </a:ext>
              </a:extLst>
            </p:cNvPr>
            <p:cNvSpPr txBox="1"/>
            <p:nvPr/>
          </p:nvSpPr>
          <p:spPr>
            <a:xfrm>
              <a:off x="5559571" y="4696980"/>
              <a:ext cx="2033100" cy="707886"/>
            </a:xfrm>
            <a:prstGeom prst="rect">
              <a:avLst/>
            </a:prstGeom>
            <a:solidFill>
              <a:srgbClr val="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2000" b="0" i="0" u="none" strike="noStrike" kern="0" cap="none" spc="0" normalizeH="0" baseline="0" noProof="0" dirty="0">
                  <a:ln>
                    <a:noFill/>
                  </a:ln>
                  <a:solidFill>
                    <a:srgbClr val="000000"/>
                  </a:solidFill>
                  <a:effectLst/>
                  <a:uLnTx/>
                  <a:uFillTx/>
                  <a:latin typeface="Century Gothic" panose="020B0502020202020204" pitchFamily="34" charset="0"/>
                </a:rPr>
                <a:t>Anticoagulant administered</a:t>
              </a:r>
            </a:p>
          </p:txBody>
        </p:sp>
        <p:sp>
          <p:nvSpPr>
            <p:cNvPr id="27" name="TextBox 26">
              <a:extLst>
                <a:ext uri="{FF2B5EF4-FFF2-40B4-BE49-F238E27FC236}">
                  <a16:creationId xmlns:a16="http://schemas.microsoft.com/office/drawing/2014/main" id="{A277F1C3-94A6-3D49-B6F8-CDDDD5524AC7}"/>
                </a:ext>
              </a:extLst>
            </p:cNvPr>
            <p:cNvSpPr txBox="1"/>
            <p:nvPr/>
          </p:nvSpPr>
          <p:spPr>
            <a:xfrm>
              <a:off x="2513523" y="4409278"/>
              <a:ext cx="2220661" cy="1015663"/>
            </a:xfrm>
            <a:prstGeom prst="rect">
              <a:avLst/>
            </a:prstGeom>
            <a:solidFill>
              <a:srgbClr val="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2000" b="0" i="0" u="none" strike="noStrike" kern="0" cap="none" spc="0" normalizeH="0" baseline="0" noProof="0" dirty="0">
                  <a:ln>
                    <a:noFill/>
                  </a:ln>
                  <a:solidFill>
                    <a:srgbClr val="000000"/>
                  </a:solidFill>
                  <a:effectLst/>
                  <a:uLnTx/>
                  <a:uFillTx/>
                  <a:latin typeface="Century Gothic" panose="020B0502020202020204" pitchFamily="34" charset="0"/>
                </a:rPr>
                <a:t>No anticoagulant administered</a:t>
              </a:r>
            </a:p>
          </p:txBody>
        </p:sp>
        <p:sp>
          <p:nvSpPr>
            <p:cNvPr id="28" name="Rectangle 27">
              <a:extLst>
                <a:ext uri="{FF2B5EF4-FFF2-40B4-BE49-F238E27FC236}">
                  <a16:creationId xmlns:a16="http://schemas.microsoft.com/office/drawing/2014/main" id="{E1493A12-AFEC-1753-9B07-0E19D5B2EE13}"/>
                </a:ext>
              </a:extLst>
            </p:cNvPr>
            <p:cNvSpPr/>
            <p:nvPr/>
          </p:nvSpPr>
          <p:spPr>
            <a:xfrm>
              <a:off x="2695589" y="6352570"/>
              <a:ext cx="1707768" cy="400110"/>
            </a:xfrm>
            <a:prstGeom prst="rect">
              <a:avLst/>
            </a:prstGeom>
          </p:spPr>
          <p:txBody>
            <a:bodyPr wrap="square">
              <a:spAutoFit/>
            </a:bodyPr>
            <a:lstStyle/>
            <a:p>
              <a:pPr algn="ctr" eaLnBrk="0" fontAlgn="base" hangingPunct="0">
                <a:spcBef>
                  <a:spcPct val="0"/>
                </a:spcBef>
                <a:spcAft>
                  <a:spcPct val="0"/>
                </a:spcAft>
              </a:pPr>
              <a:r>
                <a:rPr lang="en-GB" sz="2000" dirty="0">
                  <a:solidFill>
                    <a:srgbClr val="000000"/>
                  </a:solidFill>
                  <a:latin typeface="Century Gothic" panose="020B0502020202020204" pitchFamily="34" charset="0"/>
                </a:rPr>
                <a:t>Susceptible</a:t>
              </a:r>
            </a:p>
          </p:txBody>
        </p:sp>
      </p:grpSp>
      <p:sp>
        <p:nvSpPr>
          <p:cNvPr id="30" name="Up Arrow 49">
            <a:extLst>
              <a:ext uri="{FF2B5EF4-FFF2-40B4-BE49-F238E27FC236}">
                <a16:creationId xmlns:a16="http://schemas.microsoft.com/office/drawing/2014/main" id="{9904DBC0-B151-0DD7-BA48-302DE3145DF7}"/>
              </a:ext>
            </a:extLst>
          </p:cNvPr>
          <p:cNvSpPr/>
          <p:nvPr/>
        </p:nvSpPr>
        <p:spPr>
          <a:xfrm rot="10800000">
            <a:off x="8125664" y="4978678"/>
            <a:ext cx="298614" cy="430809"/>
          </a:xfrm>
          <a:prstGeom prst="upArrow">
            <a:avLst>
              <a:gd name="adj1" fmla="val 23055"/>
              <a:gd name="adj2" fmla="val 55295"/>
            </a:avLst>
          </a:prstGeom>
          <a:solidFill>
            <a:srgbClr val="FF9900"/>
          </a:solidFill>
          <a:ln w="25400" cap="flat" cmpd="sng" algn="ctr">
            <a:solidFill>
              <a:srgbClr val="FF9900">
                <a:shade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dirty="0">
              <a:ln>
                <a:noFill/>
              </a:ln>
              <a:solidFill>
                <a:srgbClr val="000000"/>
              </a:solidFill>
              <a:effectLst/>
              <a:uLnTx/>
              <a:uFillTx/>
              <a:latin typeface="Arial"/>
              <a:ea typeface="+mn-ea"/>
              <a:cs typeface="+mn-cs"/>
            </a:endParaRPr>
          </a:p>
        </p:txBody>
      </p:sp>
      <p:sp>
        <p:nvSpPr>
          <p:cNvPr id="32" name="Up Arrow 49">
            <a:extLst>
              <a:ext uri="{FF2B5EF4-FFF2-40B4-BE49-F238E27FC236}">
                <a16:creationId xmlns:a16="http://schemas.microsoft.com/office/drawing/2014/main" id="{3AED4BDA-F6E6-9BC0-241E-072008FF1825}"/>
              </a:ext>
            </a:extLst>
          </p:cNvPr>
          <p:cNvSpPr/>
          <p:nvPr/>
        </p:nvSpPr>
        <p:spPr>
          <a:xfrm rot="18165161">
            <a:off x="7132471" y="3942398"/>
            <a:ext cx="298614" cy="430809"/>
          </a:xfrm>
          <a:prstGeom prst="upArrow">
            <a:avLst>
              <a:gd name="adj1" fmla="val 23055"/>
              <a:gd name="adj2" fmla="val 55295"/>
            </a:avLst>
          </a:prstGeom>
          <a:solidFill>
            <a:srgbClr val="FF9900"/>
          </a:solidFill>
          <a:ln w="25400" cap="flat" cmpd="sng" algn="ctr">
            <a:solidFill>
              <a:srgbClr val="FF9900">
                <a:shade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dirty="0">
              <a:ln>
                <a:noFill/>
              </a:ln>
              <a:solidFill>
                <a:srgbClr val="000000"/>
              </a:solidFill>
              <a:effectLst/>
              <a:uLnTx/>
              <a:uFillTx/>
              <a:latin typeface="Arial"/>
              <a:ea typeface="+mn-ea"/>
              <a:cs typeface="+mn-cs"/>
            </a:endParaRPr>
          </a:p>
        </p:txBody>
      </p:sp>
      <p:sp>
        <p:nvSpPr>
          <p:cNvPr id="33" name="Up Arrow 49">
            <a:extLst>
              <a:ext uri="{FF2B5EF4-FFF2-40B4-BE49-F238E27FC236}">
                <a16:creationId xmlns:a16="http://schemas.microsoft.com/office/drawing/2014/main" id="{D4B699B3-0465-F088-2185-483CE83E4A2D}"/>
              </a:ext>
            </a:extLst>
          </p:cNvPr>
          <p:cNvSpPr/>
          <p:nvPr/>
        </p:nvSpPr>
        <p:spPr>
          <a:xfrm rot="10800000">
            <a:off x="4939564" y="5015612"/>
            <a:ext cx="298614" cy="430809"/>
          </a:xfrm>
          <a:prstGeom prst="upArrow">
            <a:avLst>
              <a:gd name="adj1" fmla="val 23055"/>
              <a:gd name="adj2" fmla="val 55295"/>
            </a:avLst>
          </a:prstGeom>
          <a:solidFill>
            <a:srgbClr val="FF9900"/>
          </a:solidFill>
          <a:ln w="25400" cap="flat" cmpd="sng" algn="ctr">
            <a:solidFill>
              <a:srgbClr val="FF9900">
                <a:shade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6643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A38B8B98-A165-C376-4408-320FE6C17456}"/>
            </a:ext>
          </a:extLst>
        </p:cNvPr>
        <p:cNvGrpSpPr/>
        <p:nvPr/>
      </p:nvGrpSpPr>
      <p:grpSpPr>
        <a:xfrm>
          <a:off x="0" y="0"/>
          <a:ext cx="0" cy="0"/>
          <a:chOff x="0" y="0"/>
          <a:chExt cx="0" cy="0"/>
        </a:xfrm>
      </p:grpSpPr>
      <p:sp>
        <p:nvSpPr>
          <p:cNvPr id="81" name="Google Shape;81;p5">
            <a:extLst>
              <a:ext uri="{FF2B5EF4-FFF2-40B4-BE49-F238E27FC236}">
                <a16:creationId xmlns:a16="http://schemas.microsoft.com/office/drawing/2014/main" id="{CCB2D76B-192D-5518-E3BE-0DE020FE3D37}"/>
              </a:ext>
            </a:extLst>
          </p:cNvPr>
          <p:cNvSpPr txBox="1"/>
          <p:nvPr/>
        </p:nvSpPr>
        <p:spPr>
          <a:xfrm>
            <a:off x="635315" y="757068"/>
            <a:ext cx="80188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cs typeface="Arial"/>
                <a:sym typeface="Century Gothic"/>
              </a:rPr>
              <a:t>Resistance severity</a:t>
            </a:r>
            <a:endParaRPr sz="500" kern="0" dirty="0">
              <a:solidFill>
                <a:srgbClr val="000000"/>
              </a:solidFill>
              <a:latin typeface="Arial"/>
              <a:cs typeface="Arial"/>
              <a:sym typeface="Arial"/>
            </a:endParaRPr>
          </a:p>
        </p:txBody>
      </p:sp>
      <p:sp>
        <p:nvSpPr>
          <p:cNvPr id="82" name="Google Shape;82;p5">
            <a:extLst>
              <a:ext uri="{FF2B5EF4-FFF2-40B4-BE49-F238E27FC236}">
                <a16:creationId xmlns:a16="http://schemas.microsoft.com/office/drawing/2014/main" id="{6E131296-97AF-A180-AF6B-A180A27EC8F8}"/>
              </a:ext>
            </a:extLst>
          </p:cNvPr>
          <p:cNvSpPr txBox="1"/>
          <p:nvPr/>
        </p:nvSpPr>
        <p:spPr>
          <a:xfrm>
            <a:off x="635315" y="2538662"/>
            <a:ext cx="11219228"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Trying to compare resistance levels is difficult</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One way is to express relative degrees of resistance is using the term Resistance Factor (RF), sometimes called Resistance Ratio.</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Resistance factor </a:t>
            </a:r>
            <a:r>
              <a:rPr lang="en-GB" sz="2400" b="1" kern="0" dirty="0">
                <a:solidFill>
                  <a:srgbClr val="21431A"/>
                </a:solidFill>
                <a:latin typeface="Century Gothic"/>
                <a:ea typeface="Century Gothic"/>
                <a:cs typeface="Century Gothic"/>
                <a:sym typeface="Century Gothic"/>
              </a:rPr>
              <a:t>2</a:t>
            </a:r>
            <a:r>
              <a:rPr lang="en-GB" sz="2400" kern="0" dirty="0">
                <a:solidFill>
                  <a:srgbClr val="21431A"/>
                </a:solidFill>
                <a:latin typeface="Century Gothic"/>
                <a:ea typeface="Century Gothic"/>
                <a:cs typeface="Century Gothic"/>
                <a:sym typeface="Century Gothic"/>
              </a:rPr>
              <a:t>     =  twice the normal dose needed to kill</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Resistance factor </a:t>
            </a:r>
            <a:r>
              <a:rPr lang="en-GB" sz="2400" b="1" kern="0" dirty="0">
                <a:solidFill>
                  <a:srgbClr val="21431A"/>
                </a:solidFill>
                <a:latin typeface="Century Gothic"/>
                <a:ea typeface="Century Gothic"/>
                <a:cs typeface="Century Gothic"/>
                <a:sym typeface="Century Gothic"/>
              </a:rPr>
              <a:t>10</a:t>
            </a:r>
            <a:r>
              <a:rPr lang="en-GB" sz="2400" kern="0" dirty="0">
                <a:solidFill>
                  <a:srgbClr val="21431A"/>
                </a:solidFill>
                <a:latin typeface="Century Gothic"/>
                <a:ea typeface="Century Gothic"/>
                <a:cs typeface="Century Gothic"/>
                <a:sym typeface="Century Gothic"/>
              </a:rPr>
              <a:t>   =  ten times the normal dose needed to kill</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Resistance factor </a:t>
            </a:r>
            <a:r>
              <a:rPr lang="en-GB" sz="2400" b="1" kern="0" dirty="0">
                <a:solidFill>
                  <a:srgbClr val="21431A"/>
                </a:solidFill>
                <a:latin typeface="Century Gothic"/>
                <a:ea typeface="Century Gothic"/>
                <a:cs typeface="Century Gothic"/>
                <a:sym typeface="Century Gothic"/>
              </a:rPr>
              <a:t>100</a:t>
            </a:r>
            <a:r>
              <a:rPr lang="en-GB" sz="2400" kern="0" dirty="0">
                <a:solidFill>
                  <a:srgbClr val="21431A"/>
                </a:solidFill>
                <a:latin typeface="Century Gothic"/>
                <a:ea typeface="Century Gothic"/>
                <a:cs typeface="Century Gothic"/>
                <a:sym typeface="Century Gothic"/>
              </a:rPr>
              <a:t> = one hundred times the normal dose needed to kill</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495F4CFC-2090-E7E0-C69B-F61BEDD7B343}"/>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Tree>
    <p:extLst>
      <p:ext uri="{BB962C8B-B14F-4D97-AF65-F5344CB8AC3E}">
        <p14:creationId xmlns:p14="http://schemas.microsoft.com/office/powerpoint/2010/main" val="977852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C600DBCB-10E1-5909-4EF2-99DF81A0183B}"/>
            </a:ext>
          </a:extLst>
        </p:cNvPr>
        <p:cNvGrpSpPr/>
        <p:nvPr/>
      </p:nvGrpSpPr>
      <p:grpSpPr>
        <a:xfrm>
          <a:off x="0" y="0"/>
          <a:ext cx="0" cy="0"/>
          <a:chOff x="0" y="0"/>
          <a:chExt cx="0" cy="0"/>
        </a:xfrm>
      </p:grpSpPr>
      <p:sp>
        <p:nvSpPr>
          <p:cNvPr id="81" name="Google Shape;81;p5">
            <a:extLst>
              <a:ext uri="{FF2B5EF4-FFF2-40B4-BE49-F238E27FC236}">
                <a16:creationId xmlns:a16="http://schemas.microsoft.com/office/drawing/2014/main" id="{4384A233-B94A-9FE9-BAE5-580502EF6D46}"/>
              </a:ext>
            </a:extLst>
          </p:cNvPr>
          <p:cNvSpPr txBox="1"/>
          <p:nvPr/>
        </p:nvSpPr>
        <p:spPr>
          <a:xfrm>
            <a:off x="635315" y="757068"/>
            <a:ext cx="80188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cs typeface="Arial"/>
                <a:sym typeface="Century Gothic"/>
              </a:rPr>
              <a:t>Resistance definitions</a:t>
            </a:r>
            <a:endParaRPr sz="500" kern="0" dirty="0">
              <a:solidFill>
                <a:srgbClr val="000000"/>
              </a:solidFill>
              <a:latin typeface="Arial"/>
              <a:cs typeface="Arial"/>
              <a:sym typeface="Arial"/>
            </a:endParaRPr>
          </a:p>
        </p:txBody>
      </p:sp>
      <p:sp>
        <p:nvSpPr>
          <p:cNvPr id="82" name="Google Shape;82;p5">
            <a:extLst>
              <a:ext uri="{FF2B5EF4-FFF2-40B4-BE49-F238E27FC236}">
                <a16:creationId xmlns:a16="http://schemas.microsoft.com/office/drawing/2014/main" id="{461B4433-75AC-AD9E-AFE6-84171EF3DAFC}"/>
              </a:ext>
            </a:extLst>
          </p:cNvPr>
          <p:cNvSpPr txBox="1"/>
          <p:nvPr/>
        </p:nvSpPr>
        <p:spPr>
          <a:xfrm>
            <a:off x="635315" y="2538662"/>
            <a:ext cx="11219228"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TECHNICAL RESISTANCE</a:t>
            </a:r>
          </a:p>
          <a:p>
            <a:pPr marL="342900"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The resistance has no observable practical effect</a:t>
            </a:r>
          </a:p>
          <a:p>
            <a:pPr marL="342900"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 e.g. resistance factors less than 5</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PRACTICAL RESISTANCE</a:t>
            </a:r>
          </a:p>
          <a:p>
            <a:pPr marL="342900"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The resistance has a practical effect on control</a:t>
            </a:r>
          </a:p>
          <a:p>
            <a:pPr marL="342900"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e.g. resistance factors greater than 10</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97B17D9B-876D-E62F-3A7A-8E7F5D4C2A93}"/>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Tree>
    <p:extLst>
      <p:ext uri="{BB962C8B-B14F-4D97-AF65-F5344CB8AC3E}">
        <p14:creationId xmlns:p14="http://schemas.microsoft.com/office/powerpoint/2010/main" val="3074320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7E053126-1A12-A6D2-5A9C-6FD91054A096}"/>
            </a:ext>
          </a:extLst>
        </p:cNvPr>
        <p:cNvGrpSpPr/>
        <p:nvPr/>
      </p:nvGrpSpPr>
      <p:grpSpPr>
        <a:xfrm>
          <a:off x="0" y="0"/>
          <a:ext cx="0" cy="0"/>
          <a:chOff x="0" y="0"/>
          <a:chExt cx="0" cy="0"/>
        </a:xfrm>
      </p:grpSpPr>
      <p:sp>
        <p:nvSpPr>
          <p:cNvPr id="81" name="Google Shape;81;p5">
            <a:extLst>
              <a:ext uri="{FF2B5EF4-FFF2-40B4-BE49-F238E27FC236}">
                <a16:creationId xmlns:a16="http://schemas.microsoft.com/office/drawing/2014/main" id="{AD4B0D22-D90D-3FDE-1EBB-D06525702A1D}"/>
              </a:ext>
            </a:extLst>
          </p:cNvPr>
          <p:cNvSpPr txBox="1"/>
          <p:nvPr/>
        </p:nvSpPr>
        <p:spPr>
          <a:xfrm>
            <a:off x="611108" y="522534"/>
            <a:ext cx="10969784" cy="1200314"/>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cs typeface="Arial"/>
                <a:sym typeface="Century Gothic"/>
              </a:rPr>
              <a:t>Resistance variations</a:t>
            </a:r>
          </a:p>
          <a:p>
            <a:pPr defTabSz="457200">
              <a:buClr>
                <a:srgbClr val="FFFF00"/>
              </a:buClr>
              <a:buSzPts val="9000"/>
              <a:defRPr/>
            </a:pPr>
            <a:r>
              <a:rPr lang="en-US" sz="3600" kern="0" dirty="0">
                <a:solidFill>
                  <a:srgbClr val="21431A"/>
                </a:solidFill>
                <a:latin typeface="Century Gothic"/>
                <a:cs typeface="Arial"/>
                <a:sym typeface="Century Gothic"/>
              </a:rPr>
              <a:t>(levels of resistance depend on several factors)</a:t>
            </a:r>
            <a:endParaRPr sz="500" kern="0" dirty="0">
              <a:solidFill>
                <a:srgbClr val="000000"/>
              </a:solidFill>
              <a:latin typeface="Arial"/>
              <a:cs typeface="Arial"/>
              <a:sym typeface="Arial"/>
            </a:endParaRPr>
          </a:p>
        </p:txBody>
      </p:sp>
      <p:sp>
        <p:nvSpPr>
          <p:cNvPr id="3" name="Rectangle 2">
            <a:extLst>
              <a:ext uri="{FF2B5EF4-FFF2-40B4-BE49-F238E27FC236}">
                <a16:creationId xmlns:a16="http://schemas.microsoft.com/office/drawing/2014/main" id="{B99C4817-15B7-FF11-CF78-8053E68702D1}"/>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grpSp>
        <p:nvGrpSpPr>
          <p:cNvPr id="21" name="Group 20">
            <a:extLst>
              <a:ext uri="{FF2B5EF4-FFF2-40B4-BE49-F238E27FC236}">
                <a16:creationId xmlns:a16="http://schemas.microsoft.com/office/drawing/2014/main" id="{3A2285D9-7F40-B808-FC63-9169F1ADDAD4}"/>
              </a:ext>
            </a:extLst>
          </p:cNvPr>
          <p:cNvGrpSpPr/>
          <p:nvPr/>
        </p:nvGrpSpPr>
        <p:grpSpPr>
          <a:xfrm>
            <a:off x="1117519" y="1929710"/>
            <a:ext cx="9747953" cy="4830120"/>
            <a:chOff x="543587" y="1890799"/>
            <a:chExt cx="9747953" cy="4830120"/>
          </a:xfrm>
        </p:grpSpPr>
        <p:sp>
          <p:nvSpPr>
            <p:cNvPr id="2" name="TextBox 1">
              <a:extLst>
                <a:ext uri="{FF2B5EF4-FFF2-40B4-BE49-F238E27FC236}">
                  <a16:creationId xmlns:a16="http://schemas.microsoft.com/office/drawing/2014/main" id="{3DF1FAED-977C-6117-9E64-D7CEE2308F49}"/>
                </a:ext>
              </a:extLst>
            </p:cNvPr>
            <p:cNvSpPr txBox="1"/>
            <p:nvPr/>
          </p:nvSpPr>
          <p:spPr>
            <a:xfrm>
              <a:off x="543587" y="1890799"/>
              <a:ext cx="3114977" cy="646331"/>
            </a:xfrm>
            <a:prstGeom prst="rect">
              <a:avLst/>
            </a:prstGeom>
            <a:noFill/>
          </p:spPr>
          <p:txBody>
            <a:bodyPr wrap="square" rtlCol="0">
              <a:spAutoFit/>
            </a:bodyPr>
            <a:lstStyle/>
            <a:p>
              <a:pPr algn="ctr"/>
              <a:r>
                <a:rPr lang="en-GB" sz="3600" b="1" dirty="0">
                  <a:solidFill>
                    <a:schemeClr val="accent5">
                      <a:lumMod val="75000"/>
                    </a:schemeClr>
                  </a:solidFill>
                  <a:latin typeface="Century Gothic" panose="020B0502020202020204" pitchFamily="34" charset="0"/>
                </a:rPr>
                <a:t>STRAIN</a:t>
              </a:r>
            </a:p>
          </p:txBody>
        </p:sp>
        <p:sp>
          <p:nvSpPr>
            <p:cNvPr id="4" name="TextBox 3">
              <a:extLst>
                <a:ext uri="{FF2B5EF4-FFF2-40B4-BE49-F238E27FC236}">
                  <a16:creationId xmlns:a16="http://schemas.microsoft.com/office/drawing/2014/main" id="{3415011B-A49D-C88F-ACBC-31992A2F060A}"/>
                </a:ext>
              </a:extLst>
            </p:cNvPr>
            <p:cNvSpPr txBox="1"/>
            <p:nvPr/>
          </p:nvSpPr>
          <p:spPr>
            <a:xfrm>
              <a:off x="5938449" y="1897190"/>
              <a:ext cx="3114977" cy="646331"/>
            </a:xfrm>
            <a:prstGeom prst="rect">
              <a:avLst/>
            </a:prstGeom>
            <a:noFill/>
          </p:spPr>
          <p:txBody>
            <a:bodyPr wrap="square" rtlCol="0">
              <a:spAutoFit/>
            </a:bodyPr>
            <a:lstStyle/>
            <a:p>
              <a:pPr algn="ctr"/>
              <a:r>
                <a:rPr lang="en-GB" sz="3600" b="1" dirty="0">
                  <a:solidFill>
                    <a:schemeClr val="accent5">
                      <a:lumMod val="75000"/>
                    </a:schemeClr>
                  </a:solidFill>
                  <a:latin typeface="Century Gothic" panose="020B0502020202020204" pitchFamily="34" charset="0"/>
                </a:rPr>
                <a:t>GENOTYPE</a:t>
              </a:r>
            </a:p>
          </p:txBody>
        </p:sp>
        <p:grpSp>
          <p:nvGrpSpPr>
            <p:cNvPr id="19" name="Group 18">
              <a:extLst>
                <a:ext uri="{FF2B5EF4-FFF2-40B4-BE49-F238E27FC236}">
                  <a16:creationId xmlns:a16="http://schemas.microsoft.com/office/drawing/2014/main" id="{437E2238-2A9C-9091-2F13-6AEA2367CC5B}"/>
                </a:ext>
              </a:extLst>
            </p:cNvPr>
            <p:cNvGrpSpPr/>
            <p:nvPr/>
          </p:nvGrpSpPr>
          <p:grpSpPr>
            <a:xfrm>
              <a:off x="664478" y="4243718"/>
              <a:ext cx="3114977" cy="2159444"/>
              <a:chOff x="601952" y="4246406"/>
              <a:chExt cx="3114977" cy="2159444"/>
            </a:xfrm>
          </p:grpSpPr>
          <p:sp>
            <p:nvSpPr>
              <p:cNvPr id="5" name="TextBox 4">
                <a:extLst>
                  <a:ext uri="{FF2B5EF4-FFF2-40B4-BE49-F238E27FC236}">
                    <a16:creationId xmlns:a16="http://schemas.microsoft.com/office/drawing/2014/main" id="{7191B2A1-814B-6E73-3BA6-A8807105458B}"/>
                  </a:ext>
                </a:extLst>
              </p:cNvPr>
              <p:cNvSpPr txBox="1"/>
              <p:nvPr/>
            </p:nvSpPr>
            <p:spPr>
              <a:xfrm>
                <a:off x="601952" y="4246406"/>
                <a:ext cx="3114977" cy="646331"/>
              </a:xfrm>
              <a:prstGeom prst="rect">
                <a:avLst/>
              </a:prstGeom>
              <a:noFill/>
            </p:spPr>
            <p:txBody>
              <a:bodyPr wrap="square" rtlCol="0">
                <a:spAutoFit/>
              </a:bodyPr>
              <a:lstStyle/>
              <a:p>
                <a:pPr algn="ctr"/>
                <a:r>
                  <a:rPr lang="en-GB" sz="3600" b="1" dirty="0">
                    <a:solidFill>
                      <a:schemeClr val="accent5">
                        <a:lumMod val="75000"/>
                      </a:schemeClr>
                    </a:solidFill>
                    <a:latin typeface="Century Gothic" panose="020B0502020202020204" pitchFamily="34" charset="0"/>
                  </a:rPr>
                  <a:t>SEX</a:t>
                </a:r>
              </a:p>
            </p:txBody>
          </p:sp>
          <p:pic>
            <p:nvPicPr>
              <p:cNvPr id="7" name="Picture 2" descr="Image result for female symbol">
                <a:extLst>
                  <a:ext uri="{FF2B5EF4-FFF2-40B4-BE49-F238E27FC236}">
                    <a16:creationId xmlns:a16="http://schemas.microsoft.com/office/drawing/2014/main" id="{B712CCCC-28D2-AF5B-BCB0-7C64379826A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6348" b="95215" l="21250" r="80156"/>
                        </a14:imgEffect>
                        <a14:imgEffect>
                          <a14:saturation sat="0"/>
                        </a14:imgEffect>
                      </a14:imgLayer>
                    </a14:imgProps>
                  </a:ext>
                  <a:ext uri="{28A0092B-C50C-407E-A947-70E740481C1C}">
                    <a14:useLocalDpi xmlns:a14="http://schemas.microsoft.com/office/drawing/2010/main" val="0"/>
                  </a:ext>
                </a:extLst>
              </a:blip>
              <a:srcRect l="17317" r="16432"/>
              <a:stretch/>
            </p:blipFill>
            <p:spPr bwMode="auto">
              <a:xfrm>
                <a:off x="987708" y="4990927"/>
                <a:ext cx="1171733" cy="1414923"/>
              </a:xfrm>
              <a:prstGeom prst="rect">
                <a:avLst/>
              </a:prstGeom>
              <a:noFill/>
              <a:ln>
                <a:noFill/>
              </a:ln>
            </p:spPr>
          </p:pic>
          <p:pic>
            <p:nvPicPr>
              <p:cNvPr id="8" name="Picture 4" descr="Related image">
                <a:extLst>
                  <a:ext uri="{FF2B5EF4-FFF2-40B4-BE49-F238E27FC236}">
                    <a16:creationId xmlns:a16="http://schemas.microsoft.com/office/drawing/2014/main" id="{BA3ABAB6-BFEE-07F2-B97D-D7DBF573776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1500" l="48118" r="95059"/>
                        </a14:imgEffect>
                        <a14:imgEffect>
                          <a14:saturation sat="0"/>
                        </a14:imgEffect>
                      </a14:imgLayer>
                    </a14:imgProps>
                  </a:ext>
                  <a:ext uri="{28A0092B-C50C-407E-A947-70E740481C1C}">
                    <a14:useLocalDpi xmlns:a14="http://schemas.microsoft.com/office/drawing/2010/main" val="0"/>
                  </a:ext>
                </a:extLst>
              </a:blip>
              <a:srcRect l="47226" t="8088" r="3625" b="3648"/>
              <a:stretch/>
            </p:blipFill>
            <p:spPr bwMode="auto">
              <a:xfrm>
                <a:off x="2227701" y="4820379"/>
                <a:ext cx="1060132" cy="1343904"/>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10" descr="Related image">
              <a:extLst>
                <a:ext uri="{FF2B5EF4-FFF2-40B4-BE49-F238E27FC236}">
                  <a16:creationId xmlns:a16="http://schemas.microsoft.com/office/drawing/2014/main" id="{0E3ECB12-5FCB-2EE8-D04C-1356FCEF9AD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8763" b="84536" l="4721" r="45064">
                          <a14:foregroundMark x1="15880" y1="45361" x2="15880" y2="45361"/>
                          <a14:foregroundMark x1="34764" y1="22680" x2="34764" y2="22680"/>
                          <a14:foregroundMark x1="27897" y1="24227" x2="27897" y2="24227"/>
                          <a14:foregroundMark x1="24464" y1="18041" x2="24464" y2="18041"/>
                          <a14:foregroundMark x1="25322" y1="41753" x2="25322" y2="41753"/>
                          <a14:foregroundMark x1="24893" y1="48454" x2="24893" y2="48454"/>
                          <a14:foregroundMark x1="18455" y1="62371" x2="18455" y2="62371"/>
                          <a14:foregroundMark x1="24464" y1="66495" x2="24464" y2="66495"/>
                          <a14:foregroundMark x1="24464" y1="74742" x2="24464" y2="74742"/>
                        </a14:backgroundRemoval>
                      </a14:imgEffect>
                    </a14:imgLayer>
                  </a14:imgProps>
                </a:ext>
                <a:ext uri="{28A0092B-C50C-407E-A947-70E740481C1C}">
                  <a14:useLocalDpi xmlns:a14="http://schemas.microsoft.com/office/drawing/2010/main" val="0"/>
                </a:ext>
              </a:extLst>
            </a:blip>
            <a:srcRect r="51713" b="7872"/>
            <a:stretch/>
          </p:blipFill>
          <p:spPr bwMode="auto">
            <a:xfrm rot="16200000">
              <a:off x="1494047" y="1914072"/>
              <a:ext cx="1214058" cy="2419262"/>
            </a:xfrm>
            <a:prstGeom prst="rect">
              <a:avLst/>
            </a:prstGeom>
            <a:solidFill>
              <a:schemeClr val="accent1"/>
            </a:solidFill>
          </p:spPr>
        </p:pic>
        <p:sp>
          <p:nvSpPr>
            <p:cNvPr id="10" name="TextBox 9">
              <a:extLst>
                <a:ext uri="{FF2B5EF4-FFF2-40B4-BE49-F238E27FC236}">
                  <a16:creationId xmlns:a16="http://schemas.microsoft.com/office/drawing/2014/main" id="{18775389-36BF-A9B8-2F97-F727471AC3C3}"/>
                </a:ext>
              </a:extLst>
            </p:cNvPr>
            <p:cNvSpPr txBox="1"/>
            <p:nvPr/>
          </p:nvSpPr>
          <p:spPr>
            <a:xfrm>
              <a:off x="1453442" y="3689782"/>
              <a:ext cx="1295268" cy="369332"/>
            </a:xfrm>
            <a:prstGeom prst="rect">
              <a:avLst/>
            </a:prstGeom>
            <a:noFill/>
          </p:spPr>
          <p:txBody>
            <a:bodyPr wrap="square" rtlCol="0">
              <a:spAutoFit/>
            </a:bodyPr>
            <a:lstStyle/>
            <a:p>
              <a:pPr algn="ctr"/>
              <a:r>
                <a:rPr lang="en-GB" dirty="0">
                  <a:latin typeface="Century Gothic" panose="020B0502020202020204" pitchFamily="34" charset="0"/>
                </a:rPr>
                <a:t>L120Q</a:t>
              </a:r>
            </a:p>
          </p:txBody>
        </p:sp>
        <p:grpSp>
          <p:nvGrpSpPr>
            <p:cNvPr id="20" name="Group 19">
              <a:extLst>
                <a:ext uri="{FF2B5EF4-FFF2-40B4-BE49-F238E27FC236}">
                  <a16:creationId xmlns:a16="http://schemas.microsoft.com/office/drawing/2014/main" id="{CC72F78F-F6F0-E565-8B4B-683A334DB448}"/>
                </a:ext>
              </a:extLst>
            </p:cNvPr>
            <p:cNvGrpSpPr/>
            <p:nvPr/>
          </p:nvGrpSpPr>
          <p:grpSpPr>
            <a:xfrm>
              <a:off x="5001819" y="4258366"/>
              <a:ext cx="5289721" cy="2462553"/>
              <a:chOff x="5002935" y="3918773"/>
              <a:chExt cx="5289721" cy="2462553"/>
            </a:xfrm>
          </p:grpSpPr>
          <p:sp>
            <p:nvSpPr>
              <p:cNvPr id="6" name="TextBox 5">
                <a:extLst>
                  <a:ext uri="{FF2B5EF4-FFF2-40B4-BE49-F238E27FC236}">
                    <a16:creationId xmlns:a16="http://schemas.microsoft.com/office/drawing/2014/main" id="{8746F0F4-8451-5113-9F46-8759890477F6}"/>
                  </a:ext>
                </a:extLst>
              </p:cNvPr>
              <p:cNvSpPr txBox="1"/>
              <p:nvPr/>
            </p:nvSpPr>
            <p:spPr>
              <a:xfrm>
                <a:off x="5002935" y="3918773"/>
                <a:ext cx="5289721" cy="646331"/>
              </a:xfrm>
              <a:prstGeom prst="rect">
                <a:avLst/>
              </a:prstGeom>
              <a:noFill/>
            </p:spPr>
            <p:txBody>
              <a:bodyPr wrap="square" rtlCol="0">
                <a:spAutoFit/>
              </a:bodyPr>
              <a:lstStyle/>
              <a:p>
                <a:pPr algn="ctr"/>
                <a:r>
                  <a:rPr lang="en-GB" sz="3600" b="1" dirty="0">
                    <a:solidFill>
                      <a:schemeClr val="accent5">
                        <a:lumMod val="75000"/>
                      </a:schemeClr>
                    </a:solidFill>
                    <a:latin typeface="Century Gothic" panose="020B0502020202020204" pitchFamily="34" charset="0"/>
                  </a:rPr>
                  <a:t>NATURAL TOLERANCE</a:t>
                </a:r>
              </a:p>
            </p:txBody>
          </p:sp>
          <p:pic>
            <p:nvPicPr>
              <p:cNvPr id="11" name="Picture 16" descr="Related image">
                <a:extLst>
                  <a:ext uri="{FF2B5EF4-FFF2-40B4-BE49-F238E27FC236}">
                    <a16:creationId xmlns:a16="http://schemas.microsoft.com/office/drawing/2014/main" id="{A5830C31-27E4-D078-830B-585F0EEA98F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61749" y="4209234"/>
                <a:ext cx="2172092" cy="21720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969C48BE-2E87-00E2-174B-91AE047CA3B0}"/>
                </a:ext>
              </a:extLst>
            </p:cNvPr>
            <p:cNvGrpSpPr/>
            <p:nvPr/>
          </p:nvGrpSpPr>
          <p:grpSpPr>
            <a:xfrm>
              <a:off x="6053565" y="2606500"/>
              <a:ext cx="1336171" cy="1295051"/>
              <a:chOff x="4994703" y="2438745"/>
              <a:chExt cx="1336171" cy="1295051"/>
            </a:xfrm>
          </p:grpSpPr>
          <p:sp>
            <p:nvSpPr>
              <p:cNvPr id="13" name="Oval 12">
                <a:extLst>
                  <a:ext uri="{FF2B5EF4-FFF2-40B4-BE49-F238E27FC236}">
                    <a16:creationId xmlns:a16="http://schemas.microsoft.com/office/drawing/2014/main" id="{DDA864DD-3D93-FDE6-5855-D6A08014708A}"/>
                  </a:ext>
                </a:extLst>
              </p:cNvPr>
              <p:cNvSpPr/>
              <p:nvPr/>
            </p:nvSpPr>
            <p:spPr>
              <a:xfrm>
                <a:off x="4994703" y="2438745"/>
                <a:ext cx="1336171" cy="129505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39729265-31A2-7072-F45F-5397DD0133A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81141" y="2582628"/>
                <a:ext cx="1072564" cy="903212"/>
              </a:xfrm>
              <a:prstGeom prst="rect">
                <a:avLst/>
              </a:prstGeom>
            </p:spPr>
          </p:pic>
        </p:grpSp>
        <p:grpSp>
          <p:nvGrpSpPr>
            <p:cNvPr id="15" name="Group 14">
              <a:extLst>
                <a:ext uri="{FF2B5EF4-FFF2-40B4-BE49-F238E27FC236}">
                  <a16:creationId xmlns:a16="http://schemas.microsoft.com/office/drawing/2014/main" id="{8235DF92-39D9-3CA8-45E9-6992A6EFFE08}"/>
                </a:ext>
              </a:extLst>
            </p:cNvPr>
            <p:cNvGrpSpPr/>
            <p:nvPr/>
          </p:nvGrpSpPr>
          <p:grpSpPr>
            <a:xfrm>
              <a:off x="7678206" y="2620117"/>
              <a:ext cx="1350101" cy="1314128"/>
              <a:chOff x="6619344" y="2452362"/>
              <a:chExt cx="1350101" cy="1314128"/>
            </a:xfrm>
          </p:grpSpPr>
          <p:sp>
            <p:nvSpPr>
              <p:cNvPr id="16" name="Oval 15">
                <a:extLst>
                  <a:ext uri="{FF2B5EF4-FFF2-40B4-BE49-F238E27FC236}">
                    <a16:creationId xmlns:a16="http://schemas.microsoft.com/office/drawing/2014/main" id="{33E79462-A062-B47C-61AA-98821F3715AB}"/>
                  </a:ext>
                </a:extLst>
              </p:cNvPr>
              <p:cNvSpPr/>
              <p:nvPr/>
            </p:nvSpPr>
            <p:spPr>
              <a:xfrm>
                <a:off x="6626310" y="2452362"/>
                <a:ext cx="1336171" cy="129505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20" descr="Related image">
                <a:extLst>
                  <a:ext uri="{FF2B5EF4-FFF2-40B4-BE49-F238E27FC236}">
                    <a16:creationId xmlns:a16="http://schemas.microsoft.com/office/drawing/2014/main" id="{64926FBA-91CC-3C06-44A2-C8E890A1A1A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t="49158"/>
              <a:stretch/>
            </p:blipFill>
            <p:spPr bwMode="auto">
              <a:xfrm>
                <a:off x="6619344" y="3080083"/>
                <a:ext cx="1350101" cy="68640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F70CD708-3A81-A339-6CEE-15038287612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58112" y="2637339"/>
                <a:ext cx="1072564" cy="903212"/>
              </a:xfrm>
              <a:prstGeom prst="rect">
                <a:avLst/>
              </a:prstGeom>
            </p:spPr>
          </p:pic>
        </p:grpSp>
      </p:grpSp>
    </p:spTree>
    <p:extLst>
      <p:ext uri="{BB962C8B-B14F-4D97-AF65-F5344CB8AC3E}">
        <p14:creationId xmlns:p14="http://schemas.microsoft.com/office/powerpoint/2010/main" val="93051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40A296EC-814D-36FE-DBF8-886C72D9D019}"/>
            </a:ext>
          </a:extLst>
        </p:cNvPr>
        <p:cNvGrpSpPr/>
        <p:nvPr/>
      </p:nvGrpSpPr>
      <p:grpSpPr>
        <a:xfrm>
          <a:off x="0" y="0"/>
          <a:ext cx="0" cy="0"/>
          <a:chOff x="0" y="0"/>
          <a:chExt cx="0" cy="0"/>
        </a:xfrm>
      </p:grpSpPr>
      <p:sp>
        <p:nvSpPr>
          <p:cNvPr id="81" name="Google Shape;81;p5">
            <a:extLst>
              <a:ext uri="{FF2B5EF4-FFF2-40B4-BE49-F238E27FC236}">
                <a16:creationId xmlns:a16="http://schemas.microsoft.com/office/drawing/2014/main" id="{102ABBD9-937F-3BC6-E579-A29161EFE4EE}"/>
              </a:ext>
            </a:extLst>
          </p:cNvPr>
          <p:cNvSpPr txBox="1"/>
          <p:nvPr/>
        </p:nvSpPr>
        <p:spPr>
          <a:xfrm>
            <a:off x="635314" y="309595"/>
            <a:ext cx="9054117"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cs typeface="Arial"/>
                <a:sym typeface="Century Gothic"/>
              </a:rPr>
              <a:t>Homozygous &amp; heterozygous resistance</a:t>
            </a:r>
            <a:endParaRPr sz="500" kern="0" dirty="0">
              <a:solidFill>
                <a:srgbClr val="000000"/>
              </a:solidFill>
              <a:latin typeface="Arial"/>
              <a:cs typeface="Arial"/>
              <a:sym typeface="Arial"/>
            </a:endParaRPr>
          </a:p>
        </p:txBody>
      </p:sp>
      <p:sp>
        <p:nvSpPr>
          <p:cNvPr id="3" name="Rectangle 2">
            <a:extLst>
              <a:ext uri="{FF2B5EF4-FFF2-40B4-BE49-F238E27FC236}">
                <a16:creationId xmlns:a16="http://schemas.microsoft.com/office/drawing/2014/main" id="{5B583CB5-1C7B-12AB-61D0-CD408B1BBC99}"/>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grpSp>
        <p:nvGrpSpPr>
          <p:cNvPr id="18" name="Group 17">
            <a:extLst>
              <a:ext uri="{FF2B5EF4-FFF2-40B4-BE49-F238E27FC236}">
                <a16:creationId xmlns:a16="http://schemas.microsoft.com/office/drawing/2014/main" id="{76A940B2-6BE8-1995-17CD-E044C9D397B4}"/>
              </a:ext>
            </a:extLst>
          </p:cNvPr>
          <p:cNvGrpSpPr/>
          <p:nvPr/>
        </p:nvGrpSpPr>
        <p:grpSpPr>
          <a:xfrm>
            <a:off x="1416097" y="1124523"/>
            <a:ext cx="9316264" cy="4996361"/>
            <a:chOff x="1296443" y="1152121"/>
            <a:chExt cx="9316264" cy="4996361"/>
          </a:xfrm>
        </p:grpSpPr>
        <p:sp>
          <p:nvSpPr>
            <p:cNvPr id="2" name="Rounded Rectangle 16">
              <a:extLst>
                <a:ext uri="{FF2B5EF4-FFF2-40B4-BE49-F238E27FC236}">
                  <a16:creationId xmlns:a16="http://schemas.microsoft.com/office/drawing/2014/main" id="{FEB5E2E5-C044-3950-81A3-0154CB262492}"/>
                </a:ext>
              </a:extLst>
            </p:cNvPr>
            <p:cNvSpPr/>
            <p:nvPr/>
          </p:nvSpPr>
          <p:spPr>
            <a:xfrm>
              <a:off x="5756937" y="3808188"/>
              <a:ext cx="4406591" cy="1979536"/>
            </a:xfrm>
            <a:prstGeom prst="roundRect">
              <a:avLst/>
            </a:prstGeom>
            <a:solidFill>
              <a:schemeClr val="accent1">
                <a:lumMod val="60000"/>
                <a:lumOff val="40000"/>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ed Rectangle 3">
              <a:extLst>
                <a:ext uri="{FF2B5EF4-FFF2-40B4-BE49-F238E27FC236}">
                  <a16:creationId xmlns:a16="http://schemas.microsoft.com/office/drawing/2014/main" id="{FFEA9144-A165-00AA-F5BB-5F6EE342EF59}"/>
                </a:ext>
              </a:extLst>
            </p:cNvPr>
            <p:cNvSpPr/>
            <p:nvPr/>
          </p:nvSpPr>
          <p:spPr>
            <a:xfrm>
              <a:off x="1296443" y="3812127"/>
              <a:ext cx="4289816" cy="2336355"/>
            </a:xfrm>
            <a:prstGeom prst="roundRect">
              <a:avLst/>
            </a:prstGeom>
            <a:solidFill>
              <a:schemeClr val="accent3">
                <a:lumMod val="90000"/>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5D908FDD-A60C-7354-56B6-D12310073C5F}"/>
                </a:ext>
              </a:extLst>
            </p:cNvPr>
            <p:cNvSpPr/>
            <p:nvPr/>
          </p:nvSpPr>
          <p:spPr>
            <a:xfrm>
              <a:off x="2290173" y="2466249"/>
              <a:ext cx="8322534" cy="646331"/>
            </a:xfrm>
            <a:prstGeom prst="rect">
              <a:avLst/>
            </a:prstGeom>
          </p:spPr>
          <p:txBody>
            <a:bodyPr wrap="square">
              <a:spAutoFit/>
            </a:bodyPr>
            <a:lstStyle/>
            <a:p>
              <a:r>
                <a:rPr lang="en-GB" sz="3600" dirty="0">
                  <a:solidFill>
                    <a:schemeClr val="accent5">
                      <a:lumMod val="75000"/>
                    </a:schemeClr>
                  </a:solidFill>
                  <a:latin typeface="Century Gothic" panose="020B0502020202020204" pitchFamily="34" charset="0"/>
                </a:rPr>
                <a:t>Heterozygous </a:t>
              </a:r>
              <a:r>
                <a:rPr lang="en-GB" sz="3600" dirty="0">
                  <a:latin typeface="Century Gothic" panose="020B0502020202020204" pitchFamily="34" charset="0"/>
                </a:rPr>
                <a:t> </a:t>
              </a:r>
              <a:r>
                <a:rPr lang="en-GB" sz="3600" dirty="0">
                  <a:solidFill>
                    <a:schemeClr val="accent5">
                      <a:lumMod val="75000"/>
                    </a:schemeClr>
                  </a:solidFill>
                  <a:latin typeface="Century Gothic" panose="020B0502020202020204" pitchFamily="34" charset="0"/>
                </a:rPr>
                <a:t>&amp;</a:t>
              </a:r>
              <a:r>
                <a:rPr lang="en-GB" sz="3600" dirty="0">
                  <a:latin typeface="Century Gothic" panose="020B0502020202020204" pitchFamily="34" charset="0"/>
                </a:rPr>
                <a:t>  </a:t>
              </a:r>
              <a:r>
                <a:rPr lang="en-GB" sz="3600" dirty="0">
                  <a:solidFill>
                    <a:schemeClr val="accent5">
                      <a:lumMod val="75000"/>
                    </a:schemeClr>
                  </a:solidFill>
                  <a:latin typeface="Century Gothic" panose="020B0502020202020204" pitchFamily="34" charset="0"/>
                </a:rPr>
                <a:t>Homozygous</a:t>
              </a:r>
            </a:p>
          </p:txBody>
        </p:sp>
        <p:sp>
          <p:nvSpPr>
            <p:cNvPr id="7" name="Right Arrow 19">
              <a:extLst>
                <a:ext uri="{FF2B5EF4-FFF2-40B4-BE49-F238E27FC236}">
                  <a16:creationId xmlns:a16="http://schemas.microsoft.com/office/drawing/2014/main" id="{74F9C56A-E749-562D-120B-B50CE3413FB6}"/>
                </a:ext>
              </a:extLst>
            </p:cNvPr>
            <p:cNvSpPr/>
            <p:nvPr/>
          </p:nvSpPr>
          <p:spPr>
            <a:xfrm rot="5400000">
              <a:off x="7333885" y="3276085"/>
              <a:ext cx="472701" cy="341869"/>
            </a:xfrm>
            <a:prstGeom prst="rightArrow">
              <a:avLst>
                <a:gd name="adj1" fmla="val 1486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C826DBF-165D-1A9B-C70C-4DAADFE69D27}"/>
                </a:ext>
              </a:extLst>
            </p:cNvPr>
            <p:cNvSpPr/>
            <p:nvPr/>
          </p:nvSpPr>
          <p:spPr>
            <a:xfrm>
              <a:off x="1296443" y="4129462"/>
              <a:ext cx="4841929" cy="1701684"/>
            </a:xfrm>
            <a:prstGeom prst="rect">
              <a:avLst/>
            </a:prstGeom>
          </p:spPr>
          <p:txBody>
            <a:bodyPr wrap="square">
              <a:spAutoFit/>
            </a:bodyPr>
            <a:lstStyle/>
            <a:p>
              <a:pPr marL="214313" indent="-214313">
                <a:lnSpc>
                  <a:spcPct val="150000"/>
                </a:lnSpc>
                <a:buFont typeface="Arial" panose="020B0604020202020204" pitchFamily="34" charset="0"/>
                <a:buChar char="•"/>
              </a:pPr>
              <a:r>
                <a:rPr lang="en-GB" dirty="0">
                  <a:latin typeface="Century Gothic" panose="020B0502020202020204" pitchFamily="34" charset="0"/>
                </a:rPr>
                <a:t>1 copy of the resistance mutation</a:t>
              </a:r>
            </a:p>
            <a:p>
              <a:pPr marL="214313" indent="-214313">
                <a:lnSpc>
                  <a:spcPct val="150000"/>
                </a:lnSpc>
                <a:buFont typeface="Arial" panose="020B0604020202020204" pitchFamily="34" charset="0"/>
                <a:buChar char="•"/>
              </a:pPr>
              <a:r>
                <a:rPr lang="en-GB" dirty="0">
                  <a:latin typeface="Century Gothic" panose="020B0502020202020204" pitchFamily="34" charset="0"/>
                </a:rPr>
                <a:t>1 copy of the wild type gene</a:t>
              </a:r>
            </a:p>
            <a:p>
              <a:pPr marL="214313" indent="-214313">
                <a:lnSpc>
                  <a:spcPct val="150000"/>
                </a:lnSpc>
                <a:buFont typeface="Arial" panose="020B0604020202020204" pitchFamily="34" charset="0"/>
                <a:buChar char="•"/>
              </a:pPr>
              <a:r>
                <a:rPr lang="en-GB" dirty="0">
                  <a:latin typeface="Century Gothic" panose="020B0502020202020204" pitchFamily="34" charset="0"/>
                </a:rPr>
                <a:t>Lower level of resistance</a:t>
              </a:r>
            </a:p>
            <a:p>
              <a:pPr marL="214313" indent="-214313">
                <a:lnSpc>
                  <a:spcPct val="150000"/>
                </a:lnSpc>
                <a:buFont typeface="Arial" panose="020B0604020202020204" pitchFamily="34" charset="0"/>
                <a:buChar char="•"/>
              </a:pPr>
              <a:r>
                <a:rPr lang="en-GB" dirty="0">
                  <a:latin typeface="Century Gothic" panose="020B0502020202020204" pitchFamily="34" charset="0"/>
                </a:rPr>
                <a:t>Can produce susceptible  offspring</a:t>
              </a:r>
            </a:p>
          </p:txBody>
        </p:sp>
        <p:sp>
          <p:nvSpPr>
            <p:cNvPr id="9" name="Rectangle 8">
              <a:extLst>
                <a:ext uri="{FF2B5EF4-FFF2-40B4-BE49-F238E27FC236}">
                  <a16:creationId xmlns:a16="http://schemas.microsoft.com/office/drawing/2014/main" id="{EDB2D00F-014A-94D8-66B4-60F454243C22}"/>
                </a:ext>
              </a:extLst>
            </p:cNvPr>
            <p:cNvSpPr/>
            <p:nvPr/>
          </p:nvSpPr>
          <p:spPr>
            <a:xfrm>
              <a:off x="5749748" y="4157346"/>
              <a:ext cx="4413780" cy="1286186"/>
            </a:xfrm>
            <a:prstGeom prst="rect">
              <a:avLst/>
            </a:prstGeom>
          </p:spPr>
          <p:txBody>
            <a:bodyPr wrap="square">
              <a:spAutoFit/>
            </a:bodyPr>
            <a:lstStyle/>
            <a:p>
              <a:pPr marL="214313" indent="-214313">
                <a:lnSpc>
                  <a:spcPct val="150000"/>
                </a:lnSpc>
                <a:buFont typeface="Arial" panose="020B0604020202020204" pitchFamily="34" charset="0"/>
                <a:buChar char="•"/>
              </a:pPr>
              <a:r>
                <a:rPr lang="en-GB" dirty="0">
                  <a:latin typeface="Century Gothic" panose="020B0502020202020204" pitchFamily="34" charset="0"/>
                </a:rPr>
                <a:t>2 copies of the resistant mutation</a:t>
              </a:r>
            </a:p>
            <a:p>
              <a:pPr marL="214313" indent="-214313">
                <a:lnSpc>
                  <a:spcPct val="150000"/>
                </a:lnSpc>
                <a:buFont typeface="Arial" panose="020B0604020202020204" pitchFamily="34" charset="0"/>
                <a:buChar char="•"/>
              </a:pPr>
              <a:r>
                <a:rPr lang="en-GB" dirty="0">
                  <a:latin typeface="Century Gothic" panose="020B0502020202020204" pitchFamily="34" charset="0"/>
                </a:rPr>
                <a:t>Highest level of resistance</a:t>
              </a:r>
            </a:p>
            <a:p>
              <a:pPr marL="214313" indent="-214313">
                <a:lnSpc>
                  <a:spcPct val="150000"/>
                </a:lnSpc>
                <a:buFont typeface="Arial" panose="020B0604020202020204" pitchFamily="34" charset="0"/>
                <a:buChar char="•"/>
              </a:pPr>
              <a:r>
                <a:rPr lang="en-GB" dirty="0">
                  <a:latin typeface="Century Gothic" panose="020B0502020202020204" pitchFamily="34" charset="0"/>
                </a:rPr>
                <a:t>All offspring are resistant</a:t>
              </a:r>
            </a:p>
          </p:txBody>
        </p:sp>
        <p:sp>
          <p:nvSpPr>
            <p:cNvPr id="10" name="Right Arrow 11">
              <a:extLst>
                <a:ext uri="{FF2B5EF4-FFF2-40B4-BE49-F238E27FC236}">
                  <a16:creationId xmlns:a16="http://schemas.microsoft.com/office/drawing/2014/main" id="{F50AFA79-88F9-1358-02D0-BEE605B5B697}"/>
                </a:ext>
              </a:extLst>
            </p:cNvPr>
            <p:cNvSpPr/>
            <p:nvPr/>
          </p:nvSpPr>
          <p:spPr>
            <a:xfrm rot="5400000">
              <a:off x="3501398" y="3265642"/>
              <a:ext cx="459032" cy="349086"/>
            </a:xfrm>
            <a:prstGeom prst="rightArrow">
              <a:avLst>
                <a:gd name="adj1" fmla="val 1486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C00C3517-F0B7-B978-525E-3B4ECA410A0B}"/>
                </a:ext>
              </a:extLst>
            </p:cNvPr>
            <p:cNvGrpSpPr/>
            <p:nvPr/>
          </p:nvGrpSpPr>
          <p:grpSpPr>
            <a:xfrm>
              <a:off x="6902149" y="1172602"/>
              <a:ext cx="1336171" cy="1295051"/>
              <a:chOff x="3145395" y="2499393"/>
              <a:chExt cx="1336171" cy="1295051"/>
            </a:xfrm>
          </p:grpSpPr>
          <p:sp>
            <p:nvSpPr>
              <p:cNvPr id="12" name="Oval 11">
                <a:extLst>
                  <a:ext uri="{FF2B5EF4-FFF2-40B4-BE49-F238E27FC236}">
                    <a16:creationId xmlns:a16="http://schemas.microsoft.com/office/drawing/2014/main" id="{39345D16-442A-3552-704D-714DE2929CCE}"/>
                  </a:ext>
                </a:extLst>
              </p:cNvPr>
              <p:cNvSpPr/>
              <p:nvPr/>
            </p:nvSpPr>
            <p:spPr>
              <a:xfrm>
                <a:off x="3145395" y="2499393"/>
                <a:ext cx="1336171" cy="129505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1FAE95E3-8751-3260-FE4D-8512A58B32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7197" y="2684370"/>
                <a:ext cx="1072564" cy="903212"/>
              </a:xfrm>
              <a:prstGeom prst="rect">
                <a:avLst/>
              </a:prstGeom>
            </p:spPr>
          </p:pic>
        </p:grpSp>
        <p:grpSp>
          <p:nvGrpSpPr>
            <p:cNvPr id="14" name="Group 13">
              <a:extLst>
                <a:ext uri="{FF2B5EF4-FFF2-40B4-BE49-F238E27FC236}">
                  <a16:creationId xmlns:a16="http://schemas.microsoft.com/office/drawing/2014/main" id="{71627625-C04A-EECC-E3C9-3A31292EF804}"/>
                </a:ext>
              </a:extLst>
            </p:cNvPr>
            <p:cNvGrpSpPr/>
            <p:nvPr/>
          </p:nvGrpSpPr>
          <p:grpSpPr>
            <a:xfrm>
              <a:off x="3055864" y="1152121"/>
              <a:ext cx="1350101" cy="1314128"/>
              <a:chOff x="6619344" y="2452362"/>
              <a:chExt cx="1350101" cy="1314128"/>
            </a:xfrm>
          </p:grpSpPr>
          <p:sp>
            <p:nvSpPr>
              <p:cNvPr id="15" name="Oval 14">
                <a:extLst>
                  <a:ext uri="{FF2B5EF4-FFF2-40B4-BE49-F238E27FC236}">
                    <a16:creationId xmlns:a16="http://schemas.microsoft.com/office/drawing/2014/main" id="{F0D18720-0F3F-0240-7524-BB002A35368F}"/>
                  </a:ext>
                </a:extLst>
              </p:cNvPr>
              <p:cNvSpPr/>
              <p:nvPr/>
            </p:nvSpPr>
            <p:spPr>
              <a:xfrm>
                <a:off x="6626310" y="2452362"/>
                <a:ext cx="1336171" cy="129505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20" descr="Related image">
                <a:extLst>
                  <a:ext uri="{FF2B5EF4-FFF2-40B4-BE49-F238E27FC236}">
                    <a16:creationId xmlns:a16="http://schemas.microsoft.com/office/drawing/2014/main" id="{F42957EC-2ADA-392C-8DF9-4BE53D3612E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t="49158"/>
              <a:stretch/>
            </p:blipFill>
            <p:spPr bwMode="auto">
              <a:xfrm>
                <a:off x="6619344" y="3080083"/>
                <a:ext cx="1350101" cy="68640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1BE1C123-4503-F45D-8931-5523C19B95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8112" y="2637339"/>
                <a:ext cx="1072564" cy="903212"/>
              </a:xfrm>
              <a:prstGeom prst="rect">
                <a:avLst/>
              </a:prstGeom>
            </p:spPr>
          </p:pic>
        </p:grpSp>
      </p:grpSp>
    </p:spTree>
    <p:extLst>
      <p:ext uri="{BB962C8B-B14F-4D97-AF65-F5344CB8AC3E}">
        <p14:creationId xmlns:p14="http://schemas.microsoft.com/office/powerpoint/2010/main" val="2927119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C61BD086-836E-4933-3391-7342C3BC06A1}"/>
            </a:ext>
          </a:extLst>
        </p:cNvPr>
        <p:cNvGrpSpPr/>
        <p:nvPr/>
      </p:nvGrpSpPr>
      <p:grpSpPr>
        <a:xfrm>
          <a:off x="0" y="0"/>
          <a:ext cx="0" cy="0"/>
          <a:chOff x="0" y="0"/>
          <a:chExt cx="0" cy="0"/>
        </a:xfrm>
      </p:grpSpPr>
      <p:sp>
        <p:nvSpPr>
          <p:cNvPr id="81" name="Google Shape;81;p5">
            <a:extLst>
              <a:ext uri="{FF2B5EF4-FFF2-40B4-BE49-F238E27FC236}">
                <a16:creationId xmlns:a16="http://schemas.microsoft.com/office/drawing/2014/main" id="{9336D489-EEBF-A626-A512-B290F400718A}"/>
              </a:ext>
            </a:extLst>
          </p:cNvPr>
          <p:cNvSpPr txBox="1"/>
          <p:nvPr/>
        </p:nvSpPr>
        <p:spPr>
          <a:xfrm>
            <a:off x="2064815" y="309596"/>
            <a:ext cx="8018828" cy="1754312"/>
          </a:xfrm>
          <a:prstGeom prst="rect">
            <a:avLst/>
          </a:prstGeom>
          <a:noFill/>
          <a:ln>
            <a:noFill/>
          </a:ln>
        </p:spPr>
        <p:txBody>
          <a:bodyPr spcFirstLastPara="1" wrap="square" lIns="45713" tIns="45713" rIns="45713" bIns="45713" anchor="t" anchorCtr="0">
            <a:spAutoFit/>
          </a:bodyPr>
          <a:lstStyle/>
          <a:p>
            <a:pPr algn="ctr" defTabSz="457200">
              <a:buClr>
                <a:srgbClr val="FFFF00"/>
              </a:buClr>
              <a:buSzPts val="9000"/>
              <a:defRPr/>
            </a:pPr>
            <a:r>
              <a:rPr lang="en-US" sz="3600" b="1" kern="0" dirty="0">
                <a:solidFill>
                  <a:srgbClr val="21431A"/>
                </a:solidFill>
                <a:latin typeface="Century Gothic"/>
                <a:cs typeface="Arial"/>
                <a:sym typeface="Century Gothic"/>
              </a:rPr>
              <a:t>Anticoagulant resistance</a:t>
            </a:r>
          </a:p>
          <a:p>
            <a:pPr algn="ctr" defTabSz="457200">
              <a:buClr>
                <a:srgbClr val="FFFF00"/>
              </a:buClr>
              <a:buSzPts val="9000"/>
              <a:defRPr/>
            </a:pPr>
            <a:endParaRPr lang="en-US" sz="3600" b="1" kern="0" dirty="0">
              <a:solidFill>
                <a:srgbClr val="21431A"/>
              </a:solidFill>
              <a:latin typeface="Century Gothic"/>
              <a:cs typeface="Arial"/>
              <a:sym typeface="Century Gothic"/>
            </a:endParaRPr>
          </a:p>
          <a:p>
            <a:pPr algn="ctr" defTabSz="457200">
              <a:buClr>
                <a:srgbClr val="FFFF00"/>
              </a:buClr>
              <a:buSzPts val="9000"/>
              <a:defRPr/>
            </a:pPr>
            <a:r>
              <a:rPr lang="en-US" sz="3600" kern="0" dirty="0">
                <a:solidFill>
                  <a:srgbClr val="21431A"/>
                </a:solidFill>
                <a:latin typeface="Century Gothic"/>
                <a:cs typeface="Arial"/>
                <a:sym typeface="Century Gothic"/>
              </a:rPr>
              <a:t>Current status in Norway rats</a:t>
            </a:r>
            <a:endParaRPr sz="500" kern="0" dirty="0">
              <a:solidFill>
                <a:srgbClr val="000000"/>
              </a:solidFill>
              <a:latin typeface="Arial"/>
              <a:cs typeface="Arial"/>
              <a:sym typeface="Arial"/>
            </a:endParaRPr>
          </a:p>
        </p:txBody>
      </p:sp>
      <p:sp>
        <p:nvSpPr>
          <p:cNvPr id="3" name="Rectangle 2">
            <a:extLst>
              <a:ext uri="{FF2B5EF4-FFF2-40B4-BE49-F238E27FC236}">
                <a16:creationId xmlns:a16="http://schemas.microsoft.com/office/drawing/2014/main" id="{369D4E8A-209A-5875-1F67-7EAABB9130E3}"/>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pic>
        <p:nvPicPr>
          <p:cNvPr id="2" name="Picture 1">
            <a:extLst>
              <a:ext uri="{FF2B5EF4-FFF2-40B4-BE49-F238E27FC236}">
                <a16:creationId xmlns:a16="http://schemas.microsoft.com/office/drawing/2014/main" id="{C8E9763E-90B5-37B4-5AE9-E9832FA9214D}"/>
              </a:ext>
            </a:extLst>
          </p:cNvPr>
          <p:cNvPicPr>
            <a:picLocks noChangeAspect="1"/>
          </p:cNvPicPr>
          <p:nvPr/>
        </p:nvPicPr>
        <p:blipFill>
          <a:blip r:embed="rId3"/>
          <a:srcRect r="30045"/>
          <a:stretch/>
        </p:blipFill>
        <p:spPr>
          <a:xfrm>
            <a:off x="3494477" y="2628125"/>
            <a:ext cx="5203045" cy="3664014"/>
          </a:xfrm>
          <a:prstGeom prst="rect">
            <a:avLst/>
          </a:prstGeom>
        </p:spPr>
      </p:pic>
    </p:spTree>
    <p:extLst>
      <p:ext uri="{BB962C8B-B14F-4D97-AF65-F5344CB8AC3E}">
        <p14:creationId xmlns:p14="http://schemas.microsoft.com/office/powerpoint/2010/main" val="3734326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B606786E-B215-5583-449C-66C9A4CECD58}"/>
            </a:ext>
          </a:extLst>
        </p:cNvPr>
        <p:cNvGrpSpPr/>
        <p:nvPr/>
      </p:nvGrpSpPr>
      <p:grpSpPr>
        <a:xfrm>
          <a:off x="0" y="0"/>
          <a:ext cx="0" cy="0"/>
          <a:chOff x="0" y="0"/>
          <a:chExt cx="0" cy="0"/>
        </a:xfrm>
      </p:grpSpPr>
      <p:sp>
        <p:nvSpPr>
          <p:cNvPr id="81" name="Google Shape;81;p5">
            <a:extLst>
              <a:ext uri="{FF2B5EF4-FFF2-40B4-BE49-F238E27FC236}">
                <a16:creationId xmlns:a16="http://schemas.microsoft.com/office/drawing/2014/main" id="{13C54C22-093A-E8AB-A704-422533115E1A}"/>
              </a:ext>
            </a:extLst>
          </p:cNvPr>
          <p:cNvSpPr txBox="1"/>
          <p:nvPr/>
        </p:nvSpPr>
        <p:spPr>
          <a:xfrm>
            <a:off x="635315" y="757068"/>
            <a:ext cx="80188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cs typeface="Arial"/>
                <a:sym typeface="Century Gothic"/>
              </a:rPr>
              <a:t>Five rat resistance mutations in UK</a:t>
            </a:r>
            <a:endParaRPr sz="500" kern="0" dirty="0">
              <a:solidFill>
                <a:srgbClr val="000000"/>
              </a:solidFill>
              <a:latin typeface="Arial"/>
              <a:cs typeface="Arial"/>
              <a:sym typeface="Arial"/>
            </a:endParaRPr>
          </a:p>
        </p:txBody>
      </p:sp>
      <p:sp>
        <p:nvSpPr>
          <p:cNvPr id="82" name="Google Shape;82;p5">
            <a:extLst>
              <a:ext uri="{FF2B5EF4-FFF2-40B4-BE49-F238E27FC236}">
                <a16:creationId xmlns:a16="http://schemas.microsoft.com/office/drawing/2014/main" id="{87E14C40-6504-84F5-789A-DC59E0578BC8}"/>
              </a:ext>
            </a:extLst>
          </p:cNvPr>
          <p:cNvSpPr txBox="1"/>
          <p:nvPr/>
        </p:nvSpPr>
        <p:spPr>
          <a:xfrm>
            <a:off x="486386" y="2538662"/>
            <a:ext cx="11219228"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algn="ctr"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Wild-type amino acid </a:t>
            </a:r>
            <a:r>
              <a:rPr lang="en-GB" sz="2400" kern="0" dirty="0">
                <a:solidFill>
                  <a:srgbClr val="00B0F0"/>
                </a:solidFill>
                <a:latin typeface="Century Gothic"/>
                <a:ea typeface="Century Gothic"/>
                <a:cs typeface="Century Gothic"/>
                <a:sym typeface="Century Gothic"/>
              </a:rPr>
              <a:t>Blue</a:t>
            </a:r>
            <a:r>
              <a:rPr lang="en-GB" sz="2400" kern="0" dirty="0">
                <a:solidFill>
                  <a:srgbClr val="21431A"/>
                </a:solidFill>
                <a:latin typeface="Century Gothic"/>
                <a:ea typeface="Century Gothic"/>
                <a:cs typeface="Century Gothic"/>
                <a:sym typeface="Century Gothic"/>
              </a:rPr>
              <a:t>.  Resistant amino acid </a:t>
            </a:r>
            <a:r>
              <a:rPr lang="en-GB" sz="2400" kern="0" dirty="0">
                <a:solidFill>
                  <a:srgbClr val="FF0000"/>
                </a:solidFill>
                <a:latin typeface="Century Gothic"/>
                <a:ea typeface="Century Gothic"/>
                <a:cs typeface="Century Gothic"/>
                <a:sym typeface="Century Gothic"/>
              </a:rPr>
              <a:t>Red</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B19AA456-04A2-BA64-B0E0-26771BC0F18C}"/>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pic>
        <p:nvPicPr>
          <p:cNvPr id="4" name="Picture 3">
            <a:extLst>
              <a:ext uri="{FF2B5EF4-FFF2-40B4-BE49-F238E27FC236}">
                <a16:creationId xmlns:a16="http://schemas.microsoft.com/office/drawing/2014/main" id="{CC68D5BB-E14D-332D-752D-448AE2B96302}"/>
              </a:ext>
            </a:extLst>
          </p:cNvPr>
          <p:cNvPicPr>
            <a:picLocks noChangeAspect="1"/>
          </p:cNvPicPr>
          <p:nvPr/>
        </p:nvPicPr>
        <p:blipFill>
          <a:blip r:embed="rId3"/>
          <a:stretch>
            <a:fillRect/>
          </a:stretch>
        </p:blipFill>
        <p:spPr>
          <a:xfrm>
            <a:off x="2808051" y="2470566"/>
            <a:ext cx="6575898" cy="3342500"/>
          </a:xfrm>
          <a:prstGeom prst="rect">
            <a:avLst/>
          </a:prstGeom>
        </p:spPr>
      </p:pic>
      <p:pic>
        <p:nvPicPr>
          <p:cNvPr id="2" name="Picture 2">
            <a:extLst>
              <a:ext uri="{FF2B5EF4-FFF2-40B4-BE49-F238E27FC236}">
                <a16:creationId xmlns:a16="http://schemas.microsoft.com/office/drawing/2014/main" id="{7031EC4E-59A2-29D0-C4D1-2DFB132135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07" r="14483" b="3755"/>
          <a:stretch/>
        </p:blipFill>
        <p:spPr bwMode="auto">
          <a:xfrm>
            <a:off x="4105729" y="6858000"/>
            <a:ext cx="3937000" cy="2447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5643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94116C27-0A89-4BBC-2BB7-AD9A22D726E8}"/>
            </a:ext>
          </a:extLst>
        </p:cNvPr>
        <p:cNvGrpSpPr/>
        <p:nvPr/>
      </p:nvGrpSpPr>
      <p:grpSpPr>
        <a:xfrm>
          <a:off x="0" y="0"/>
          <a:ext cx="0" cy="0"/>
          <a:chOff x="0" y="0"/>
          <a:chExt cx="0" cy="0"/>
        </a:xfrm>
      </p:grpSpPr>
      <p:sp>
        <p:nvSpPr>
          <p:cNvPr id="81" name="Google Shape;81;p5">
            <a:extLst>
              <a:ext uri="{FF2B5EF4-FFF2-40B4-BE49-F238E27FC236}">
                <a16:creationId xmlns:a16="http://schemas.microsoft.com/office/drawing/2014/main" id="{4CB3EB6A-672C-6405-FC5D-49E61E28C747}"/>
              </a:ext>
            </a:extLst>
          </p:cNvPr>
          <p:cNvSpPr txBox="1"/>
          <p:nvPr/>
        </p:nvSpPr>
        <p:spPr>
          <a:xfrm>
            <a:off x="635315" y="757068"/>
            <a:ext cx="80188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cs typeface="Arial"/>
                <a:sym typeface="Century Gothic"/>
              </a:rPr>
              <a:t>Susceptible Norway rats</a:t>
            </a:r>
            <a:endParaRPr sz="500" kern="0" dirty="0">
              <a:solidFill>
                <a:srgbClr val="000000"/>
              </a:solidFill>
              <a:latin typeface="Arial"/>
              <a:cs typeface="Arial"/>
              <a:sym typeface="Arial"/>
            </a:endParaRPr>
          </a:p>
        </p:txBody>
      </p:sp>
      <p:sp>
        <p:nvSpPr>
          <p:cNvPr id="82" name="Google Shape;82;p5">
            <a:extLst>
              <a:ext uri="{FF2B5EF4-FFF2-40B4-BE49-F238E27FC236}">
                <a16:creationId xmlns:a16="http://schemas.microsoft.com/office/drawing/2014/main" id="{15034BF3-B091-B02D-3857-BC1C61E7A5D0}"/>
              </a:ext>
            </a:extLst>
          </p:cNvPr>
          <p:cNvSpPr txBox="1"/>
          <p:nvPr/>
        </p:nvSpPr>
        <p:spPr>
          <a:xfrm>
            <a:off x="4880219" y="2350897"/>
            <a:ext cx="7211262" cy="4142878"/>
          </a:xfrm>
          <a:prstGeom prst="rect">
            <a:avLst/>
          </a:prstGeom>
          <a:noFill/>
          <a:ln>
            <a:noFill/>
          </a:ln>
        </p:spPr>
        <p:txBody>
          <a:bodyPr spcFirstLastPara="1" wrap="square" lIns="45713" tIns="45713" rIns="45713" bIns="45713" anchor="t" anchorCtr="0">
            <a:normAutofit fontScale="92500" lnSpcReduction="10000"/>
          </a:bodyPr>
          <a:lstStyle/>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Very widely dispersed</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Some areas have lots of testing and little susceptibility found e.g. central southern England</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Elsewhere, little testing so little susceptibility found</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Susceptibility is not surprising because when two heterozygous resistant animals mate and breed 25% of offspring are fully susceptible</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Knowing where susceptible animals are is only useful if we also know there is also no resistance</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DC650833-DD86-BEAA-7768-665D4D0244FF}"/>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pic>
        <p:nvPicPr>
          <p:cNvPr id="11" name="Picture 10">
            <a:extLst>
              <a:ext uri="{FF2B5EF4-FFF2-40B4-BE49-F238E27FC236}">
                <a16:creationId xmlns:a16="http://schemas.microsoft.com/office/drawing/2014/main" id="{6FB81158-2219-C35C-9DB7-ECD82895E4D5}"/>
              </a:ext>
            </a:extLst>
          </p:cNvPr>
          <p:cNvPicPr>
            <a:picLocks noChangeAspect="1"/>
          </p:cNvPicPr>
          <p:nvPr/>
        </p:nvPicPr>
        <p:blipFill>
          <a:blip r:embed="rId3"/>
          <a:stretch>
            <a:fillRect/>
          </a:stretch>
        </p:blipFill>
        <p:spPr>
          <a:xfrm>
            <a:off x="1375200" y="1544400"/>
            <a:ext cx="3357151" cy="4950000"/>
          </a:xfrm>
          <a:prstGeom prst="rect">
            <a:avLst/>
          </a:prstGeom>
        </p:spPr>
      </p:pic>
    </p:spTree>
    <p:extLst>
      <p:ext uri="{BB962C8B-B14F-4D97-AF65-F5344CB8AC3E}">
        <p14:creationId xmlns:p14="http://schemas.microsoft.com/office/powerpoint/2010/main" val="2020487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3542010B-9B31-0E42-6722-104303C01FDA}"/>
            </a:ext>
          </a:extLst>
        </p:cNvPr>
        <p:cNvGrpSpPr/>
        <p:nvPr/>
      </p:nvGrpSpPr>
      <p:grpSpPr>
        <a:xfrm>
          <a:off x="0" y="0"/>
          <a:ext cx="0" cy="0"/>
          <a:chOff x="0" y="0"/>
          <a:chExt cx="0" cy="0"/>
        </a:xfrm>
      </p:grpSpPr>
      <p:sp>
        <p:nvSpPr>
          <p:cNvPr id="81" name="Google Shape;81;p5">
            <a:extLst>
              <a:ext uri="{FF2B5EF4-FFF2-40B4-BE49-F238E27FC236}">
                <a16:creationId xmlns:a16="http://schemas.microsoft.com/office/drawing/2014/main" id="{ECBF97D5-A6B1-7944-ABA9-5F4E0718C365}"/>
              </a:ext>
            </a:extLst>
          </p:cNvPr>
          <p:cNvSpPr txBox="1"/>
          <p:nvPr/>
        </p:nvSpPr>
        <p:spPr>
          <a:xfrm>
            <a:off x="635315" y="757068"/>
            <a:ext cx="80188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pPr>
            <a:r>
              <a:rPr lang="en-US" sz="3600" b="1" kern="0" dirty="0">
                <a:solidFill>
                  <a:srgbClr val="21431A"/>
                </a:solidFill>
                <a:latin typeface="Century Gothic"/>
                <a:ea typeface="Century Gothic"/>
                <a:cs typeface="Century Gothic"/>
                <a:sym typeface="Century Gothic"/>
              </a:rPr>
              <a:t>Why take this CPD module?</a:t>
            </a:r>
            <a:endParaRPr sz="500" b="1" kern="0" dirty="0">
              <a:solidFill>
                <a:srgbClr val="000000"/>
              </a:solidFill>
              <a:latin typeface="Arial"/>
              <a:cs typeface="Arial"/>
              <a:sym typeface="Arial"/>
            </a:endParaRPr>
          </a:p>
        </p:txBody>
      </p:sp>
      <p:sp>
        <p:nvSpPr>
          <p:cNvPr id="82" name="Google Shape;82;p5">
            <a:extLst>
              <a:ext uri="{FF2B5EF4-FFF2-40B4-BE49-F238E27FC236}">
                <a16:creationId xmlns:a16="http://schemas.microsoft.com/office/drawing/2014/main" id="{D9321E72-C76D-9B8D-17DE-038DFADE1BA9}"/>
              </a:ext>
            </a:extLst>
          </p:cNvPr>
          <p:cNvSpPr txBox="1"/>
          <p:nvPr/>
        </p:nvSpPr>
        <p:spPr>
          <a:xfrm>
            <a:off x="635315" y="2489676"/>
            <a:ext cx="11219228" cy="4182046"/>
          </a:xfrm>
          <a:prstGeom prst="rect">
            <a:avLst/>
          </a:prstGeom>
          <a:noFill/>
          <a:ln>
            <a:noFill/>
          </a:ln>
        </p:spPr>
        <p:txBody>
          <a:bodyPr spcFirstLastPara="1" wrap="square" lIns="45713" tIns="45713" rIns="45713" bIns="45713" anchor="t" anchorCtr="0">
            <a:normAutofit fontScale="92500"/>
          </a:bodyPr>
          <a:lstStyle/>
          <a:p>
            <a:pPr defTabSz="457200">
              <a:lnSpc>
                <a:spcPct val="90000"/>
              </a:lnSpc>
              <a:buClr>
                <a:srgbClr val="92D050"/>
              </a:buClr>
              <a:buSzPct val="125000"/>
            </a:pPr>
            <a:r>
              <a:rPr lang="en-GB" sz="2400" kern="0" dirty="0">
                <a:solidFill>
                  <a:srgbClr val="21431A"/>
                </a:solidFill>
                <a:latin typeface="Century Gothic"/>
                <a:ea typeface="Century Gothic"/>
                <a:cs typeface="Century Gothic"/>
                <a:sym typeface="Century Gothic"/>
              </a:rPr>
              <a:t>When you have finished this module you will:</a:t>
            </a:r>
          </a:p>
          <a:p>
            <a:pPr marL="228600" indent="-228600" defTabSz="457200">
              <a:lnSpc>
                <a:spcPct val="90000"/>
              </a:lnSpc>
              <a:buClr>
                <a:srgbClr val="92D050"/>
              </a:buClr>
              <a:buSzPct val="125000"/>
              <a:buFont typeface="Arial" panose="020B0604020202020204" pitchFamily="34" charset="0"/>
              <a:buChar char="•"/>
            </a:pPr>
            <a:r>
              <a:rPr lang="en-GB" sz="2400" kern="0" dirty="0">
                <a:solidFill>
                  <a:srgbClr val="21431A"/>
                </a:solidFill>
                <a:latin typeface="Century Gothic"/>
                <a:ea typeface="Century Gothic"/>
                <a:cs typeface="Century Gothic"/>
                <a:sym typeface="Century Gothic"/>
              </a:rPr>
              <a:t>Understand how scientists identify anticoagulant resistance in the laboratory and in the field</a:t>
            </a:r>
          </a:p>
          <a:p>
            <a:pPr marL="228600" indent="-228600" defTabSz="457200">
              <a:lnSpc>
                <a:spcPct val="90000"/>
              </a:lnSpc>
              <a:buClr>
                <a:srgbClr val="92D050"/>
              </a:buClr>
              <a:buSzPct val="125000"/>
              <a:buFont typeface="Arial" panose="020B0604020202020204" pitchFamily="34" charset="0"/>
              <a:buChar char="•"/>
            </a:pPr>
            <a:r>
              <a:rPr lang="en-GB" sz="2400" kern="0" dirty="0">
                <a:solidFill>
                  <a:srgbClr val="21431A"/>
                </a:solidFill>
                <a:latin typeface="Century Gothic"/>
                <a:ea typeface="Century Gothic"/>
                <a:cs typeface="Century Gothic"/>
                <a:sym typeface="Century Gothic"/>
              </a:rPr>
              <a:t>Understand the genetic basis of anticoagulant resistance in rats and mice</a:t>
            </a:r>
          </a:p>
          <a:p>
            <a:pPr marL="228600" indent="-228600" defTabSz="457200">
              <a:lnSpc>
                <a:spcPct val="90000"/>
              </a:lnSpc>
              <a:buClr>
                <a:srgbClr val="92D050"/>
              </a:buClr>
              <a:buSzPct val="125000"/>
              <a:buFont typeface="Arial" panose="020B0604020202020204" pitchFamily="34" charset="0"/>
              <a:buChar char="•"/>
            </a:pPr>
            <a:r>
              <a:rPr lang="en-GB" sz="2400" kern="0" dirty="0">
                <a:solidFill>
                  <a:srgbClr val="21431A"/>
                </a:solidFill>
                <a:latin typeface="Century Gothic"/>
                <a:ea typeface="Century Gothic"/>
                <a:cs typeface="Century Gothic"/>
                <a:sym typeface="Century Gothic"/>
              </a:rPr>
              <a:t>Know the main different genetical resistance mutations, where they are to be found and how they differently affect the work of practical rodent pest management</a:t>
            </a:r>
          </a:p>
          <a:p>
            <a:pPr marL="228600" indent="-228600" defTabSz="457200">
              <a:lnSpc>
                <a:spcPct val="90000"/>
              </a:lnSpc>
              <a:buClr>
                <a:srgbClr val="92D050"/>
              </a:buClr>
              <a:buSzPct val="125000"/>
              <a:buFont typeface="Arial" panose="020B0604020202020204" pitchFamily="34" charset="0"/>
              <a:buChar char="•"/>
            </a:pPr>
            <a:r>
              <a:rPr lang="en-GB" sz="2400" kern="0" dirty="0">
                <a:solidFill>
                  <a:srgbClr val="21431A"/>
                </a:solidFill>
                <a:latin typeface="Century Gothic"/>
                <a:ea typeface="Century Gothic"/>
                <a:cs typeface="Century Gothic"/>
                <a:sym typeface="Century Gothic"/>
              </a:rPr>
              <a:t>Have an understanding of the recommendations of the UK Rodenticide Resistance Action Group about which anticoagulants to use in the presence of resistant rats and mice</a:t>
            </a:r>
          </a:p>
          <a:p>
            <a:pPr marL="228600" indent="-228600" defTabSz="457200">
              <a:lnSpc>
                <a:spcPct val="90000"/>
              </a:lnSpc>
              <a:buClr>
                <a:srgbClr val="92D050"/>
              </a:buClr>
              <a:buSzPct val="125000"/>
              <a:buFont typeface="Arial" panose="020B0604020202020204" pitchFamily="34" charset="0"/>
              <a:buChar char="•"/>
            </a:pPr>
            <a:r>
              <a:rPr lang="en-GB" sz="2400" kern="0" dirty="0">
                <a:solidFill>
                  <a:srgbClr val="21431A"/>
                </a:solidFill>
                <a:latin typeface="Century Gothic"/>
                <a:ea typeface="Century Gothic"/>
                <a:cs typeface="Century Gothic"/>
                <a:sym typeface="Century Gothic"/>
              </a:rPr>
              <a:t>NOTE: This module is NOT intended to provide detailed guidance on the control of resistant rodents, but instead to provide background information on the biology and distribution of anticoagulant resistance in the UK </a:t>
            </a:r>
          </a:p>
        </p:txBody>
      </p:sp>
      <p:sp>
        <p:nvSpPr>
          <p:cNvPr id="3" name="Rectangle 2">
            <a:extLst>
              <a:ext uri="{FF2B5EF4-FFF2-40B4-BE49-F238E27FC236}">
                <a16:creationId xmlns:a16="http://schemas.microsoft.com/office/drawing/2014/main" id="{9784A83B-3A91-4341-8687-714427ABA4E6}"/>
              </a:ext>
            </a:extLst>
          </p:cNvPr>
          <p:cNvSpPr/>
          <p:nvPr/>
        </p:nvSpPr>
        <p:spPr>
          <a:xfrm>
            <a:off x="179615" y="6406226"/>
            <a:ext cx="11789228" cy="461665"/>
          </a:xfrm>
          <a:prstGeom prst="rect">
            <a:avLst/>
          </a:prstGeom>
        </p:spPr>
        <p:txBody>
          <a:bodyPr wrap="square">
            <a:spAutoFit/>
          </a:bodyPr>
          <a:lstStyle/>
          <a:p>
            <a:pPr defTabSz="457200">
              <a:buClr>
                <a:srgbClr val="000000"/>
              </a:buClr>
            </a:pPr>
            <a:r>
              <a:rPr lang="en-GB" sz="800" kern="0" dirty="0">
                <a:solidFill>
                  <a:srgbClr val="000000"/>
                </a:solidFill>
                <a:latin typeface="Arial"/>
                <a:cs typeface="Arial"/>
                <a:sym typeface="Arial"/>
              </a:rPr>
              <a:t>© Copyright 2026</a:t>
            </a:r>
          </a:p>
          <a:p>
            <a:pPr defTabSz="457200">
              <a:buClr>
                <a:srgbClr val="000000"/>
              </a:buCl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Tree>
    <p:extLst>
      <p:ext uri="{BB962C8B-B14F-4D97-AF65-F5344CB8AC3E}">
        <p14:creationId xmlns:p14="http://schemas.microsoft.com/office/powerpoint/2010/main" val="1336033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B834F107-8617-B8CA-CF20-9DAD496ABA35}"/>
            </a:ext>
          </a:extLst>
        </p:cNvPr>
        <p:cNvGrpSpPr/>
        <p:nvPr/>
      </p:nvGrpSpPr>
      <p:grpSpPr>
        <a:xfrm>
          <a:off x="0" y="0"/>
          <a:ext cx="0" cy="0"/>
          <a:chOff x="0" y="0"/>
          <a:chExt cx="0" cy="0"/>
        </a:xfrm>
      </p:grpSpPr>
      <p:sp>
        <p:nvSpPr>
          <p:cNvPr id="81" name="Google Shape;81;p5">
            <a:extLst>
              <a:ext uri="{FF2B5EF4-FFF2-40B4-BE49-F238E27FC236}">
                <a16:creationId xmlns:a16="http://schemas.microsoft.com/office/drawing/2014/main" id="{9136777E-0FE4-09D0-3D54-90B5CD8E9DA6}"/>
              </a:ext>
            </a:extLst>
          </p:cNvPr>
          <p:cNvSpPr txBox="1"/>
          <p:nvPr/>
        </p:nvSpPr>
        <p:spPr>
          <a:xfrm>
            <a:off x="635315" y="757068"/>
            <a:ext cx="80188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cs typeface="Arial"/>
                <a:sym typeface="Century Gothic"/>
              </a:rPr>
              <a:t>Norway rat L128Q resistance</a:t>
            </a:r>
            <a:endParaRPr lang="en-US" sz="500" kern="0" dirty="0">
              <a:solidFill>
                <a:srgbClr val="000000"/>
              </a:solidFill>
              <a:latin typeface="Arial"/>
              <a:cs typeface="Arial"/>
              <a:sym typeface="Arial"/>
            </a:endParaRPr>
          </a:p>
        </p:txBody>
      </p:sp>
      <p:sp>
        <p:nvSpPr>
          <p:cNvPr id="82" name="Google Shape;82;p5">
            <a:extLst>
              <a:ext uri="{FF2B5EF4-FFF2-40B4-BE49-F238E27FC236}">
                <a16:creationId xmlns:a16="http://schemas.microsoft.com/office/drawing/2014/main" id="{F6C77D06-AFA9-E187-407C-13E58BFED42D}"/>
              </a:ext>
            </a:extLst>
          </p:cNvPr>
          <p:cNvSpPr txBox="1"/>
          <p:nvPr/>
        </p:nvSpPr>
        <p:spPr>
          <a:xfrm>
            <a:off x="4865395" y="2263348"/>
            <a:ext cx="7235814" cy="4142878"/>
          </a:xfrm>
          <a:prstGeom prst="rect">
            <a:avLst/>
          </a:prstGeom>
          <a:noFill/>
          <a:ln>
            <a:noFill/>
          </a:ln>
        </p:spPr>
        <p:txBody>
          <a:bodyPr spcFirstLastPara="1" wrap="square" lIns="45713" tIns="45713" rIns="45713" bIns="45713" anchor="t" anchorCtr="0">
            <a:normAutofit fontScale="92500" lnSpcReduction="20000"/>
          </a:bodyPr>
          <a:lstStyle/>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First resistance ever found – Scotland 1958</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Strong resistance to all FGARs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Full susceptibility to all SGARs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Limited spread so far:  Central Belt of Scotland &amp; now eastern Scotland, Greater Manchester, north-east coast of England</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Not yet south of a line from the Humber to Mersey estuaries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Found in some rats with other mutations = HYBRID RESISTANCE</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74D51BEB-DBA5-D6F1-A5D0-500D040829BE}"/>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pic>
        <p:nvPicPr>
          <p:cNvPr id="9" name="Picture 8">
            <a:extLst>
              <a:ext uri="{FF2B5EF4-FFF2-40B4-BE49-F238E27FC236}">
                <a16:creationId xmlns:a16="http://schemas.microsoft.com/office/drawing/2014/main" id="{3847D6D3-BE86-CD9D-2720-5189DA57DA3D}"/>
              </a:ext>
            </a:extLst>
          </p:cNvPr>
          <p:cNvPicPr>
            <a:picLocks noChangeAspect="1"/>
          </p:cNvPicPr>
          <p:nvPr/>
        </p:nvPicPr>
        <p:blipFill>
          <a:blip r:embed="rId3"/>
          <a:stretch>
            <a:fillRect/>
          </a:stretch>
        </p:blipFill>
        <p:spPr>
          <a:xfrm>
            <a:off x="1375200" y="1544400"/>
            <a:ext cx="3339759" cy="4950000"/>
          </a:xfrm>
          <a:prstGeom prst="rect">
            <a:avLst/>
          </a:prstGeom>
        </p:spPr>
      </p:pic>
    </p:spTree>
    <p:extLst>
      <p:ext uri="{BB962C8B-B14F-4D97-AF65-F5344CB8AC3E}">
        <p14:creationId xmlns:p14="http://schemas.microsoft.com/office/powerpoint/2010/main" val="835816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0A55D0BD-4918-2AE5-313B-D2A6F9D23851}"/>
            </a:ext>
          </a:extLst>
        </p:cNvPr>
        <p:cNvGrpSpPr/>
        <p:nvPr/>
      </p:nvGrpSpPr>
      <p:grpSpPr>
        <a:xfrm>
          <a:off x="0" y="0"/>
          <a:ext cx="0" cy="0"/>
          <a:chOff x="0" y="0"/>
          <a:chExt cx="0" cy="0"/>
        </a:xfrm>
      </p:grpSpPr>
      <p:sp>
        <p:nvSpPr>
          <p:cNvPr id="81" name="Google Shape;81;p5">
            <a:extLst>
              <a:ext uri="{FF2B5EF4-FFF2-40B4-BE49-F238E27FC236}">
                <a16:creationId xmlns:a16="http://schemas.microsoft.com/office/drawing/2014/main" id="{8F39F416-C21F-73B9-24D6-0547C0011152}"/>
              </a:ext>
            </a:extLst>
          </p:cNvPr>
          <p:cNvSpPr txBox="1"/>
          <p:nvPr/>
        </p:nvSpPr>
        <p:spPr>
          <a:xfrm>
            <a:off x="635315" y="757068"/>
            <a:ext cx="80188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cs typeface="Arial"/>
                <a:sym typeface="Century Gothic"/>
              </a:rPr>
              <a:t>Norway rat Y139S resistance</a:t>
            </a:r>
            <a:endParaRPr sz="500" kern="0" dirty="0">
              <a:solidFill>
                <a:srgbClr val="000000"/>
              </a:solidFill>
              <a:latin typeface="Arial"/>
              <a:cs typeface="Arial"/>
              <a:sym typeface="Arial"/>
            </a:endParaRPr>
          </a:p>
        </p:txBody>
      </p:sp>
      <p:sp>
        <p:nvSpPr>
          <p:cNvPr id="82" name="Google Shape;82;p5">
            <a:extLst>
              <a:ext uri="{FF2B5EF4-FFF2-40B4-BE49-F238E27FC236}">
                <a16:creationId xmlns:a16="http://schemas.microsoft.com/office/drawing/2014/main" id="{6685C26B-1E3C-C82E-78B7-1349234CFCC2}"/>
              </a:ext>
            </a:extLst>
          </p:cNvPr>
          <p:cNvSpPr txBox="1"/>
          <p:nvPr/>
        </p:nvSpPr>
        <p:spPr>
          <a:xfrm>
            <a:off x="4880219" y="2350897"/>
            <a:ext cx="7201534" cy="4142878"/>
          </a:xfrm>
          <a:prstGeom prst="rect">
            <a:avLst/>
          </a:prstGeom>
          <a:noFill/>
          <a:ln>
            <a:noFill/>
          </a:ln>
        </p:spPr>
        <p:txBody>
          <a:bodyPr spcFirstLastPara="1" wrap="square" lIns="45713" tIns="45713" rIns="45713" bIns="45713" anchor="t" anchorCtr="0">
            <a:normAutofit fontScale="70000" lnSpcReduction="20000"/>
          </a:bodyPr>
          <a:lstStyle/>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Found in 1959 and once the largest known focus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With the exception of difethialone, all SGARs were first tested in the focus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Now very little testing here. So area is much underestimated.  Probably still much of Wales and the East Midlands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Strong resistance to FGARs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Full susceptibility to potent SGARs (brodifacoum, difethialone, </a:t>
            </a:r>
            <a:r>
              <a:rPr lang="en-GB" sz="2400" kern="0" dirty="0" err="1">
                <a:solidFill>
                  <a:srgbClr val="21431A"/>
                </a:solidFill>
                <a:latin typeface="Century Gothic"/>
                <a:ea typeface="Century Gothic"/>
                <a:cs typeface="Century Gothic"/>
                <a:sym typeface="Century Gothic"/>
              </a:rPr>
              <a:t>flocoumafen</a:t>
            </a:r>
            <a:r>
              <a:rPr lang="en-GB" sz="2400" kern="0" dirty="0">
                <a:solidFill>
                  <a:srgbClr val="21431A"/>
                </a:solidFill>
                <a:latin typeface="Century Gothic"/>
                <a:ea typeface="Century Gothic"/>
                <a:cs typeface="Century Gothic"/>
                <a:sym typeface="Century Gothic"/>
              </a:rPr>
              <a:t>)</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Somewhat lowered susceptibility to bromadiolone and </a:t>
            </a:r>
            <a:r>
              <a:rPr lang="en-GB" sz="2400" kern="0" dirty="0" err="1">
                <a:solidFill>
                  <a:srgbClr val="21431A"/>
                </a:solidFill>
                <a:latin typeface="Century Gothic"/>
                <a:ea typeface="Century Gothic"/>
                <a:cs typeface="Century Gothic"/>
                <a:sym typeface="Century Gothic"/>
              </a:rPr>
              <a:t>difenacoum</a:t>
            </a: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Found nowhere else in the world for &gt;50 years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Suddenly found in Yorkshire in 2019</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59A7750B-9939-47E4-1360-5D8EE0269FAB}"/>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pic>
        <p:nvPicPr>
          <p:cNvPr id="5" name="Picture 4">
            <a:extLst>
              <a:ext uri="{FF2B5EF4-FFF2-40B4-BE49-F238E27FC236}">
                <a16:creationId xmlns:a16="http://schemas.microsoft.com/office/drawing/2014/main" id="{2309CE28-627B-2694-E842-EA6B926DD50A}"/>
              </a:ext>
            </a:extLst>
          </p:cNvPr>
          <p:cNvPicPr>
            <a:picLocks noChangeAspect="1"/>
          </p:cNvPicPr>
          <p:nvPr/>
        </p:nvPicPr>
        <p:blipFill>
          <a:blip r:embed="rId3"/>
          <a:stretch>
            <a:fillRect/>
          </a:stretch>
        </p:blipFill>
        <p:spPr>
          <a:xfrm>
            <a:off x="1375200" y="1544400"/>
            <a:ext cx="3467758" cy="4950000"/>
          </a:xfrm>
          <a:prstGeom prst="rect">
            <a:avLst/>
          </a:prstGeom>
        </p:spPr>
      </p:pic>
    </p:spTree>
    <p:extLst>
      <p:ext uri="{BB962C8B-B14F-4D97-AF65-F5344CB8AC3E}">
        <p14:creationId xmlns:p14="http://schemas.microsoft.com/office/powerpoint/2010/main" val="4097726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D803A347-972E-89BC-220A-BFA162FAFEC5}"/>
            </a:ext>
          </a:extLst>
        </p:cNvPr>
        <p:cNvGrpSpPr/>
        <p:nvPr/>
      </p:nvGrpSpPr>
      <p:grpSpPr>
        <a:xfrm>
          <a:off x="0" y="0"/>
          <a:ext cx="0" cy="0"/>
          <a:chOff x="0" y="0"/>
          <a:chExt cx="0" cy="0"/>
        </a:xfrm>
      </p:grpSpPr>
      <p:sp>
        <p:nvSpPr>
          <p:cNvPr id="81" name="Google Shape;81;p5">
            <a:extLst>
              <a:ext uri="{FF2B5EF4-FFF2-40B4-BE49-F238E27FC236}">
                <a16:creationId xmlns:a16="http://schemas.microsoft.com/office/drawing/2014/main" id="{8B21531C-8B9D-615A-DA9D-41C10F6AB6D4}"/>
              </a:ext>
            </a:extLst>
          </p:cNvPr>
          <p:cNvSpPr txBox="1"/>
          <p:nvPr/>
        </p:nvSpPr>
        <p:spPr>
          <a:xfrm>
            <a:off x="635315" y="757068"/>
            <a:ext cx="80188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cs typeface="Arial"/>
                <a:sym typeface="Century Gothic"/>
              </a:rPr>
              <a:t>Norway rat L120Q resistance</a:t>
            </a:r>
            <a:endParaRPr lang="en-US" sz="500" kern="0" dirty="0">
              <a:solidFill>
                <a:srgbClr val="000000"/>
              </a:solidFill>
              <a:latin typeface="Arial"/>
              <a:cs typeface="Arial"/>
              <a:sym typeface="Arial"/>
            </a:endParaRPr>
          </a:p>
        </p:txBody>
      </p:sp>
      <p:sp>
        <p:nvSpPr>
          <p:cNvPr id="82" name="Google Shape;82;p5">
            <a:extLst>
              <a:ext uri="{FF2B5EF4-FFF2-40B4-BE49-F238E27FC236}">
                <a16:creationId xmlns:a16="http://schemas.microsoft.com/office/drawing/2014/main" id="{32CD7AE5-F840-7A25-5A65-89C96E0C4F4F}"/>
              </a:ext>
            </a:extLst>
          </p:cNvPr>
          <p:cNvSpPr txBox="1"/>
          <p:nvPr/>
        </p:nvSpPr>
        <p:spPr>
          <a:xfrm>
            <a:off x="4880220" y="2292529"/>
            <a:ext cx="6861066" cy="4142878"/>
          </a:xfrm>
          <a:prstGeom prst="rect">
            <a:avLst/>
          </a:prstGeom>
          <a:noFill/>
          <a:ln>
            <a:noFill/>
          </a:ln>
        </p:spPr>
        <p:txBody>
          <a:bodyPr spcFirstLastPara="1" wrap="square" lIns="45713" tIns="45713" rIns="45713" bIns="45713" anchor="t" anchorCtr="0">
            <a:normAutofit fontScale="92500" lnSpcReduction="20000"/>
          </a:bodyPr>
          <a:lstStyle/>
          <a:p>
            <a:pPr marL="228600" indent="-228600" defTabSz="457200">
              <a:lnSpc>
                <a:spcPct val="90000"/>
              </a:lnSpc>
              <a:buClr>
                <a:srgbClr val="92D050"/>
              </a:buClr>
              <a:buSzPct val="125000"/>
              <a:buFont typeface="Arial" panose="020B0604020202020204" pitchFamily="34" charset="0"/>
              <a:buChar char="•"/>
              <a:defRPr/>
            </a:pPr>
            <a:endParaRPr lang="en-GB" sz="16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1600" kern="0" dirty="0">
                <a:solidFill>
                  <a:srgbClr val="21431A"/>
                </a:solidFill>
                <a:latin typeface="Century Gothic"/>
                <a:ea typeface="Century Gothic"/>
                <a:cs typeface="Century Gothic"/>
                <a:sym typeface="Century Gothic"/>
              </a:rPr>
              <a:t>Probably present since before 1969</a:t>
            </a:r>
          </a:p>
          <a:p>
            <a:pPr marL="228600" indent="-228600" defTabSz="457200">
              <a:lnSpc>
                <a:spcPct val="90000"/>
              </a:lnSpc>
              <a:buClr>
                <a:srgbClr val="92D050"/>
              </a:buClr>
              <a:buSzPct val="125000"/>
              <a:buFont typeface="Arial" panose="020B0604020202020204" pitchFamily="34" charset="0"/>
              <a:buChar char="•"/>
              <a:defRPr/>
            </a:pPr>
            <a:endParaRPr lang="en-GB" sz="16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1600" kern="0" dirty="0">
                <a:solidFill>
                  <a:srgbClr val="21431A"/>
                </a:solidFill>
                <a:latin typeface="Century Gothic"/>
                <a:ea typeface="Century Gothic"/>
                <a:cs typeface="Century Gothic"/>
                <a:sym typeface="Century Gothic"/>
              </a:rPr>
              <a:t>Started on Hampshire/Berkshire border</a:t>
            </a:r>
          </a:p>
          <a:p>
            <a:pPr marL="228600" indent="-228600" defTabSz="457200">
              <a:lnSpc>
                <a:spcPct val="90000"/>
              </a:lnSpc>
              <a:buClr>
                <a:srgbClr val="92D050"/>
              </a:buClr>
              <a:buSzPct val="125000"/>
              <a:buFont typeface="Arial" panose="020B0604020202020204" pitchFamily="34" charset="0"/>
              <a:buChar char="•"/>
              <a:defRPr/>
            </a:pPr>
            <a:endParaRPr lang="en-GB" sz="16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1600" kern="0" dirty="0">
                <a:solidFill>
                  <a:srgbClr val="21431A"/>
                </a:solidFill>
                <a:latin typeface="Century Gothic"/>
                <a:ea typeface="Century Gothic"/>
                <a:cs typeface="Century Gothic"/>
                <a:sym typeface="Century Gothic"/>
              </a:rPr>
              <a:t>Resistant to all FGARs and to bromadiolone and </a:t>
            </a:r>
            <a:r>
              <a:rPr lang="en-GB" sz="1600" kern="0" dirty="0" err="1">
                <a:solidFill>
                  <a:srgbClr val="21431A"/>
                </a:solidFill>
                <a:latin typeface="Century Gothic"/>
                <a:ea typeface="Century Gothic"/>
                <a:cs typeface="Century Gothic"/>
                <a:sym typeface="Century Gothic"/>
              </a:rPr>
              <a:t>difenacoum</a:t>
            </a:r>
            <a:endParaRPr lang="en-GB" sz="16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endParaRPr lang="en-GB" sz="16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1600" kern="0" dirty="0">
                <a:solidFill>
                  <a:srgbClr val="21431A"/>
                </a:solidFill>
                <a:latin typeface="Century Gothic"/>
                <a:ea typeface="Century Gothic"/>
                <a:cs typeface="Century Gothic"/>
                <a:sym typeface="Century Gothic"/>
              </a:rPr>
              <a:t>1982 government resistance field trials showed </a:t>
            </a:r>
            <a:r>
              <a:rPr lang="en-GB" sz="1600" kern="0" dirty="0" err="1">
                <a:solidFill>
                  <a:srgbClr val="21431A"/>
                </a:solidFill>
                <a:latin typeface="Century Gothic"/>
                <a:ea typeface="Century Gothic"/>
                <a:cs typeface="Century Gothic"/>
                <a:sym typeface="Century Gothic"/>
              </a:rPr>
              <a:t>difenacoum</a:t>
            </a:r>
            <a:r>
              <a:rPr lang="en-GB" sz="1600" kern="0" dirty="0">
                <a:solidFill>
                  <a:srgbClr val="21431A"/>
                </a:solidFill>
                <a:latin typeface="Century Gothic"/>
                <a:ea typeface="Century Gothic"/>
                <a:cs typeface="Century Gothic"/>
                <a:sym typeface="Century Gothic"/>
              </a:rPr>
              <a:t> and bromadiolone ineffective</a:t>
            </a:r>
          </a:p>
          <a:p>
            <a:pPr marL="228600" indent="-228600" defTabSz="457200">
              <a:lnSpc>
                <a:spcPct val="90000"/>
              </a:lnSpc>
              <a:buClr>
                <a:srgbClr val="92D050"/>
              </a:buClr>
              <a:buSzPct val="125000"/>
              <a:buFont typeface="Arial" panose="020B0604020202020204" pitchFamily="34" charset="0"/>
              <a:buChar char="•"/>
              <a:defRPr/>
            </a:pPr>
            <a:endParaRPr lang="en-GB" sz="16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1600" kern="0" dirty="0">
                <a:solidFill>
                  <a:srgbClr val="21431A"/>
                </a:solidFill>
                <a:latin typeface="Century Gothic"/>
                <a:ea typeface="Century Gothic"/>
                <a:cs typeface="Century Gothic"/>
                <a:sym typeface="Century Gothic"/>
              </a:rPr>
              <a:t>Most severe mutation in the UK</a:t>
            </a:r>
          </a:p>
          <a:p>
            <a:pPr marL="228600" indent="-228600" defTabSz="457200">
              <a:lnSpc>
                <a:spcPct val="90000"/>
              </a:lnSpc>
              <a:buClr>
                <a:srgbClr val="92D050"/>
              </a:buClr>
              <a:buSzPct val="125000"/>
              <a:buFont typeface="Arial" panose="020B0604020202020204" pitchFamily="34" charset="0"/>
              <a:buChar char="•"/>
              <a:defRPr/>
            </a:pPr>
            <a:endParaRPr lang="en-GB" sz="16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1600" kern="0" dirty="0">
                <a:solidFill>
                  <a:srgbClr val="21431A"/>
                </a:solidFill>
                <a:latin typeface="Century Gothic"/>
                <a:ea typeface="Century Gothic"/>
                <a:cs typeface="Century Gothic"/>
                <a:sym typeface="Century Gothic"/>
              </a:rPr>
              <a:t>Most rats tested homozygous resistant</a:t>
            </a:r>
          </a:p>
          <a:p>
            <a:pPr marL="228600" indent="-228600" defTabSz="457200">
              <a:lnSpc>
                <a:spcPct val="90000"/>
              </a:lnSpc>
              <a:buClr>
                <a:srgbClr val="92D050"/>
              </a:buClr>
              <a:buSzPct val="125000"/>
              <a:buFont typeface="Arial" panose="020B0604020202020204" pitchFamily="34" charset="0"/>
              <a:buChar char="•"/>
              <a:defRPr/>
            </a:pPr>
            <a:endParaRPr lang="en-GB" sz="16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1600" kern="0" dirty="0">
                <a:solidFill>
                  <a:srgbClr val="21431A"/>
                </a:solidFill>
                <a:latin typeface="Century Gothic"/>
                <a:ea typeface="Century Gothic"/>
                <a:cs typeface="Century Gothic"/>
                <a:sym typeface="Century Gothic"/>
              </a:rPr>
              <a:t>Few fully susceptible rats found across central southern England!</a:t>
            </a:r>
          </a:p>
          <a:p>
            <a:pPr marL="228600" indent="-228600" defTabSz="457200">
              <a:lnSpc>
                <a:spcPct val="90000"/>
              </a:lnSpc>
              <a:buClr>
                <a:srgbClr val="92D050"/>
              </a:buClr>
              <a:buSzPct val="125000"/>
              <a:buFont typeface="Arial" panose="020B0604020202020204" pitchFamily="34" charset="0"/>
              <a:buChar char="•"/>
              <a:defRPr/>
            </a:pPr>
            <a:endParaRPr lang="en-GB" sz="16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1600" kern="0" dirty="0">
                <a:solidFill>
                  <a:srgbClr val="21431A"/>
                </a:solidFill>
                <a:latin typeface="Century Gothic"/>
                <a:ea typeface="Century Gothic"/>
                <a:cs typeface="Century Gothic"/>
                <a:sym typeface="Century Gothic"/>
              </a:rPr>
              <a:t>Outlier foci increasing: East Anglia, far south-west, East Midlands, new sample from Devon</a:t>
            </a:r>
          </a:p>
          <a:p>
            <a:pPr marL="228600" indent="-228600" defTabSz="457200">
              <a:lnSpc>
                <a:spcPct val="90000"/>
              </a:lnSpc>
              <a:buClr>
                <a:srgbClr val="92D050"/>
              </a:buClr>
              <a:buSzPct val="125000"/>
              <a:buFont typeface="Arial" panose="020B0604020202020204" pitchFamily="34" charset="0"/>
              <a:buChar char="•"/>
              <a:defRPr/>
            </a:pPr>
            <a:endParaRPr lang="en-GB" sz="16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1600" kern="0" dirty="0">
                <a:solidFill>
                  <a:srgbClr val="21431A"/>
                </a:solidFill>
                <a:latin typeface="Century Gothic"/>
                <a:ea typeface="Century Gothic"/>
                <a:cs typeface="Century Gothic"/>
                <a:sym typeface="Century Gothic"/>
              </a:rPr>
              <a:t>Found at one site in Scotland in hybrid with L128Q (not shown)</a:t>
            </a:r>
          </a:p>
          <a:p>
            <a:pPr marL="228600" indent="-228600" defTabSz="457200">
              <a:lnSpc>
                <a:spcPct val="90000"/>
              </a:lnSpc>
              <a:buClr>
                <a:srgbClr val="92D050"/>
              </a:buClr>
              <a:buSzPct val="125000"/>
              <a:buFont typeface="Arial" panose="020B0604020202020204" pitchFamily="34" charset="0"/>
              <a:buChar char="•"/>
              <a:defRPr/>
            </a:pPr>
            <a:endParaRPr lang="en-GB" sz="16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1600" kern="0" dirty="0">
                <a:solidFill>
                  <a:srgbClr val="21431A"/>
                </a:solidFill>
                <a:latin typeface="Century Gothic"/>
                <a:ea typeface="Century Gothic"/>
                <a:cs typeface="Century Gothic"/>
                <a:sym typeface="Century Gothic"/>
              </a:rPr>
              <a:t>30-year government ban on potent SGARs outdoors certainly caused spread of this mutation</a:t>
            </a:r>
          </a:p>
          <a:p>
            <a:pPr marL="228600" indent="-228600" defTabSz="457200">
              <a:lnSpc>
                <a:spcPct val="90000"/>
              </a:lnSpc>
              <a:buClr>
                <a:srgbClr val="92D050"/>
              </a:buClr>
              <a:buSzPct val="125000"/>
              <a:buFont typeface="Arial" panose="020B0604020202020204" pitchFamily="34" charset="0"/>
              <a:buChar char="•"/>
              <a:defRPr/>
            </a:pPr>
            <a:endParaRPr lang="en-GB" sz="16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1600" kern="0" dirty="0">
                <a:solidFill>
                  <a:srgbClr val="21431A"/>
                </a:solidFill>
                <a:latin typeface="Century Gothic"/>
                <a:ea typeface="Century Gothic"/>
                <a:cs typeface="Century Gothic"/>
                <a:sym typeface="Century Gothic"/>
              </a:rPr>
              <a:t>Some L120Q rats have enhanced metabolic resistance too</a:t>
            </a:r>
          </a:p>
        </p:txBody>
      </p:sp>
      <p:sp>
        <p:nvSpPr>
          <p:cNvPr id="3" name="Rectangle 2">
            <a:extLst>
              <a:ext uri="{FF2B5EF4-FFF2-40B4-BE49-F238E27FC236}">
                <a16:creationId xmlns:a16="http://schemas.microsoft.com/office/drawing/2014/main" id="{08A43B06-1EA4-C036-7EBB-ED8B027C7DE7}"/>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pic>
        <p:nvPicPr>
          <p:cNvPr id="13" name="Picture 12">
            <a:extLst>
              <a:ext uri="{FF2B5EF4-FFF2-40B4-BE49-F238E27FC236}">
                <a16:creationId xmlns:a16="http://schemas.microsoft.com/office/drawing/2014/main" id="{5BFE49E9-3F62-036B-A5FF-525E21BE45BA}"/>
              </a:ext>
            </a:extLst>
          </p:cNvPr>
          <p:cNvPicPr>
            <a:picLocks noChangeAspect="1"/>
          </p:cNvPicPr>
          <p:nvPr/>
        </p:nvPicPr>
        <p:blipFill>
          <a:blip r:embed="rId3"/>
          <a:stretch>
            <a:fillRect/>
          </a:stretch>
        </p:blipFill>
        <p:spPr>
          <a:xfrm>
            <a:off x="1375200" y="1544400"/>
            <a:ext cx="3465584" cy="4950000"/>
          </a:xfrm>
          <a:prstGeom prst="rect">
            <a:avLst/>
          </a:prstGeom>
        </p:spPr>
      </p:pic>
    </p:spTree>
    <p:extLst>
      <p:ext uri="{BB962C8B-B14F-4D97-AF65-F5344CB8AC3E}">
        <p14:creationId xmlns:p14="http://schemas.microsoft.com/office/powerpoint/2010/main" val="1110048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516539EA-45AF-2FB7-E582-73C29518A7CF}"/>
            </a:ext>
          </a:extLst>
        </p:cNvPr>
        <p:cNvGrpSpPr/>
        <p:nvPr/>
      </p:nvGrpSpPr>
      <p:grpSpPr>
        <a:xfrm>
          <a:off x="0" y="0"/>
          <a:ext cx="0" cy="0"/>
          <a:chOff x="0" y="0"/>
          <a:chExt cx="0" cy="0"/>
        </a:xfrm>
      </p:grpSpPr>
      <p:sp>
        <p:nvSpPr>
          <p:cNvPr id="81" name="Google Shape;81;p5">
            <a:extLst>
              <a:ext uri="{FF2B5EF4-FFF2-40B4-BE49-F238E27FC236}">
                <a16:creationId xmlns:a16="http://schemas.microsoft.com/office/drawing/2014/main" id="{D194AC9B-5021-C44B-3B93-03C0C3CE99BD}"/>
              </a:ext>
            </a:extLst>
          </p:cNvPr>
          <p:cNvSpPr txBox="1"/>
          <p:nvPr/>
        </p:nvSpPr>
        <p:spPr>
          <a:xfrm>
            <a:off x="635315" y="757068"/>
            <a:ext cx="80188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cs typeface="Arial"/>
                <a:sym typeface="Century Gothic"/>
              </a:rPr>
              <a:t>Norway rat Y139C resistance</a:t>
            </a:r>
            <a:endParaRPr sz="500" kern="0" dirty="0">
              <a:solidFill>
                <a:srgbClr val="000000"/>
              </a:solidFill>
              <a:latin typeface="Arial"/>
              <a:cs typeface="Arial"/>
              <a:sym typeface="Arial"/>
            </a:endParaRPr>
          </a:p>
        </p:txBody>
      </p:sp>
      <p:sp>
        <p:nvSpPr>
          <p:cNvPr id="82" name="Google Shape;82;p5">
            <a:extLst>
              <a:ext uri="{FF2B5EF4-FFF2-40B4-BE49-F238E27FC236}">
                <a16:creationId xmlns:a16="http://schemas.microsoft.com/office/drawing/2014/main" id="{3E638454-4C26-985B-D975-3A7EF00429D9}"/>
              </a:ext>
            </a:extLst>
          </p:cNvPr>
          <p:cNvSpPr txBox="1"/>
          <p:nvPr/>
        </p:nvSpPr>
        <p:spPr>
          <a:xfrm>
            <a:off x="5099149" y="2350897"/>
            <a:ext cx="6869694" cy="4142878"/>
          </a:xfrm>
          <a:prstGeom prst="rect">
            <a:avLst/>
          </a:prstGeom>
          <a:noFill/>
          <a:ln>
            <a:noFill/>
          </a:ln>
        </p:spPr>
        <p:txBody>
          <a:bodyPr spcFirstLastPara="1" wrap="square" lIns="45713" tIns="45713" rIns="45713" bIns="45713" anchor="t" anchorCtr="0">
            <a:normAutofit lnSpcReduction="10000"/>
          </a:bodyPr>
          <a:lstStyle/>
          <a:p>
            <a:pPr marL="228600" indent="-228600" defTabSz="457200">
              <a:lnSpc>
                <a:spcPct val="90000"/>
              </a:lnSpc>
              <a:buClr>
                <a:srgbClr val="92D050"/>
              </a:buClr>
              <a:buSzPct val="125000"/>
              <a:buFont typeface="Arial" panose="020B0604020202020204" pitchFamily="34" charset="0"/>
              <a:buChar char="•"/>
              <a:defRPr/>
            </a:pPr>
            <a:endParaRPr lang="en-GB"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kern="0" dirty="0">
                <a:solidFill>
                  <a:srgbClr val="21431A"/>
                </a:solidFill>
                <a:latin typeface="Century Gothic"/>
                <a:ea typeface="Century Gothic"/>
                <a:cs typeface="Century Gothic"/>
                <a:sym typeface="Century Gothic"/>
              </a:rPr>
              <a:t>Probably found in the 1972 at multiple sites</a:t>
            </a:r>
          </a:p>
          <a:p>
            <a:pPr marL="228600" indent="-228600" defTabSz="457200">
              <a:lnSpc>
                <a:spcPct val="90000"/>
              </a:lnSpc>
              <a:buClr>
                <a:srgbClr val="92D050"/>
              </a:buClr>
              <a:buSzPct val="125000"/>
              <a:buFont typeface="Arial" panose="020B0604020202020204" pitchFamily="34" charset="0"/>
              <a:buChar char="•"/>
              <a:defRPr/>
            </a:pPr>
            <a:endParaRPr lang="en-GB"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kern="0" dirty="0">
                <a:solidFill>
                  <a:srgbClr val="21431A"/>
                </a:solidFill>
                <a:latin typeface="Century Gothic"/>
                <a:ea typeface="Century Gothic"/>
                <a:cs typeface="Century Gothic"/>
                <a:sym typeface="Century Gothic"/>
              </a:rPr>
              <a:t>No known single original focus</a:t>
            </a:r>
          </a:p>
          <a:p>
            <a:pPr marL="228600" indent="-228600" defTabSz="457200">
              <a:lnSpc>
                <a:spcPct val="90000"/>
              </a:lnSpc>
              <a:buClr>
                <a:srgbClr val="92D050"/>
              </a:buClr>
              <a:buSzPct val="125000"/>
              <a:buFont typeface="Arial" panose="020B0604020202020204" pitchFamily="34" charset="0"/>
              <a:buChar char="•"/>
              <a:defRPr/>
            </a:pPr>
            <a:endParaRPr lang="en-GB"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kern="0" dirty="0">
                <a:solidFill>
                  <a:srgbClr val="21431A"/>
                </a:solidFill>
                <a:latin typeface="Century Gothic"/>
                <a:ea typeface="Century Gothic"/>
                <a:cs typeface="Century Gothic"/>
                <a:sym typeface="Century Gothic"/>
              </a:rPr>
              <a:t>By then Y139C was already present in Denmark and Germany</a:t>
            </a:r>
          </a:p>
          <a:p>
            <a:pPr marL="228600" indent="-228600" defTabSz="457200">
              <a:lnSpc>
                <a:spcPct val="90000"/>
              </a:lnSpc>
              <a:buClr>
                <a:srgbClr val="92D050"/>
              </a:buClr>
              <a:buSzPct val="125000"/>
              <a:buFont typeface="Arial" panose="020B0604020202020204" pitchFamily="34" charset="0"/>
              <a:buChar char="•"/>
              <a:defRPr/>
            </a:pPr>
            <a:endParaRPr lang="en-GB"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kern="0" dirty="0">
                <a:solidFill>
                  <a:srgbClr val="21431A"/>
                </a:solidFill>
                <a:latin typeface="Century Gothic"/>
                <a:ea typeface="Century Gothic"/>
                <a:cs typeface="Century Gothic"/>
                <a:sym typeface="Century Gothic"/>
              </a:rPr>
              <a:t>Very strange widespread distribution – multiple introductions?</a:t>
            </a:r>
          </a:p>
          <a:p>
            <a:pPr marL="228600" indent="-228600" defTabSz="457200">
              <a:lnSpc>
                <a:spcPct val="90000"/>
              </a:lnSpc>
              <a:buClr>
                <a:srgbClr val="92D050"/>
              </a:buClr>
              <a:buSzPct val="125000"/>
              <a:buFont typeface="Arial" panose="020B0604020202020204" pitchFamily="34" charset="0"/>
              <a:buChar char="•"/>
              <a:defRPr/>
            </a:pPr>
            <a:endParaRPr lang="en-GB"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kern="0" dirty="0">
                <a:solidFill>
                  <a:srgbClr val="21431A"/>
                </a:solidFill>
                <a:latin typeface="Century Gothic"/>
                <a:ea typeface="Century Gothic"/>
                <a:cs typeface="Century Gothic"/>
                <a:sym typeface="Century Gothic"/>
              </a:rPr>
              <a:t>Only most potent SGARs fully effective</a:t>
            </a:r>
          </a:p>
          <a:p>
            <a:pPr marL="228600" indent="-228600" defTabSz="457200">
              <a:lnSpc>
                <a:spcPct val="90000"/>
              </a:lnSpc>
              <a:buClr>
                <a:srgbClr val="92D050"/>
              </a:buClr>
              <a:buSzPct val="125000"/>
              <a:buFont typeface="Arial" panose="020B0604020202020204" pitchFamily="34" charset="0"/>
              <a:buChar char="•"/>
              <a:defRPr/>
            </a:pPr>
            <a:endParaRPr lang="en-GB"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kern="0" dirty="0">
                <a:solidFill>
                  <a:srgbClr val="21431A"/>
                </a:solidFill>
                <a:latin typeface="Century Gothic"/>
                <a:ea typeface="Century Gothic"/>
                <a:cs typeface="Century Gothic"/>
                <a:sym typeface="Century Gothic"/>
              </a:rPr>
              <a:t>Is now the most common mutation in UK resistance testing</a:t>
            </a:r>
          </a:p>
          <a:p>
            <a:pPr marL="228600" indent="-228600" defTabSz="457200">
              <a:lnSpc>
                <a:spcPct val="90000"/>
              </a:lnSpc>
              <a:buClr>
                <a:srgbClr val="92D050"/>
              </a:buClr>
              <a:buSzPct val="125000"/>
              <a:buFont typeface="Arial" panose="020B0604020202020204" pitchFamily="34" charset="0"/>
              <a:buChar char="•"/>
              <a:defRPr/>
            </a:pPr>
            <a:endParaRPr lang="en-GB"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kern="0" dirty="0">
                <a:solidFill>
                  <a:srgbClr val="21431A"/>
                </a:solidFill>
                <a:latin typeface="Century Gothic"/>
                <a:ea typeface="Century Gothic"/>
                <a:cs typeface="Century Gothic"/>
                <a:sym typeface="Century Gothic"/>
              </a:rPr>
              <a:t>Seven findings in Scotland in hybrid with L128Q (not shown)</a:t>
            </a:r>
          </a:p>
          <a:p>
            <a:pPr marL="228600" indent="-228600" defTabSz="457200">
              <a:lnSpc>
                <a:spcPct val="90000"/>
              </a:lnSpc>
              <a:buClr>
                <a:srgbClr val="92D050"/>
              </a:buClr>
              <a:buSzPct val="125000"/>
              <a:buFont typeface="Arial" panose="020B0604020202020204" pitchFamily="34" charset="0"/>
              <a:buChar char="•"/>
              <a:defRPr/>
            </a:pPr>
            <a:endParaRPr lang="en-GB"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kern="0" dirty="0">
                <a:solidFill>
                  <a:srgbClr val="21431A"/>
                </a:solidFill>
                <a:latin typeface="Century Gothic"/>
                <a:ea typeface="Century Gothic"/>
                <a:cs typeface="Century Gothic"/>
                <a:sym typeface="Century Gothic"/>
              </a:rPr>
              <a:t>Could be almost anywhere!</a:t>
            </a:r>
          </a:p>
        </p:txBody>
      </p:sp>
      <p:sp>
        <p:nvSpPr>
          <p:cNvPr id="3" name="Rectangle 2">
            <a:extLst>
              <a:ext uri="{FF2B5EF4-FFF2-40B4-BE49-F238E27FC236}">
                <a16:creationId xmlns:a16="http://schemas.microsoft.com/office/drawing/2014/main" id="{A4C68ED0-2DAD-F812-F795-7817B922854A}"/>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pic>
        <p:nvPicPr>
          <p:cNvPr id="5" name="Picture 4">
            <a:extLst>
              <a:ext uri="{FF2B5EF4-FFF2-40B4-BE49-F238E27FC236}">
                <a16:creationId xmlns:a16="http://schemas.microsoft.com/office/drawing/2014/main" id="{4A08E173-8E68-C5EC-F1BC-143D97873BCA}"/>
              </a:ext>
            </a:extLst>
          </p:cNvPr>
          <p:cNvPicPr>
            <a:picLocks noChangeAspect="1"/>
          </p:cNvPicPr>
          <p:nvPr/>
        </p:nvPicPr>
        <p:blipFill>
          <a:blip r:embed="rId3"/>
          <a:stretch>
            <a:fillRect/>
          </a:stretch>
        </p:blipFill>
        <p:spPr>
          <a:xfrm>
            <a:off x="1375200" y="1544400"/>
            <a:ext cx="3454806" cy="4950000"/>
          </a:xfrm>
          <a:prstGeom prst="rect">
            <a:avLst/>
          </a:prstGeom>
        </p:spPr>
      </p:pic>
    </p:spTree>
    <p:extLst>
      <p:ext uri="{BB962C8B-B14F-4D97-AF65-F5344CB8AC3E}">
        <p14:creationId xmlns:p14="http://schemas.microsoft.com/office/powerpoint/2010/main" val="3433972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013704AA-5ADA-5837-6455-6A82E1A1C20C}"/>
            </a:ext>
          </a:extLst>
        </p:cNvPr>
        <p:cNvGrpSpPr/>
        <p:nvPr/>
      </p:nvGrpSpPr>
      <p:grpSpPr>
        <a:xfrm>
          <a:off x="0" y="0"/>
          <a:ext cx="0" cy="0"/>
          <a:chOff x="0" y="0"/>
          <a:chExt cx="0" cy="0"/>
        </a:xfrm>
      </p:grpSpPr>
      <p:sp>
        <p:nvSpPr>
          <p:cNvPr id="81" name="Google Shape;81;p5">
            <a:extLst>
              <a:ext uri="{FF2B5EF4-FFF2-40B4-BE49-F238E27FC236}">
                <a16:creationId xmlns:a16="http://schemas.microsoft.com/office/drawing/2014/main" id="{4D23EE2E-144C-579A-A965-B24516932F58}"/>
              </a:ext>
            </a:extLst>
          </p:cNvPr>
          <p:cNvSpPr txBox="1"/>
          <p:nvPr/>
        </p:nvSpPr>
        <p:spPr>
          <a:xfrm>
            <a:off x="635315" y="757068"/>
            <a:ext cx="80188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cs typeface="Arial"/>
                <a:sym typeface="Century Gothic"/>
              </a:rPr>
              <a:t>Norway rat Y139F resistance</a:t>
            </a:r>
            <a:endParaRPr sz="500" kern="0" dirty="0">
              <a:solidFill>
                <a:srgbClr val="000000"/>
              </a:solidFill>
              <a:latin typeface="Arial"/>
              <a:cs typeface="Arial"/>
              <a:sym typeface="Arial"/>
            </a:endParaRPr>
          </a:p>
        </p:txBody>
      </p:sp>
      <p:sp>
        <p:nvSpPr>
          <p:cNvPr id="82" name="Google Shape;82;p5">
            <a:extLst>
              <a:ext uri="{FF2B5EF4-FFF2-40B4-BE49-F238E27FC236}">
                <a16:creationId xmlns:a16="http://schemas.microsoft.com/office/drawing/2014/main" id="{35324618-E887-3DF1-7293-ED40C6513791}"/>
              </a:ext>
            </a:extLst>
          </p:cNvPr>
          <p:cNvSpPr txBox="1"/>
          <p:nvPr/>
        </p:nvSpPr>
        <p:spPr>
          <a:xfrm>
            <a:off x="5124544" y="2350897"/>
            <a:ext cx="6887842" cy="4142878"/>
          </a:xfrm>
          <a:prstGeom prst="rect">
            <a:avLst/>
          </a:prstGeom>
          <a:noFill/>
          <a:ln>
            <a:noFill/>
          </a:ln>
        </p:spPr>
        <p:txBody>
          <a:bodyPr spcFirstLastPara="1" wrap="square" lIns="45713" tIns="45713" rIns="45713" bIns="45713" anchor="t" anchorCtr="0">
            <a:normAutofit fontScale="77500" lnSpcReduction="20000"/>
          </a:bodyPr>
          <a:lstStyle/>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Also found in early surveys – 1968</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Nothing heard for 40 years until bromadiolone failure on a poultry farm in Kent </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University of Reading project identified Y139F in UK for the first time in all 10 animals received – all homozygous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Now found throughout Kent and East Sussex and spread into East Anglia and north Wales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Most established resistance in Greater London</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Most common mutation in rats in Belgium and northern France – did we get it from them or they from us?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Only potent SGARs fully effective </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D0A0FB7F-30A1-15B1-FE65-2CB3116DD18C}"/>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pic>
        <p:nvPicPr>
          <p:cNvPr id="7" name="Picture 6">
            <a:extLst>
              <a:ext uri="{FF2B5EF4-FFF2-40B4-BE49-F238E27FC236}">
                <a16:creationId xmlns:a16="http://schemas.microsoft.com/office/drawing/2014/main" id="{73A05704-CFA3-7B72-61F0-60D24BA0B0A3}"/>
              </a:ext>
            </a:extLst>
          </p:cNvPr>
          <p:cNvPicPr>
            <a:picLocks noChangeAspect="1"/>
          </p:cNvPicPr>
          <p:nvPr/>
        </p:nvPicPr>
        <p:blipFill>
          <a:blip r:embed="rId3"/>
          <a:stretch>
            <a:fillRect/>
          </a:stretch>
        </p:blipFill>
        <p:spPr>
          <a:xfrm>
            <a:off x="1375200" y="1544400"/>
            <a:ext cx="3458220" cy="4950000"/>
          </a:xfrm>
          <a:prstGeom prst="rect">
            <a:avLst/>
          </a:prstGeom>
        </p:spPr>
      </p:pic>
    </p:spTree>
    <p:extLst>
      <p:ext uri="{BB962C8B-B14F-4D97-AF65-F5344CB8AC3E}">
        <p14:creationId xmlns:p14="http://schemas.microsoft.com/office/powerpoint/2010/main" val="2832618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D9ABD76B-6F0B-5914-AE7C-6D4AB88BA8AC}"/>
            </a:ext>
          </a:extLst>
        </p:cNvPr>
        <p:cNvGrpSpPr/>
        <p:nvPr/>
      </p:nvGrpSpPr>
      <p:grpSpPr>
        <a:xfrm>
          <a:off x="0" y="0"/>
          <a:ext cx="0" cy="0"/>
          <a:chOff x="0" y="0"/>
          <a:chExt cx="0" cy="0"/>
        </a:xfrm>
      </p:grpSpPr>
      <p:sp>
        <p:nvSpPr>
          <p:cNvPr id="81" name="Google Shape;81;p5">
            <a:extLst>
              <a:ext uri="{FF2B5EF4-FFF2-40B4-BE49-F238E27FC236}">
                <a16:creationId xmlns:a16="http://schemas.microsoft.com/office/drawing/2014/main" id="{9C9653A5-D422-2C0F-A84C-9A8898193133}"/>
              </a:ext>
            </a:extLst>
          </p:cNvPr>
          <p:cNvSpPr txBox="1"/>
          <p:nvPr/>
        </p:nvSpPr>
        <p:spPr>
          <a:xfrm>
            <a:off x="635315" y="757068"/>
            <a:ext cx="80188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cs typeface="Arial"/>
                <a:sym typeface="Century Gothic"/>
              </a:rPr>
              <a:t>Norway rat ‘hybrid’ resistance</a:t>
            </a:r>
            <a:endParaRPr sz="500" kern="0" dirty="0">
              <a:solidFill>
                <a:srgbClr val="000000"/>
              </a:solidFill>
              <a:latin typeface="Arial"/>
              <a:cs typeface="Arial"/>
              <a:sym typeface="Arial"/>
            </a:endParaRPr>
          </a:p>
        </p:txBody>
      </p:sp>
      <p:sp>
        <p:nvSpPr>
          <p:cNvPr id="82" name="Google Shape;82;p5">
            <a:extLst>
              <a:ext uri="{FF2B5EF4-FFF2-40B4-BE49-F238E27FC236}">
                <a16:creationId xmlns:a16="http://schemas.microsoft.com/office/drawing/2014/main" id="{DFE7EFB8-8FEB-89C7-C619-F05DFA5DE031}"/>
              </a:ext>
            </a:extLst>
          </p:cNvPr>
          <p:cNvSpPr txBox="1"/>
          <p:nvPr/>
        </p:nvSpPr>
        <p:spPr>
          <a:xfrm>
            <a:off x="5145895" y="2263809"/>
            <a:ext cx="6935858" cy="4142878"/>
          </a:xfrm>
          <a:prstGeom prst="rect">
            <a:avLst/>
          </a:prstGeom>
          <a:noFill/>
          <a:ln>
            <a:noFill/>
          </a:ln>
        </p:spPr>
        <p:txBody>
          <a:bodyPr spcFirstLastPara="1" wrap="square" lIns="45713" tIns="45713" rIns="45713" bIns="45713" anchor="t" anchorCtr="0">
            <a:normAutofit fontScale="70000" lnSpcReduction="20000"/>
          </a:bodyPr>
          <a:lstStyle/>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With the exception of Y139C, all other mutations started in well-defined single foci: Wales, Kent, Berkshire/Hampshire, Scotland</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As foci spread, boundaries meet and resistant rats interbred, so animals with different mutations pass BOTH to offspring</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In 2016 first rat with two resistance mutations – Scotland again!</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In 2020, among only 54 sample, 8 more hybrid resistant</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Four different combinations shown on the map</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All resistance testing in UK was done on ‘pure’ strains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Impact on resistance management is uncertain</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The L120Q/Y139C hybrid found in Manchester and on the south coast is likely to be the most resistant hybrid encountered</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Seven L128Q/Y139C hybrid in south Scotland / Northumberland</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2C0998AE-51A2-6C99-9368-48CAC612F997}"/>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pic>
        <p:nvPicPr>
          <p:cNvPr id="5" name="Picture 4">
            <a:extLst>
              <a:ext uri="{FF2B5EF4-FFF2-40B4-BE49-F238E27FC236}">
                <a16:creationId xmlns:a16="http://schemas.microsoft.com/office/drawing/2014/main" id="{E2F339A0-F82E-A495-91E7-00473653503C}"/>
              </a:ext>
            </a:extLst>
          </p:cNvPr>
          <p:cNvPicPr>
            <a:picLocks noChangeAspect="1"/>
          </p:cNvPicPr>
          <p:nvPr/>
        </p:nvPicPr>
        <p:blipFill>
          <a:blip r:embed="rId3"/>
          <a:stretch>
            <a:fillRect/>
          </a:stretch>
        </p:blipFill>
        <p:spPr>
          <a:xfrm>
            <a:off x="1375200" y="1544400"/>
            <a:ext cx="3457595" cy="4950000"/>
          </a:xfrm>
          <a:prstGeom prst="rect">
            <a:avLst/>
          </a:prstGeom>
        </p:spPr>
      </p:pic>
    </p:spTree>
    <p:extLst>
      <p:ext uri="{BB962C8B-B14F-4D97-AF65-F5344CB8AC3E}">
        <p14:creationId xmlns:p14="http://schemas.microsoft.com/office/powerpoint/2010/main" val="1232855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D60B12C0-2AD6-E571-D3AD-6E84F21C19FE}"/>
            </a:ext>
          </a:extLst>
        </p:cNvPr>
        <p:cNvGrpSpPr/>
        <p:nvPr/>
      </p:nvGrpSpPr>
      <p:grpSpPr>
        <a:xfrm>
          <a:off x="0" y="0"/>
          <a:ext cx="0" cy="0"/>
          <a:chOff x="0" y="0"/>
          <a:chExt cx="0" cy="0"/>
        </a:xfrm>
      </p:grpSpPr>
      <p:sp>
        <p:nvSpPr>
          <p:cNvPr id="81" name="Google Shape;81;p5">
            <a:extLst>
              <a:ext uri="{FF2B5EF4-FFF2-40B4-BE49-F238E27FC236}">
                <a16:creationId xmlns:a16="http://schemas.microsoft.com/office/drawing/2014/main" id="{2DD30191-A3AC-9EF1-0C10-3651BEC17DBA}"/>
              </a:ext>
            </a:extLst>
          </p:cNvPr>
          <p:cNvSpPr txBox="1"/>
          <p:nvPr/>
        </p:nvSpPr>
        <p:spPr>
          <a:xfrm>
            <a:off x="635315" y="757068"/>
            <a:ext cx="80188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cs typeface="Arial"/>
                <a:sym typeface="Century Gothic"/>
              </a:rPr>
              <a:t>RRAG recommendations</a:t>
            </a:r>
            <a:endParaRPr sz="500" kern="0" dirty="0">
              <a:solidFill>
                <a:srgbClr val="000000"/>
              </a:solidFill>
              <a:latin typeface="Arial"/>
              <a:cs typeface="Arial"/>
              <a:sym typeface="Arial"/>
            </a:endParaRPr>
          </a:p>
        </p:txBody>
      </p:sp>
      <p:sp>
        <p:nvSpPr>
          <p:cNvPr id="3" name="Rectangle 2">
            <a:extLst>
              <a:ext uri="{FF2B5EF4-FFF2-40B4-BE49-F238E27FC236}">
                <a16:creationId xmlns:a16="http://schemas.microsoft.com/office/drawing/2014/main" id="{D65E35CE-9FB1-6314-C382-4F1708296228}"/>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pic>
        <p:nvPicPr>
          <p:cNvPr id="7" name="Picture 6">
            <a:extLst>
              <a:ext uri="{FF2B5EF4-FFF2-40B4-BE49-F238E27FC236}">
                <a16:creationId xmlns:a16="http://schemas.microsoft.com/office/drawing/2014/main" id="{BDD3DCC1-8CCE-FDCB-C4F9-052434CF9FB1}"/>
              </a:ext>
            </a:extLst>
          </p:cNvPr>
          <p:cNvPicPr>
            <a:picLocks noChangeAspect="1"/>
          </p:cNvPicPr>
          <p:nvPr/>
        </p:nvPicPr>
        <p:blipFill>
          <a:blip r:embed="rId3"/>
          <a:stretch>
            <a:fillRect/>
          </a:stretch>
        </p:blipFill>
        <p:spPr>
          <a:xfrm>
            <a:off x="2757494" y="1560217"/>
            <a:ext cx="6677011" cy="4846009"/>
          </a:xfrm>
          <a:prstGeom prst="rect">
            <a:avLst/>
          </a:prstGeom>
        </p:spPr>
      </p:pic>
    </p:spTree>
    <p:extLst>
      <p:ext uri="{BB962C8B-B14F-4D97-AF65-F5344CB8AC3E}">
        <p14:creationId xmlns:p14="http://schemas.microsoft.com/office/powerpoint/2010/main" val="3319222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02C343DD-31CC-C672-446C-9D1BF78CBDD4}"/>
            </a:ext>
          </a:extLst>
        </p:cNvPr>
        <p:cNvGrpSpPr/>
        <p:nvPr/>
      </p:nvGrpSpPr>
      <p:grpSpPr>
        <a:xfrm>
          <a:off x="0" y="0"/>
          <a:ext cx="0" cy="0"/>
          <a:chOff x="0" y="0"/>
          <a:chExt cx="0" cy="0"/>
        </a:xfrm>
      </p:grpSpPr>
      <p:sp>
        <p:nvSpPr>
          <p:cNvPr id="81" name="Google Shape;81;p5">
            <a:extLst>
              <a:ext uri="{FF2B5EF4-FFF2-40B4-BE49-F238E27FC236}">
                <a16:creationId xmlns:a16="http://schemas.microsoft.com/office/drawing/2014/main" id="{C41E8FA5-BB27-510F-2385-95CB0674DDC4}"/>
              </a:ext>
            </a:extLst>
          </p:cNvPr>
          <p:cNvSpPr txBox="1"/>
          <p:nvPr/>
        </p:nvSpPr>
        <p:spPr>
          <a:xfrm>
            <a:off x="635314" y="757068"/>
            <a:ext cx="10447161" cy="646317"/>
          </a:xfrm>
          <a:prstGeom prst="rect">
            <a:avLst/>
          </a:prstGeom>
          <a:noFill/>
          <a:ln>
            <a:noFill/>
          </a:ln>
        </p:spPr>
        <p:txBody>
          <a:bodyPr spcFirstLastPara="1" wrap="square" lIns="45713" tIns="45713" rIns="45713" bIns="45713" anchor="t" anchorCtr="0">
            <a:spAutoFit/>
          </a:bodyPr>
          <a:lstStyle/>
          <a:p>
            <a:pPr marL="0" marR="0" lvl="0" indent="0" algn="l" defTabSz="457200" rtl="0" eaLnBrk="1" fontAlgn="auto" latinLnBrk="0" hangingPunct="1">
              <a:lnSpc>
                <a:spcPct val="100000"/>
              </a:lnSpc>
              <a:spcBef>
                <a:spcPts val="0"/>
              </a:spcBef>
              <a:spcAft>
                <a:spcPts val="0"/>
              </a:spcAft>
              <a:buClr>
                <a:srgbClr val="FFFF00"/>
              </a:buClr>
              <a:buSzPts val="9000"/>
              <a:buFontTx/>
              <a:buNone/>
              <a:tabLst/>
              <a:defRPr/>
            </a:pPr>
            <a:r>
              <a:rPr kumimoji="0" lang="en-GB" sz="3600" b="1" i="0" u="none" strike="noStrike" kern="0" cap="none" spc="0" normalizeH="0" baseline="0" noProof="0" dirty="0">
                <a:ln>
                  <a:noFill/>
                </a:ln>
                <a:solidFill>
                  <a:srgbClr val="21431A"/>
                </a:solidFill>
                <a:effectLst/>
                <a:uLnTx/>
                <a:uFillTx/>
                <a:latin typeface="Century Gothic"/>
                <a:ea typeface="+mn-ea"/>
                <a:cs typeface="Arial"/>
                <a:sym typeface="Century Gothic"/>
              </a:rPr>
              <a:t>All rats DNA resistance </a:t>
            </a:r>
            <a:r>
              <a:rPr lang="en-GB" sz="3600" b="1" kern="0" dirty="0">
                <a:solidFill>
                  <a:srgbClr val="21431A"/>
                </a:solidFill>
                <a:latin typeface="Century Gothic"/>
                <a:cs typeface="Arial"/>
                <a:sym typeface="Century Gothic"/>
              </a:rPr>
              <a:t>t</a:t>
            </a:r>
            <a:r>
              <a:rPr kumimoji="0" lang="en-GB" sz="3600" b="1" i="0" u="none" strike="noStrike" kern="0" cap="none" spc="0" normalizeH="0" baseline="0" noProof="0" dirty="0" err="1">
                <a:ln>
                  <a:noFill/>
                </a:ln>
                <a:solidFill>
                  <a:srgbClr val="21431A"/>
                </a:solidFill>
                <a:effectLst/>
                <a:uLnTx/>
                <a:uFillTx/>
                <a:latin typeface="Century Gothic"/>
                <a:ea typeface="+mn-ea"/>
                <a:cs typeface="Arial"/>
                <a:sym typeface="Century Gothic"/>
              </a:rPr>
              <a:t>esting</a:t>
            </a:r>
            <a:r>
              <a:rPr kumimoji="0" lang="en-GB" sz="3600" b="1" i="0" u="none" strike="noStrike" kern="0" cap="none" spc="0" normalizeH="0" baseline="0" noProof="0" dirty="0">
                <a:ln>
                  <a:noFill/>
                </a:ln>
                <a:solidFill>
                  <a:srgbClr val="21431A"/>
                </a:solidFill>
                <a:effectLst/>
                <a:uLnTx/>
                <a:uFillTx/>
                <a:latin typeface="Century Gothic"/>
                <a:ea typeface="+mn-ea"/>
                <a:cs typeface="Arial"/>
                <a:sym typeface="Century Gothic"/>
              </a:rPr>
              <a:t> – to July 2025</a:t>
            </a:r>
            <a:endParaRPr kumimoji="0" sz="5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2" name="Google Shape;82;p5">
            <a:extLst>
              <a:ext uri="{FF2B5EF4-FFF2-40B4-BE49-F238E27FC236}">
                <a16:creationId xmlns:a16="http://schemas.microsoft.com/office/drawing/2014/main" id="{19C39645-DE37-EF73-3EE9-81099FF15041}"/>
              </a:ext>
            </a:extLst>
          </p:cNvPr>
          <p:cNvSpPr txBox="1"/>
          <p:nvPr/>
        </p:nvSpPr>
        <p:spPr>
          <a:xfrm>
            <a:off x="4880219" y="2350897"/>
            <a:ext cx="7201534" cy="4142878"/>
          </a:xfrm>
          <a:prstGeom prst="rect">
            <a:avLst/>
          </a:prstGeom>
          <a:noFill/>
          <a:ln>
            <a:noFill/>
          </a:ln>
        </p:spPr>
        <p:txBody>
          <a:bodyPr spcFirstLastPara="1" wrap="square" lIns="45713" tIns="45713" rIns="45713" bIns="45713" anchor="t" anchorCtr="0">
            <a:normAutofit lnSpcReduction="10000"/>
          </a:bodyPr>
          <a:lstStyle/>
          <a:p>
            <a:pPr marL="228600" marR="0" lvl="0" indent="-228600" algn="l" defTabSz="457200" rtl="0" eaLnBrk="1" fontAlgn="auto" latinLnBrk="0" hangingPunct="1">
              <a:lnSpc>
                <a:spcPct val="90000"/>
              </a:lnSpc>
              <a:spcBef>
                <a:spcPts val="0"/>
              </a:spcBef>
              <a:spcAft>
                <a:spcPts val="0"/>
              </a:spcAft>
              <a:buClr>
                <a:srgbClr val="92D050"/>
              </a:buClr>
              <a:buSzPct val="125000"/>
              <a:buFont typeface="Arial" panose="020B0604020202020204" pitchFamily="34" charset="0"/>
              <a:buChar char="•"/>
              <a:tabLst/>
              <a:defRPr/>
            </a:pPr>
            <a:endParaRPr kumimoji="0" lang="en-GB" sz="24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endParaRPr>
          </a:p>
          <a:p>
            <a:pPr marL="228600" marR="0" lvl="0" indent="-228600" algn="l" defTabSz="457200" rtl="0" eaLnBrk="1" fontAlgn="auto" latinLnBrk="0" hangingPunct="1">
              <a:lnSpc>
                <a:spcPct val="90000"/>
              </a:lnSpc>
              <a:spcBef>
                <a:spcPts val="0"/>
              </a:spcBef>
              <a:spcAft>
                <a:spcPts val="0"/>
              </a:spcAft>
              <a:buClr>
                <a:srgbClr val="92D050"/>
              </a:buClr>
              <a:buSzPct val="125000"/>
              <a:buFont typeface="Arial" panose="020B0604020202020204" pitchFamily="34" charset="0"/>
              <a:buChar char="•"/>
              <a:tabLst/>
              <a:defRPr/>
            </a:pPr>
            <a:r>
              <a:rPr kumimoji="0" lang="en-GB" sz="24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rPr>
              <a:t>Total of </a:t>
            </a:r>
            <a:r>
              <a:rPr lang="en-GB" sz="2400" kern="0" dirty="0">
                <a:solidFill>
                  <a:srgbClr val="21431A"/>
                </a:solidFill>
                <a:latin typeface="Century Gothic"/>
                <a:ea typeface="Century Gothic"/>
                <a:cs typeface="Century Gothic"/>
                <a:sym typeface="Century Gothic"/>
              </a:rPr>
              <a:t>753</a:t>
            </a:r>
            <a:r>
              <a:rPr kumimoji="0" lang="en-GB" sz="24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rPr>
              <a:t> tail samples – 75.1% resistant</a:t>
            </a:r>
          </a:p>
          <a:p>
            <a:pPr marL="228600" marR="0" lvl="0" indent="-228600" algn="l" defTabSz="457200" rtl="0" eaLnBrk="1" fontAlgn="auto" latinLnBrk="0" hangingPunct="1">
              <a:lnSpc>
                <a:spcPct val="90000"/>
              </a:lnSpc>
              <a:spcBef>
                <a:spcPts val="0"/>
              </a:spcBef>
              <a:spcAft>
                <a:spcPts val="0"/>
              </a:spcAft>
              <a:buClr>
                <a:srgbClr val="92D050"/>
              </a:buClr>
              <a:buSzPct val="125000"/>
              <a:buFont typeface="Arial" panose="020B0604020202020204" pitchFamily="34" charset="0"/>
              <a:buChar char="•"/>
              <a:tabLst/>
              <a:defRPr/>
            </a:pPr>
            <a:endParaRPr kumimoji="0" lang="en-GB" sz="24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endParaRPr>
          </a:p>
          <a:p>
            <a:pPr marL="228600" marR="0" lvl="0" indent="-228600" algn="l" defTabSz="457200" rtl="0" eaLnBrk="1" fontAlgn="auto" latinLnBrk="0" hangingPunct="1">
              <a:lnSpc>
                <a:spcPct val="90000"/>
              </a:lnSpc>
              <a:spcBef>
                <a:spcPts val="0"/>
              </a:spcBef>
              <a:spcAft>
                <a:spcPts val="0"/>
              </a:spcAft>
              <a:buClr>
                <a:srgbClr val="92D050"/>
              </a:buClr>
              <a:buSzPct val="125000"/>
              <a:buFont typeface="Arial" panose="020B0604020202020204" pitchFamily="34" charset="0"/>
              <a:buChar char="•"/>
              <a:tabLst/>
              <a:defRPr/>
            </a:pPr>
            <a:r>
              <a:rPr kumimoji="0" lang="en-GB" sz="24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rPr>
              <a:t>Colours symbols show resistance incidence from all rat tail tip testing done to date</a:t>
            </a:r>
          </a:p>
          <a:p>
            <a:pPr marL="228600" marR="0" lvl="0" indent="-228600" algn="l" defTabSz="457200" rtl="0" eaLnBrk="1" fontAlgn="auto" latinLnBrk="0" hangingPunct="1">
              <a:lnSpc>
                <a:spcPct val="90000"/>
              </a:lnSpc>
              <a:spcBef>
                <a:spcPts val="0"/>
              </a:spcBef>
              <a:spcAft>
                <a:spcPts val="0"/>
              </a:spcAft>
              <a:buClr>
                <a:srgbClr val="92D050"/>
              </a:buClr>
              <a:buSzPct val="125000"/>
              <a:buFont typeface="Arial" panose="020B0604020202020204" pitchFamily="34" charset="0"/>
              <a:buChar char="•"/>
              <a:tabLst/>
              <a:defRPr/>
            </a:pPr>
            <a:endParaRPr kumimoji="0" lang="en-GB" sz="24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endParaRPr>
          </a:p>
          <a:p>
            <a:pPr marL="228600" marR="0" lvl="0" indent="-228600" algn="l" defTabSz="457200" rtl="0" eaLnBrk="1" fontAlgn="auto" latinLnBrk="0" hangingPunct="1">
              <a:lnSpc>
                <a:spcPct val="90000"/>
              </a:lnSpc>
              <a:spcBef>
                <a:spcPts val="0"/>
              </a:spcBef>
              <a:spcAft>
                <a:spcPts val="0"/>
              </a:spcAft>
              <a:buClr>
                <a:srgbClr val="92D050"/>
              </a:buClr>
              <a:buSzPct val="125000"/>
              <a:buFont typeface="Arial" panose="020B0604020202020204" pitchFamily="34" charset="0"/>
              <a:buChar char="•"/>
              <a:tabLst/>
              <a:defRPr/>
            </a:pPr>
            <a:r>
              <a:rPr kumimoji="0" lang="en-GB" sz="24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rPr>
              <a:t>Black symbols show </a:t>
            </a:r>
            <a:r>
              <a:rPr kumimoji="0" lang="en-GB" sz="2400" b="0" i="0" u="none" strike="noStrike" kern="0" cap="none" spc="0" normalizeH="0" baseline="0" noProof="0" dirty="0" err="1">
                <a:ln>
                  <a:noFill/>
                </a:ln>
                <a:solidFill>
                  <a:srgbClr val="21431A"/>
                </a:solidFill>
                <a:effectLst/>
                <a:uLnTx/>
                <a:uFillTx/>
                <a:latin typeface="Century Gothic"/>
                <a:ea typeface="Century Gothic"/>
                <a:cs typeface="Century Gothic"/>
                <a:sym typeface="Century Gothic"/>
              </a:rPr>
              <a:t>susceptibles</a:t>
            </a:r>
            <a:endParaRPr kumimoji="0" lang="en-GB" sz="24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endParaRPr>
          </a:p>
          <a:p>
            <a:pPr marL="228600" marR="0" lvl="0" indent="-228600" algn="l" defTabSz="457200" rtl="0" eaLnBrk="1" fontAlgn="auto" latinLnBrk="0" hangingPunct="1">
              <a:lnSpc>
                <a:spcPct val="90000"/>
              </a:lnSpc>
              <a:spcBef>
                <a:spcPts val="0"/>
              </a:spcBef>
              <a:spcAft>
                <a:spcPts val="0"/>
              </a:spcAft>
              <a:buClr>
                <a:srgbClr val="92D050"/>
              </a:buClr>
              <a:buSzPct val="125000"/>
              <a:buFont typeface="Arial" panose="020B0604020202020204" pitchFamily="34" charset="0"/>
              <a:buChar char="•"/>
              <a:tabLst/>
              <a:defRPr/>
            </a:pPr>
            <a:endParaRPr kumimoji="0" lang="en-GB" sz="24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endParaRPr>
          </a:p>
          <a:p>
            <a:pPr marL="228600" marR="0" lvl="0" indent="-228600" algn="l" defTabSz="457200" rtl="0" eaLnBrk="1" fontAlgn="auto" latinLnBrk="0" hangingPunct="1">
              <a:lnSpc>
                <a:spcPct val="90000"/>
              </a:lnSpc>
              <a:spcBef>
                <a:spcPts val="0"/>
              </a:spcBef>
              <a:spcAft>
                <a:spcPts val="0"/>
              </a:spcAft>
              <a:buClr>
                <a:srgbClr val="92D050"/>
              </a:buClr>
              <a:buSzPct val="125000"/>
              <a:buFont typeface="Arial" panose="020B0604020202020204" pitchFamily="34" charset="0"/>
              <a:buChar char="•"/>
              <a:tabLst/>
              <a:defRPr/>
            </a:pPr>
            <a:r>
              <a:rPr kumimoji="0" lang="en-GB" sz="24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rPr>
              <a:t>Slide is shown to provide and overall picture of UK rat resistance distribution</a:t>
            </a:r>
          </a:p>
          <a:p>
            <a:pPr marL="228600" marR="0" lvl="0" indent="-228600" algn="l" defTabSz="457200" rtl="0" eaLnBrk="1" fontAlgn="auto" latinLnBrk="0" hangingPunct="1">
              <a:lnSpc>
                <a:spcPct val="90000"/>
              </a:lnSpc>
              <a:spcBef>
                <a:spcPts val="0"/>
              </a:spcBef>
              <a:spcAft>
                <a:spcPts val="0"/>
              </a:spcAft>
              <a:buClr>
                <a:srgbClr val="92D050"/>
              </a:buClr>
              <a:buSzPct val="125000"/>
              <a:buFont typeface="Arial" panose="020B0604020202020204" pitchFamily="34" charset="0"/>
              <a:buChar char="•"/>
              <a:tabLst/>
              <a:defRPr/>
            </a:pPr>
            <a:endParaRPr kumimoji="0" lang="en-GB" sz="24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endParaRPr>
          </a:p>
          <a:p>
            <a:pPr marL="228600" marR="0" lvl="0" indent="-228600" algn="l" defTabSz="457200" rtl="0" eaLnBrk="1" fontAlgn="auto" latinLnBrk="0" hangingPunct="1">
              <a:lnSpc>
                <a:spcPct val="90000"/>
              </a:lnSpc>
              <a:spcBef>
                <a:spcPts val="0"/>
              </a:spcBef>
              <a:spcAft>
                <a:spcPts val="0"/>
              </a:spcAft>
              <a:buClr>
                <a:srgbClr val="92D050"/>
              </a:buClr>
              <a:buSzPct val="125000"/>
              <a:buFont typeface="Arial" panose="020B0604020202020204" pitchFamily="34" charset="0"/>
              <a:buChar char="•"/>
              <a:tabLst/>
              <a:defRPr/>
            </a:pPr>
            <a:r>
              <a:rPr kumimoji="0" lang="en-GB" sz="24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rPr>
              <a:t>Blank areas do not mean ‘no resistance’, but no testing</a:t>
            </a:r>
          </a:p>
          <a:p>
            <a:pPr marL="228600" marR="0" lvl="0" indent="-228600" algn="l" defTabSz="457200" rtl="0" eaLnBrk="1" fontAlgn="auto" latinLnBrk="0" hangingPunct="1">
              <a:lnSpc>
                <a:spcPct val="90000"/>
              </a:lnSpc>
              <a:spcBef>
                <a:spcPts val="0"/>
              </a:spcBef>
              <a:spcAft>
                <a:spcPts val="0"/>
              </a:spcAft>
              <a:buClr>
                <a:srgbClr val="92D050"/>
              </a:buClr>
              <a:buSzPct val="125000"/>
              <a:buFont typeface="Arial" panose="020B0604020202020204" pitchFamily="34" charset="0"/>
              <a:buChar char="•"/>
              <a:tabLst/>
              <a:defRPr/>
            </a:pPr>
            <a:endParaRPr kumimoji="0" lang="en-GB" sz="24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B500ACFC-8448-5DEB-09AB-47683C9B744E}"/>
              </a:ext>
            </a:extLst>
          </p:cNvPr>
          <p:cNvSpPr/>
          <p:nvPr/>
        </p:nvSpPr>
        <p:spPr>
          <a:xfrm>
            <a:off x="179615" y="6406226"/>
            <a:ext cx="11789228"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GB" sz="800" b="0" i="0" u="none" strike="noStrike" kern="0" cap="none" spc="0" normalizeH="0" baseline="0" noProof="0" dirty="0">
                <a:ln>
                  <a:noFill/>
                </a:ln>
                <a:solidFill>
                  <a:srgbClr val="000000"/>
                </a:solidFill>
                <a:effectLst/>
                <a:uLnTx/>
                <a:uFillTx/>
                <a:latin typeface="Arial"/>
                <a:ea typeface="+mn-ea"/>
                <a:cs typeface="Arial"/>
                <a:sym typeface="Arial"/>
              </a:rPr>
              <a:t>© Copyright 2026</a:t>
            </a:r>
          </a:p>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GB" sz="800" b="0" i="0" u="none" strike="noStrike" kern="0" cap="none" spc="0" normalizeH="0" baseline="0" noProof="0" dirty="0">
                <a:ln>
                  <a:noFill/>
                </a:ln>
                <a:solidFill>
                  <a:srgbClr val="000000"/>
                </a:solidFill>
                <a:effectLst/>
                <a:uLnTx/>
                <a:uFillTx/>
                <a:latin typeface="Arial"/>
                <a:ea typeface="+mn-ea"/>
                <a:cs typeface="Arial"/>
                <a:sym typeface="Arial"/>
              </a:rPr>
              <a:t>This presentation may be used free of charge in any format or medium provided that it is reproduced accurately and not used </a:t>
            </a:r>
          </a:p>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GB" sz="800" b="0" i="0" u="none" strike="noStrike" kern="0" cap="none" spc="0" normalizeH="0" baseline="0" noProof="0" dirty="0">
                <a:ln>
                  <a:noFill/>
                </a:ln>
                <a:solidFill>
                  <a:srgbClr val="000000"/>
                </a:solidFill>
                <a:effectLst/>
                <a:uLnTx/>
                <a:uFillTx/>
                <a:latin typeface="Arial"/>
                <a:ea typeface="+mn-ea"/>
                <a:cs typeface="Arial"/>
                <a:sym typeface="Arial"/>
              </a:rPr>
              <a:t>in a misleading context. The material must be acknowledged as CRRU UK copyright and the title of the document specified.</a:t>
            </a:r>
          </a:p>
        </p:txBody>
      </p:sp>
      <p:pic>
        <p:nvPicPr>
          <p:cNvPr id="5" name="Picture 4">
            <a:extLst>
              <a:ext uri="{FF2B5EF4-FFF2-40B4-BE49-F238E27FC236}">
                <a16:creationId xmlns:a16="http://schemas.microsoft.com/office/drawing/2014/main" id="{6D1C46A3-A73F-0112-CB61-00BDBC7E6B67}"/>
              </a:ext>
            </a:extLst>
          </p:cNvPr>
          <p:cNvPicPr>
            <a:picLocks noChangeAspect="1"/>
          </p:cNvPicPr>
          <p:nvPr/>
        </p:nvPicPr>
        <p:blipFill>
          <a:blip r:embed="rId3"/>
          <a:stretch>
            <a:fillRect/>
          </a:stretch>
        </p:blipFill>
        <p:spPr>
          <a:xfrm>
            <a:off x="1375200" y="1544400"/>
            <a:ext cx="3346643" cy="4950000"/>
          </a:xfrm>
          <a:prstGeom prst="rect">
            <a:avLst/>
          </a:prstGeom>
        </p:spPr>
      </p:pic>
    </p:spTree>
    <p:extLst>
      <p:ext uri="{BB962C8B-B14F-4D97-AF65-F5344CB8AC3E}">
        <p14:creationId xmlns:p14="http://schemas.microsoft.com/office/powerpoint/2010/main" val="1004280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3323F4B8-7727-6972-0195-E4B71BF1EA72}"/>
            </a:ext>
          </a:extLst>
        </p:cNvPr>
        <p:cNvGrpSpPr/>
        <p:nvPr/>
      </p:nvGrpSpPr>
      <p:grpSpPr>
        <a:xfrm>
          <a:off x="0" y="0"/>
          <a:ext cx="0" cy="0"/>
          <a:chOff x="0" y="0"/>
          <a:chExt cx="0" cy="0"/>
        </a:xfrm>
      </p:grpSpPr>
      <p:sp>
        <p:nvSpPr>
          <p:cNvPr id="81" name="Google Shape;81;p5">
            <a:extLst>
              <a:ext uri="{FF2B5EF4-FFF2-40B4-BE49-F238E27FC236}">
                <a16:creationId xmlns:a16="http://schemas.microsoft.com/office/drawing/2014/main" id="{50E27DAB-FF63-F3DF-AE10-3DDCAB87026F}"/>
              </a:ext>
            </a:extLst>
          </p:cNvPr>
          <p:cNvSpPr txBox="1"/>
          <p:nvPr/>
        </p:nvSpPr>
        <p:spPr>
          <a:xfrm>
            <a:off x="635314" y="757068"/>
            <a:ext cx="10447161" cy="646317"/>
          </a:xfrm>
          <a:prstGeom prst="rect">
            <a:avLst/>
          </a:prstGeom>
          <a:noFill/>
          <a:ln>
            <a:noFill/>
          </a:ln>
        </p:spPr>
        <p:txBody>
          <a:bodyPr spcFirstLastPara="1" wrap="square" lIns="45713" tIns="45713" rIns="45713" bIns="45713" anchor="t" anchorCtr="0">
            <a:spAutoFit/>
          </a:bodyPr>
          <a:lstStyle/>
          <a:p>
            <a:pPr marL="0" marR="0" lvl="0" indent="0" algn="l" defTabSz="457200" rtl="0" eaLnBrk="1" fontAlgn="auto" latinLnBrk="0" hangingPunct="1">
              <a:lnSpc>
                <a:spcPct val="100000"/>
              </a:lnSpc>
              <a:spcBef>
                <a:spcPts val="0"/>
              </a:spcBef>
              <a:spcAft>
                <a:spcPts val="0"/>
              </a:spcAft>
              <a:buClr>
                <a:srgbClr val="FFFF00"/>
              </a:buClr>
              <a:buSzPts val="9000"/>
              <a:buFontTx/>
              <a:buNone/>
              <a:tabLst/>
              <a:defRPr/>
            </a:pPr>
            <a:r>
              <a:rPr kumimoji="0" lang="en-GB" sz="3600" b="1" i="0" u="none" strike="noStrike" kern="0" cap="none" spc="0" normalizeH="0" baseline="0" noProof="0" dirty="0">
                <a:ln>
                  <a:noFill/>
                </a:ln>
                <a:solidFill>
                  <a:srgbClr val="21431A"/>
                </a:solidFill>
                <a:effectLst/>
                <a:uLnTx/>
                <a:uFillTx/>
                <a:latin typeface="Century Gothic"/>
                <a:ea typeface="+mn-ea"/>
                <a:cs typeface="Arial"/>
                <a:sym typeface="Century Gothic"/>
              </a:rPr>
              <a:t>All rats DNA resistance testing – to July 2025</a:t>
            </a:r>
            <a:endParaRPr kumimoji="0" sz="5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2" name="Google Shape;82;p5">
            <a:extLst>
              <a:ext uri="{FF2B5EF4-FFF2-40B4-BE49-F238E27FC236}">
                <a16:creationId xmlns:a16="http://schemas.microsoft.com/office/drawing/2014/main" id="{965DAC0C-DF5F-BFFD-B88D-CB4180CD9200}"/>
              </a:ext>
            </a:extLst>
          </p:cNvPr>
          <p:cNvSpPr txBox="1"/>
          <p:nvPr/>
        </p:nvSpPr>
        <p:spPr>
          <a:xfrm>
            <a:off x="4880219" y="2350897"/>
            <a:ext cx="7201534" cy="4142878"/>
          </a:xfrm>
          <a:prstGeom prst="rect">
            <a:avLst/>
          </a:prstGeom>
          <a:noFill/>
          <a:ln>
            <a:noFill/>
          </a:ln>
        </p:spPr>
        <p:txBody>
          <a:bodyPr spcFirstLastPara="1" wrap="square" lIns="45713" tIns="45713" rIns="45713" bIns="45713" anchor="t" anchorCtr="0">
            <a:normAutofit fontScale="92500" lnSpcReduction="20000"/>
          </a:bodyPr>
          <a:lstStyle/>
          <a:p>
            <a:pPr marL="228600" marR="0" lvl="0" indent="-228600" algn="l" defTabSz="457200" rtl="0" eaLnBrk="1" fontAlgn="auto" latinLnBrk="0" hangingPunct="1">
              <a:lnSpc>
                <a:spcPct val="90000"/>
              </a:lnSpc>
              <a:spcBef>
                <a:spcPts val="0"/>
              </a:spcBef>
              <a:spcAft>
                <a:spcPts val="0"/>
              </a:spcAft>
              <a:buClr>
                <a:srgbClr val="92D050"/>
              </a:buClr>
              <a:buSzPct val="125000"/>
              <a:buFont typeface="Arial" panose="020B0604020202020204" pitchFamily="34" charset="0"/>
              <a:buChar char="•"/>
              <a:tabLst/>
              <a:defRPr/>
            </a:pPr>
            <a:endParaRPr kumimoji="0" lang="en-GB" sz="24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endParaRPr>
          </a:p>
          <a:p>
            <a:pPr marL="228600" marR="0" lvl="0" indent="-228600" algn="l" defTabSz="457200" rtl="0" eaLnBrk="1" fontAlgn="auto" latinLnBrk="0" hangingPunct="1">
              <a:lnSpc>
                <a:spcPct val="90000"/>
              </a:lnSpc>
              <a:spcBef>
                <a:spcPts val="0"/>
              </a:spcBef>
              <a:spcAft>
                <a:spcPts val="0"/>
              </a:spcAft>
              <a:buClr>
                <a:srgbClr val="92D050"/>
              </a:buClr>
              <a:buSzPct val="125000"/>
              <a:buFont typeface="Arial" panose="020B0604020202020204" pitchFamily="34" charset="0"/>
              <a:buChar char="•"/>
              <a:tabLst/>
              <a:defRPr/>
            </a:pPr>
            <a:r>
              <a:rPr kumimoji="0" lang="en-GB" sz="24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rPr>
              <a:t>South of an imaginary line from Thames to Severn estuaries, very high incidence of very severe L120Q and Y139F mutations.  Bromadiolone and </a:t>
            </a:r>
            <a:r>
              <a:rPr kumimoji="0" lang="en-GB" sz="2400" b="0" i="0" u="none" strike="noStrike" kern="0" cap="none" spc="0" normalizeH="0" baseline="0" noProof="0" dirty="0" err="1">
                <a:ln>
                  <a:noFill/>
                </a:ln>
                <a:solidFill>
                  <a:srgbClr val="21431A"/>
                </a:solidFill>
                <a:effectLst/>
                <a:uLnTx/>
                <a:uFillTx/>
                <a:latin typeface="Century Gothic"/>
                <a:ea typeface="Century Gothic"/>
                <a:cs typeface="Century Gothic"/>
                <a:sym typeface="Century Gothic"/>
              </a:rPr>
              <a:t>difenacoum</a:t>
            </a:r>
            <a:r>
              <a:rPr kumimoji="0" lang="en-GB" sz="24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rPr>
              <a:t> are not recommended</a:t>
            </a:r>
          </a:p>
          <a:p>
            <a:pPr marL="228600" marR="0" lvl="0" indent="-228600" algn="l" defTabSz="457200" rtl="0" eaLnBrk="1" fontAlgn="auto" latinLnBrk="0" hangingPunct="1">
              <a:lnSpc>
                <a:spcPct val="90000"/>
              </a:lnSpc>
              <a:spcBef>
                <a:spcPts val="0"/>
              </a:spcBef>
              <a:spcAft>
                <a:spcPts val="0"/>
              </a:spcAft>
              <a:buClr>
                <a:srgbClr val="92D050"/>
              </a:buClr>
              <a:buSzPct val="125000"/>
              <a:buFont typeface="Arial" panose="020B0604020202020204" pitchFamily="34" charset="0"/>
              <a:buChar char="•"/>
              <a:tabLst/>
              <a:defRPr/>
            </a:pPr>
            <a:endParaRPr kumimoji="0" lang="en-GB" sz="24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endParaRPr>
          </a:p>
          <a:p>
            <a:pPr marL="228600" marR="0" lvl="0" indent="-228600" algn="l" defTabSz="457200" rtl="0" eaLnBrk="1" fontAlgn="auto" latinLnBrk="0" hangingPunct="1">
              <a:lnSpc>
                <a:spcPct val="90000"/>
              </a:lnSpc>
              <a:spcBef>
                <a:spcPts val="0"/>
              </a:spcBef>
              <a:spcAft>
                <a:spcPts val="0"/>
              </a:spcAft>
              <a:buClr>
                <a:srgbClr val="92D050"/>
              </a:buClr>
              <a:buSzPct val="125000"/>
              <a:buFont typeface="Arial" panose="020B0604020202020204" pitchFamily="34" charset="0"/>
              <a:buChar char="•"/>
              <a:tabLst/>
              <a:defRPr/>
            </a:pPr>
            <a:r>
              <a:rPr kumimoji="0" lang="en-GB" sz="24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rPr>
              <a:t>North of a line joining the Humber and Mersey estuaries, fewer incidences of severe resistance means that all five SGARs may be used.  But ‘risk hierarchy’ says bromadiolone and </a:t>
            </a:r>
            <a:r>
              <a:rPr kumimoji="0" lang="en-GB" sz="2400" b="0" i="0" u="none" strike="noStrike" kern="0" cap="none" spc="0" normalizeH="0" baseline="0" noProof="0" dirty="0" err="1">
                <a:ln>
                  <a:noFill/>
                </a:ln>
                <a:solidFill>
                  <a:srgbClr val="21431A"/>
                </a:solidFill>
                <a:effectLst/>
                <a:uLnTx/>
                <a:uFillTx/>
                <a:latin typeface="Century Gothic"/>
                <a:ea typeface="Century Gothic"/>
                <a:cs typeface="Century Gothic"/>
                <a:sym typeface="Century Gothic"/>
              </a:rPr>
              <a:t>difenacoum</a:t>
            </a:r>
            <a:r>
              <a:rPr kumimoji="0" lang="en-GB" sz="24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rPr>
              <a:t> should be considered first</a:t>
            </a:r>
          </a:p>
          <a:p>
            <a:pPr marL="228600" marR="0" lvl="0" indent="-228600" algn="l" defTabSz="457200" rtl="0" eaLnBrk="1" fontAlgn="auto" latinLnBrk="0" hangingPunct="1">
              <a:lnSpc>
                <a:spcPct val="90000"/>
              </a:lnSpc>
              <a:spcBef>
                <a:spcPts val="0"/>
              </a:spcBef>
              <a:spcAft>
                <a:spcPts val="0"/>
              </a:spcAft>
              <a:buClr>
                <a:srgbClr val="92D050"/>
              </a:buClr>
              <a:buSzPct val="125000"/>
              <a:buFont typeface="Arial" panose="020B0604020202020204" pitchFamily="34" charset="0"/>
              <a:buChar char="•"/>
              <a:tabLst/>
              <a:defRPr/>
            </a:pPr>
            <a:endParaRPr kumimoji="0" lang="en-GB" sz="24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endParaRPr>
          </a:p>
          <a:p>
            <a:pPr marL="228600" marR="0" lvl="0" indent="-228600" algn="l" defTabSz="457200" rtl="0" eaLnBrk="1" fontAlgn="auto" latinLnBrk="0" hangingPunct="1">
              <a:lnSpc>
                <a:spcPct val="90000"/>
              </a:lnSpc>
              <a:spcBef>
                <a:spcPts val="0"/>
              </a:spcBef>
              <a:spcAft>
                <a:spcPts val="0"/>
              </a:spcAft>
              <a:buClr>
                <a:srgbClr val="92D050"/>
              </a:buClr>
              <a:buSzPct val="125000"/>
              <a:buFont typeface="Arial" panose="020B0604020202020204" pitchFamily="34" charset="0"/>
              <a:buChar char="•"/>
              <a:tabLst/>
              <a:defRPr/>
            </a:pPr>
            <a:r>
              <a:rPr kumimoji="0" lang="en-GB" sz="24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rPr>
              <a:t>Between those two lines there is considerable incidence of </a:t>
            </a:r>
            <a:r>
              <a:rPr kumimoji="0" lang="en-GB" sz="2400" b="0" i="0" u="none" strike="noStrike" kern="0" cap="none" spc="0" normalizeH="0" baseline="0" noProof="0" dirty="0" err="1">
                <a:ln>
                  <a:noFill/>
                </a:ln>
                <a:solidFill>
                  <a:srgbClr val="21431A"/>
                </a:solidFill>
                <a:effectLst/>
                <a:uLnTx/>
                <a:uFillTx/>
                <a:latin typeface="Century Gothic"/>
                <a:ea typeface="Century Gothic"/>
                <a:cs typeface="Century Gothic"/>
                <a:sym typeface="Century Gothic"/>
              </a:rPr>
              <a:t>susceptibles</a:t>
            </a:r>
            <a:r>
              <a:rPr kumimoji="0" lang="en-GB" sz="24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rPr>
              <a:t>, although the severe Y139C is quickly gaining ground.  Here it is advisable to make site by site resistance assessments</a:t>
            </a:r>
          </a:p>
          <a:p>
            <a:pPr marL="228600" marR="0" lvl="0" indent="-228600" algn="l" defTabSz="457200" rtl="0" eaLnBrk="1" fontAlgn="auto" latinLnBrk="0" hangingPunct="1">
              <a:lnSpc>
                <a:spcPct val="90000"/>
              </a:lnSpc>
              <a:spcBef>
                <a:spcPts val="0"/>
              </a:spcBef>
              <a:spcAft>
                <a:spcPts val="0"/>
              </a:spcAft>
              <a:buClr>
                <a:srgbClr val="92D050"/>
              </a:buClr>
              <a:buSzPct val="125000"/>
              <a:buFont typeface="Arial" panose="020B0604020202020204" pitchFamily="34" charset="0"/>
              <a:buChar char="•"/>
              <a:tabLst/>
              <a:defRPr/>
            </a:pPr>
            <a:endParaRPr kumimoji="0" lang="en-GB" sz="24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EAE55EC2-4737-F2FE-817F-5B496E994103}"/>
              </a:ext>
            </a:extLst>
          </p:cNvPr>
          <p:cNvSpPr/>
          <p:nvPr/>
        </p:nvSpPr>
        <p:spPr>
          <a:xfrm>
            <a:off x="179615" y="6406226"/>
            <a:ext cx="11789228"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GB" sz="800" b="0" i="0" u="none" strike="noStrike" kern="0" cap="none" spc="0" normalizeH="0" baseline="0" noProof="0" dirty="0">
                <a:ln>
                  <a:noFill/>
                </a:ln>
                <a:solidFill>
                  <a:srgbClr val="000000"/>
                </a:solidFill>
                <a:effectLst/>
                <a:uLnTx/>
                <a:uFillTx/>
                <a:latin typeface="Arial"/>
                <a:ea typeface="+mn-ea"/>
                <a:cs typeface="Arial"/>
                <a:sym typeface="Arial"/>
              </a:rPr>
              <a:t>© Copyright 2026</a:t>
            </a:r>
          </a:p>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GB" sz="800" b="0" i="0" u="none" strike="noStrike" kern="0" cap="none" spc="0" normalizeH="0" baseline="0" noProof="0" dirty="0">
                <a:ln>
                  <a:noFill/>
                </a:ln>
                <a:solidFill>
                  <a:srgbClr val="000000"/>
                </a:solidFill>
                <a:effectLst/>
                <a:uLnTx/>
                <a:uFillTx/>
                <a:latin typeface="Arial"/>
                <a:ea typeface="+mn-ea"/>
                <a:cs typeface="Arial"/>
                <a:sym typeface="Arial"/>
              </a:rPr>
              <a:t>This presentation may be used free of charge in any format or medium provided that it is reproduced accurately and not used </a:t>
            </a:r>
          </a:p>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GB" sz="800" b="0" i="0" u="none" strike="noStrike" kern="0" cap="none" spc="0" normalizeH="0" baseline="0" noProof="0" dirty="0">
                <a:ln>
                  <a:noFill/>
                </a:ln>
                <a:solidFill>
                  <a:srgbClr val="000000"/>
                </a:solidFill>
                <a:effectLst/>
                <a:uLnTx/>
                <a:uFillTx/>
                <a:latin typeface="Arial"/>
                <a:ea typeface="+mn-ea"/>
                <a:cs typeface="Arial"/>
                <a:sym typeface="Arial"/>
              </a:rPr>
              <a:t>in a misleading context. The material must be acknowledged as CRRU UK copyright and the title of the document specified.</a:t>
            </a:r>
          </a:p>
        </p:txBody>
      </p:sp>
      <p:pic>
        <p:nvPicPr>
          <p:cNvPr id="4" name="Picture 3">
            <a:extLst>
              <a:ext uri="{FF2B5EF4-FFF2-40B4-BE49-F238E27FC236}">
                <a16:creationId xmlns:a16="http://schemas.microsoft.com/office/drawing/2014/main" id="{1900947C-A062-A114-2BB2-E9ECF47D9E8F}"/>
              </a:ext>
            </a:extLst>
          </p:cNvPr>
          <p:cNvPicPr>
            <a:picLocks noChangeAspect="1"/>
          </p:cNvPicPr>
          <p:nvPr/>
        </p:nvPicPr>
        <p:blipFill>
          <a:blip r:embed="rId3"/>
          <a:stretch>
            <a:fillRect/>
          </a:stretch>
        </p:blipFill>
        <p:spPr>
          <a:xfrm>
            <a:off x="1375200" y="1544400"/>
            <a:ext cx="3346643" cy="4950000"/>
          </a:xfrm>
          <a:prstGeom prst="rect">
            <a:avLst/>
          </a:prstGeom>
        </p:spPr>
      </p:pic>
    </p:spTree>
    <p:extLst>
      <p:ext uri="{BB962C8B-B14F-4D97-AF65-F5344CB8AC3E}">
        <p14:creationId xmlns:p14="http://schemas.microsoft.com/office/powerpoint/2010/main" val="255221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E77BD0F9-54E0-8FB0-E989-6CE7FD669F62}"/>
            </a:ext>
          </a:extLst>
        </p:cNvPr>
        <p:cNvGrpSpPr/>
        <p:nvPr/>
      </p:nvGrpSpPr>
      <p:grpSpPr>
        <a:xfrm>
          <a:off x="0" y="0"/>
          <a:ext cx="0" cy="0"/>
          <a:chOff x="0" y="0"/>
          <a:chExt cx="0" cy="0"/>
        </a:xfrm>
      </p:grpSpPr>
      <p:sp>
        <p:nvSpPr>
          <p:cNvPr id="81" name="Google Shape;81;p5">
            <a:extLst>
              <a:ext uri="{FF2B5EF4-FFF2-40B4-BE49-F238E27FC236}">
                <a16:creationId xmlns:a16="http://schemas.microsoft.com/office/drawing/2014/main" id="{1E4001FC-0DB4-EB07-45B1-17915CB4ED8F}"/>
              </a:ext>
            </a:extLst>
          </p:cNvPr>
          <p:cNvSpPr txBox="1"/>
          <p:nvPr/>
        </p:nvSpPr>
        <p:spPr>
          <a:xfrm>
            <a:off x="635315" y="757068"/>
            <a:ext cx="10910242" cy="1200314"/>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cs typeface="Arial"/>
                <a:sym typeface="Century Gothic"/>
              </a:rPr>
              <a:t>Effects of L120Q resistance on Norway rat control in field trials by University of Reading</a:t>
            </a:r>
            <a:endParaRPr sz="500" kern="0" dirty="0">
              <a:solidFill>
                <a:srgbClr val="000000"/>
              </a:solidFill>
              <a:latin typeface="Arial"/>
              <a:cs typeface="Arial"/>
              <a:sym typeface="Arial"/>
            </a:endParaRPr>
          </a:p>
        </p:txBody>
      </p:sp>
      <p:sp>
        <p:nvSpPr>
          <p:cNvPr id="82" name="Google Shape;82;p5">
            <a:extLst>
              <a:ext uri="{FF2B5EF4-FFF2-40B4-BE49-F238E27FC236}">
                <a16:creationId xmlns:a16="http://schemas.microsoft.com/office/drawing/2014/main" id="{B9446285-81C7-54FC-E1E2-C16887C5F4C2}"/>
              </a:ext>
            </a:extLst>
          </p:cNvPr>
          <p:cNvSpPr txBox="1"/>
          <p:nvPr/>
        </p:nvSpPr>
        <p:spPr>
          <a:xfrm>
            <a:off x="635315" y="2538662"/>
            <a:ext cx="11219228"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000" kern="0" dirty="0">
                <a:solidFill>
                  <a:srgbClr val="21431A"/>
                </a:solidFill>
                <a:latin typeface="Century Gothic"/>
                <a:ea typeface="Century Gothic"/>
                <a:cs typeface="Century Gothic"/>
                <a:sym typeface="Century Gothic"/>
              </a:rPr>
              <a:t>First 111 rats were tested on the six farms - 99.1% L120Q resistant, 86.9% homozygous</a:t>
            </a:r>
          </a:p>
          <a:p>
            <a:pPr marL="228600" indent="-228600" defTabSz="457200">
              <a:lnSpc>
                <a:spcPct val="90000"/>
              </a:lnSpc>
              <a:buClr>
                <a:srgbClr val="92D050"/>
              </a:buClr>
              <a:buSzPct val="125000"/>
              <a:buFont typeface="Arial" panose="020B0604020202020204" pitchFamily="34" charset="0"/>
              <a:buChar char="•"/>
              <a:defRPr/>
            </a:pPr>
            <a:endParaRPr lang="en-GB" sz="20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endParaRPr lang="en-GB" sz="20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endParaRPr lang="en-GB" sz="20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endParaRPr lang="en-GB" sz="20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endParaRPr lang="en-GB" sz="20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endParaRPr lang="en-GB" sz="20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endParaRPr lang="en-GB" sz="20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endParaRPr lang="en-GB" sz="20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endParaRPr lang="en-GB" sz="20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endParaRPr lang="en-GB" sz="20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endParaRPr lang="en-GB" sz="20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endParaRPr lang="en-GB" sz="20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endParaRPr lang="en-GB" sz="1600" kern="0" dirty="0">
              <a:solidFill>
                <a:srgbClr val="21431A"/>
              </a:solidFill>
              <a:latin typeface="Century Gothic"/>
              <a:ea typeface="Century Gothic"/>
              <a:cs typeface="Century Gothic"/>
              <a:sym typeface="Century Gothic"/>
            </a:endParaRPr>
          </a:p>
          <a:p>
            <a:pPr lvl="1" algn="ctr" defTabSz="457200">
              <a:lnSpc>
                <a:spcPct val="90000"/>
              </a:lnSpc>
              <a:buClr>
                <a:srgbClr val="92D050"/>
              </a:buClr>
              <a:buSzPct val="125000"/>
              <a:defRPr/>
            </a:pPr>
            <a:r>
              <a:rPr lang="fr-FR" sz="1200" kern="0" dirty="0">
                <a:solidFill>
                  <a:srgbClr val="21431A"/>
                </a:solidFill>
                <a:latin typeface="Century Gothic"/>
                <a:ea typeface="Century Gothic"/>
                <a:cs typeface="Century Gothic"/>
                <a:sym typeface="Century Gothic"/>
              </a:rPr>
              <a:t>Source: Buckle et al., (2020). </a:t>
            </a:r>
            <a:r>
              <a:rPr lang="fr-FR" sz="1200" kern="0" dirty="0" err="1">
                <a:solidFill>
                  <a:srgbClr val="21431A"/>
                </a:solidFill>
                <a:latin typeface="Century Gothic"/>
                <a:ea typeface="Century Gothic"/>
                <a:cs typeface="Century Gothic"/>
                <a:sym typeface="Century Gothic"/>
              </a:rPr>
              <a:t>Crop</a:t>
            </a:r>
            <a:r>
              <a:rPr lang="fr-FR" sz="1200" kern="0" dirty="0">
                <a:solidFill>
                  <a:srgbClr val="21431A"/>
                </a:solidFill>
                <a:latin typeface="Century Gothic"/>
                <a:ea typeface="Century Gothic"/>
                <a:cs typeface="Century Gothic"/>
                <a:sym typeface="Century Gothic"/>
              </a:rPr>
              <a:t> Protection. Vol. 137,  11 pages.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F3F8EF6D-4997-815E-4BF1-CBE11ED0C751}"/>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pic>
        <p:nvPicPr>
          <p:cNvPr id="4" name="Picture 3">
            <a:extLst>
              <a:ext uri="{FF2B5EF4-FFF2-40B4-BE49-F238E27FC236}">
                <a16:creationId xmlns:a16="http://schemas.microsoft.com/office/drawing/2014/main" id="{7AEA0F4E-0A23-D6E6-1CB1-ABE2720C95C4}"/>
              </a:ext>
            </a:extLst>
          </p:cNvPr>
          <p:cNvPicPr>
            <a:picLocks noChangeAspect="1"/>
          </p:cNvPicPr>
          <p:nvPr/>
        </p:nvPicPr>
        <p:blipFill>
          <a:blip r:embed="rId3"/>
          <a:stretch>
            <a:fillRect/>
          </a:stretch>
        </p:blipFill>
        <p:spPr>
          <a:xfrm>
            <a:off x="2614743" y="2885159"/>
            <a:ext cx="6962513" cy="3373884"/>
          </a:xfrm>
          <a:prstGeom prst="rect">
            <a:avLst/>
          </a:prstGeom>
        </p:spPr>
      </p:pic>
    </p:spTree>
    <p:extLst>
      <p:ext uri="{BB962C8B-B14F-4D97-AF65-F5344CB8AC3E}">
        <p14:creationId xmlns:p14="http://schemas.microsoft.com/office/powerpoint/2010/main" val="1029554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6C00BC67-CBAF-F377-B0CE-D3B241412D6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64655F7-2B39-C141-86DD-B33AE3091DC1}"/>
              </a:ext>
            </a:extLst>
          </p:cNvPr>
          <p:cNvSpPr/>
          <p:nvPr/>
        </p:nvSpPr>
        <p:spPr>
          <a:xfrm>
            <a:off x="179615" y="6406226"/>
            <a:ext cx="11789228" cy="461665"/>
          </a:xfrm>
          <a:prstGeom prst="rect">
            <a:avLst/>
          </a:prstGeom>
        </p:spPr>
        <p:txBody>
          <a:bodyPr wrap="square">
            <a:spAutoFit/>
          </a:bodyPr>
          <a:lstStyle/>
          <a:p>
            <a:pPr defTabSz="457200">
              <a:buClr>
                <a:srgbClr val="000000"/>
              </a:buClr>
            </a:pPr>
            <a:r>
              <a:rPr lang="en-GB" sz="800" kern="0" dirty="0">
                <a:solidFill>
                  <a:srgbClr val="000000"/>
                </a:solidFill>
                <a:latin typeface="Arial"/>
                <a:cs typeface="Arial"/>
                <a:sym typeface="Arial"/>
              </a:rPr>
              <a:t>© Copyright 2026</a:t>
            </a:r>
          </a:p>
          <a:p>
            <a:pPr defTabSz="457200">
              <a:buClr>
                <a:srgbClr val="000000"/>
              </a:buCl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1AEB4E67-FE53-ACAA-F52D-09E5CA449AE1}"/>
              </a:ext>
            </a:extLst>
          </p:cNvPr>
          <p:cNvSpPr txBox="1"/>
          <p:nvPr/>
        </p:nvSpPr>
        <p:spPr>
          <a:xfrm>
            <a:off x="635315" y="757068"/>
            <a:ext cx="80188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pPr>
            <a:r>
              <a:rPr lang="en-US" sz="3600" b="1" kern="0" dirty="0">
                <a:solidFill>
                  <a:srgbClr val="21431A"/>
                </a:solidFill>
                <a:latin typeface="Century Gothic"/>
                <a:ea typeface="Century Gothic"/>
                <a:cs typeface="Century Gothic"/>
                <a:sym typeface="Century Gothic"/>
              </a:rPr>
              <a:t>Rodent pests with resistance</a:t>
            </a:r>
            <a:endParaRPr sz="500" kern="0" dirty="0">
              <a:solidFill>
                <a:srgbClr val="000000"/>
              </a:solidFill>
              <a:latin typeface="Arial"/>
              <a:cs typeface="Arial"/>
              <a:sym typeface="Arial"/>
            </a:endParaRPr>
          </a:p>
        </p:txBody>
      </p:sp>
      <p:grpSp>
        <p:nvGrpSpPr>
          <p:cNvPr id="6" name="Group 5">
            <a:extLst>
              <a:ext uri="{FF2B5EF4-FFF2-40B4-BE49-F238E27FC236}">
                <a16:creationId xmlns:a16="http://schemas.microsoft.com/office/drawing/2014/main" id="{263ACD83-7A3D-09CE-117B-F409F3A930F7}"/>
              </a:ext>
            </a:extLst>
          </p:cNvPr>
          <p:cNvGrpSpPr/>
          <p:nvPr/>
        </p:nvGrpSpPr>
        <p:grpSpPr>
          <a:xfrm>
            <a:off x="7255634" y="3113284"/>
            <a:ext cx="2271252" cy="1654643"/>
            <a:chOff x="6013778" y="4635333"/>
            <a:chExt cx="3130222" cy="2280417"/>
          </a:xfrm>
        </p:grpSpPr>
        <p:pic>
          <p:nvPicPr>
            <p:cNvPr id="7" name="Picture 2" descr="Image result for rat illustration">
              <a:extLst>
                <a:ext uri="{FF2B5EF4-FFF2-40B4-BE49-F238E27FC236}">
                  <a16:creationId xmlns:a16="http://schemas.microsoft.com/office/drawing/2014/main" id="{90BD7E7F-CB69-8C3A-D7B0-022242A4B8E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351" b="97453" l="3223" r="97754"/>
                      </a14:imgEffect>
                    </a14:imgLayer>
                  </a14:imgProps>
                </a:ext>
                <a:ext uri="{28A0092B-C50C-407E-A947-70E740481C1C}">
                  <a14:useLocalDpi xmlns:a14="http://schemas.microsoft.com/office/drawing/2010/main" val="0"/>
                </a:ext>
              </a:extLst>
            </a:blip>
            <a:srcRect/>
            <a:stretch>
              <a:fillRect/>
            </a:stretch>
          </p:blipFill>
          <p:spPr bwMode="auto">
            <a:xfrm flipH="1">
              <a:off x="6013778" y="4635333"/>
              <a:ext cx="3130222" cy="2280417"/>
            </a:xfrm>
            <a:prstGeom prst="rect">
              <a:avLst/>
            </a:prstGeom>
            <a:noFill/>
            <a:extLst>
              <a:ext uri="{909E8E84-426E-40DD-AFC4-6F175D3DCCD1}">
                <a14:hiddenFill xmlns:a14="http://schemas.microsoft.com/office/drawing/2010/main">
                  <a:solidFill>
                    <a:srgbClr val="FFFFFF"/>
                  </a:solidFill>
                </a14:hiddenFill>
              </a:ext>
            </a:extLst>
          </p:spPr>
        </p:pic>
        <p:sp>
          <p:nvSpPr>
            <p:cNvPr id="8" name="Oval 3">
              <a:extLst>
                <a:ext uri="{FF2B5EF4-FFF2-40B4-BE49-F238E27FC236}">
                  <a16:creationId xmlns:a16="http://schemas.microsoft.com/office/drawing/2014/main" id="{9B13B9EF-9CB2-6655-79BD-2EE14D9085EB}"/>
                </a:ext>
              </a:extLst>
            </p:cNvPr>
            <p:cNvSpPr/>
            <p:nvPr/>
          </p:nvSpPr>
          <p:spPr>
            <a:xfrm>
              <a:off x="6992128" y="6048581"/>
              <a:ext cx="184636" cy="188120"/>
            </a:xfrm>
            <a:custGeom>
              <a:avLst/>
              <a:gdLst>
                <a:gd name="connsiteX0" fmla="*/ 0 w 99673"/>
                <a:gd name="connsiteY0" fmla="*/ 75839 h 151677"/>
                <a:gd name="connsiteX1" fmla="*/ 49837 w 99673"/>
                <a:gd name="connsiteY1" fmla="*/ 0 h 151677"/>
                <a:gd name="connsiteX2" fmla="*/ 99674 w 99673"/>
                <a:gd name="connsiteY2" fmla="*/ 75839 h 151677"/>
                <a:gd name="connsiteX3" fmla="*/ 49837 w 99673"/>
                <a:gd name="connsiteY3" fmla="*/ 151678 h 151677"/>
                <a:gd name="connsiteX4" fmla="*/ 0 w 99673"/>
                <a:gd name="connsiteY4" fmla="*/ 75839 h 151677"/>
                <a:gd name="connsiteX0" fmla="*/ 2325 w 130141"/>
                <a:gd name="connsiteY0" fmla="*/ 62838 h 138677"/>
                <a:gd name="connsiteX1" fmla="*/ 121500 w 130141"/>
                <a:gd name="connsiteY1" fmla="*/ 0 h 138677"/>
                <a:gd name="connsiteX2" fmla="*/ 101999 w 130141"/>
                <a:gd name="connsiteY2" fmla="*/ 62838 h 138677"/>
                <a:gd name="connsiteX3" fmla="*/ 52162 w 130141"/>
                <a:gd name="connsiteY3" fmla="*/ 138677 h 138677"/>
                <a:gd name="connsiteX4" fmla="*/ 2325 w 130141"/>
                <a:gd name="connsiteY4" fmla="*/ 62838 h 138677"/>
                <a:gd name="connsiteX0" fmla="*/ 2038 w 132568"/>
                <a:gd name="connsiteY0" fmla="*/ 64801 h 140873"/>
                <a:gd name="connsiteX1" fmla="*/ 121213 w 132568"/>
                <a:gd name="connsiteY1" fmla="*/ 1963 h 140873"/>
                <a:gd name="connsiteX2" fmla="*/ 127714 w 132568"/>
                <a:gd name="connsiteY2" fmla="*/ 38799 h 140873"/>
                <a:gd name="connsiteX3" fmla="*/ 51875 w 132568"/>
                <a:gd name="connsiteY3" fmla="*/ 140640 h 140873"/>
                <a:gd name="connsiteX4" fmla="*/ 2038 w 132568"/>
                <a:gd name="connsiteY4" fmla="*/ 64801 h 140873"/>
                <a:gd name="connsiteX0" fmla="*/ 2382 w 123635"/>
                <a:gd name="connsiteY0" fmla="*/ 18052 h 141708"/>
                <a:gd name="connsiteX1" fmla="*/ 112890 w 123635"/>
                <a:gd name="connsiteY1" fmla="*/ 2884 h 141708"/>
                <a:gd name="connsiteX2" fmla="*/ 119391 w 123635"/>
                <a:gd name="connsiteY2" fmla="*/ 39720 h 141708"/>
                <a:gd name="connsiteX3" fmla="*/ 43552 w 123635"/>
                <a:gd name="connsiteY3" fmla="*/ 141561 h 141708"/>
                <a:gd name="connsiteX4" fmla="*/ 2382 w 123635"/>
                <a:gd name="connsiteY4" fmla="*/ 18052 h 141708"/>
                <a:gd name="connsiteX0" fmla="*/ 13021 w 134274"/>
                <a:gd name="connsiteY0" fmla="*/ 17860 h 137192"/>
                <a:gd name="connsiteX1" fmla="*/ 123529 w 134274"/>
                <a:gd name="connsiteY1" fmla="*/ 2692 h 137192"/>
                <a:gd name="connsiteX2" fmla="*/ 130030 w 134274"/>
                <a:gd name="connsiteY2" fmla="*/ 39528 h 137192"/>
                <a:gd name="connsiteX3" fmla="*/ 15188 w 134274"/>
                <a:gd name="connsiteY3" fmla="*/ 137035 h 137192"/>
                <a:gd name="connsiteX4" fmla="*/ 13021 w 134274"/>
                <a:gd name="connsiteY4" fmla="*/ 17860 h 13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74" h="137192">
                  <a:moveTo>
                    <a:pt x="13021" y="17860"/>
                  </a:moveTo>
                  <a:cubicBezTo>
                    <a:pt x="31078" y="-4531"/>
                    <a:pt x="104028" y="-919"/>
                    <a:pt x="123529" y="2692"/>
                  </a:cubicBezTo>
                  <a:cubicBezTo>
                    <a:pt x="143030" y="6303"/>
                    <a:pt x="130030" y="-2357"/>
                    <a:pt x="130030" y="39528"/>
                  </a:cubicBezTo>
                  <a:cubicBezTo>
                    <a:pt x="130030" y="81413"/>
                    <a:pt x="34689" y="140646"/>
                    <a:pt x="15188" y="137035"/>
                  </a:cubicBezTo>
                  <a:cubicBezTo>
                    <a:pt x="-4313" y="133424"/>
                    <a:pt x="-5036" y="40251"/>
                    <a:pt x="13021" y="17860"/>
                  </a:cubicBezTo>
                  <a:close/>
                </a:path>
              </a:pathLst>
            </a:custGeom>
            <a:solidFill>
              <a:srgbClr val="AA9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pPr>
              <a:endParaRPr lang="en-GB" sz="700" kern="0" dirty="0">
                <a:solidFill>
                  <a:srgbClr val="3F2943"/>
                </a:solidFill>
                <a:latin typeface="Arial"/>
                <a:sym typeface="Arial"/>
              </a:endParaRPr>
            </a:p>
          </p:txBody>
        </p:sp>
        <p:sp>
          <p:nvSpPr>
            <p:cNvPr id="9" name="Oval 3">
              <a:extLst>
                <a:ext uri="{FF2B5EF4-FFF2-40B4-BE49-F238E27FC236}">
                  <a16:creationId xmlns:a16="http://schemas.microsoft.com/office/drawing/2014/main" id="{1E83DAC0-57DF-DF17-6FD1-8FFAB7DFD507}"/>
                </a:ext>
              </a:extLst>
            </p:cNvPr>
            <p:cNvSpPr/>
            <p:nvPr/>
          </p:nvSpPr>
          <p:spPr>
            <a:xfrm rot="19934722">
              <a:off x="6805855" y="6034162"/>
              <a:ext cx="98872" cy="123466"/>
            </a:xfrm>
            <a:custGeom>
              <a:avLst/>
              <a:gdLst>
                <a:gd name="connsiteX0" fmla="*/ 0 w 99673"/>
                <a:gd name="connsiteY0" fmla="*/ 75839 h 151677"/>
                <a:gd name="connsiteX1" fmla="*/ 49837 w 99673"/>
                <a:gd name="connsiteY1" fmla="*/ 0 h 151677"/>
                <a:gd name="connsiteX2" fmla="*/ 99674 w 99673"/>
                <a:gd name="connsiteY2" fmla="*/ 75839 h 151677"/>
                <a:gd name="connsiteX3" fmla="*/ 49837 w 99673"/>
                <a:gd name="connsiteY3" fmla="*/ 151678 h 151677"/>
                <a:gd name="connsiteX4" fmla="*/ 0 w 99673"/>
                <a:gd name="connsiteY4" fmla="*/ 75839 h 151677"/>
                <a:gd name="connsiteX0" fmla="*/ 2325 w 130141"/>
                <a:gd name="connsiteY0" fmla="*/ 62838 h 138677"/>
                <a:gd name="connsiteX1" fmla="*/ 121500 w 130141"/>
                <a:gd name="connsiteY1" fmla="*/ 0 h 138677"/>
                <a:gd name="connsiteX2" fmla="*/ 101999 w 130141"/>
                <a:gd name="connsiteY2" fmla="*/ 62838 h 138677"/>
                <a:gd name="connsiteX3" fmla="*/ 52162 w 130141"/>
                <a:gd name="connsiteY3" fmla="*/ 138677 h 138677"/>
                <a:gd name="connsiteX4" fmla="*/ 2325 w 130141"/>
                <a:gd name="connsiteY4" fmla="*/ 62838 h 138677"/>
                <a:gd name="connsiteX0" fmla="*/ 2038 w 132568"/>
                <a:gd name="connsiteY0" fmla="*/ 64801 h 140873"/>
                <a:gd name="connsiteX1" fmla="*/ 121213 w 132568"/>
                <a:gd name="connsiteY1" fmla="*/ 1963 h 140873"/>
                <a:gd name="connsiteX2" fmla="*/ 127714 w 132568"/>
                <a:gd name="connsiteY2" fmla="*/ 38799 h 140873"/>
                <a:gd name="connsiteX3" fmla="*/ 51875 w 132568"/>
                <a:gd name="connsiteY3" fmla="*/ 140640 h 140873"/>
                <a:gd name="connsiteX4" fmla="*/ 2038 w 132568"/>
                <a:gd name="connsiteY4" fmla="*/ 64801 h 140873"/>
                <a:gd name="connsiteX0" fmla="*/ 2382 w 123635"/>
                <a:gd name="connsiteY0" fmla="*/ 18052 h 141708"/>
                <a:gd name="connsiteX1" fmla="*/ 112890 w 123635"/>
                <a:gd name="connsiteY1" fmla="*/ 2884 h 141708"/>
                <a:gd name="connsiteX2" fmla="*/ 119391 w 123635"/>
                <a:gd name="connsiteY2" fmla="*/ 39720 h 141708"/>
                <a:gd name="connsiteX3" fmla="*/ 43552 w 123635"/>
                <a:gd name="connsiteY3" fmla="*/ 141561 h 141708"/>
                <a:gd name="connsiteX4" fmla="*/ 2382 w 123635"/>
                <a:gd name="connsiteY4" fmla="*/ 18052 h 141708"/>
                <a:gd name="connsiteX0" fmla="*/ 13021 w 134274"/>
                <a:gd name="connsiteY0" fmla="*/ 17860 h 137192"/>
                <a:gd name="connsiteX1" fmla="*/ 123529 w 134274"/>
                <a:gd name="connsiteY1" fmla="*/ 2692 h 137192"/>
                <a:gd name="connsiteX2" fmla="*/ 130030 w 134274"/>
                <a:gd name="connsiteY2" fmla="*/ 39528 h 137192"/>
                <a:gd name="connsiteX3" fmla="*/ 15188 w 134274"/>
                <a:gd name="connsiteY3" fmla="*/ 137035 h 137192"/>
                <a:gd name="connsiteX4" fmla="*/ 13021 w 134274"/>
                <a:gd name="connsiteY4" fmla="*/ 17860 h 137192"/>
                <a:gd name="connsiteX0" fmla="*/ 11017 w 124219"/>
                <a:gd name="connsiteY0" fmla="*/ 27257 h 192967"/>
                <a:gd name="connsiteX1" fmla="*/ 121525 w 124219"/>
                <a:gd name="connsiteY1" fmla="*/ 12089 h 192967"/>
                <a:gd name="connsiteX2" fmla="*/ 92718 w 124219"/>
                <a:gd name="connsiteY2" fmla="*/ 176210 h 192967"/>
                <a:gd name="connsiteX3" fmla="*/ 13184 w 124219"/>
                <a:gd name="connsiteY3" fmla="*/ 146432 h 192967"/>
                <a:gd name="connsiteX4" fmla="*/ 11017 w 124219"/>
                <a:gd name="connsiteY4" fmla="*/ 27257 h 192967"/>
                <a:gd name="connsiteX0" fmla="*/ 11017 w 150440"/>
                <a:gd name="connsiteY0" fmla="*/ 19473 h 173407"/>
                <a:gd name="connsiteX1" fmla="*/ 121525 w 150440"/>
                <a:gd name="connsiteY1" fmla="*/ 4305 h 173407"/>
                <a:gd name="connsiteX2" fmla="*/ 149226 w 150440"/>
                <a:gd name="connsiteY2" fmla="*/ 63089 h 173407"/>
                <a:gd name="connsiteX3" fmla="*/ 92718 w 150440"/>
                <a:gd name="connsiteY3" fmla="*/ 168426 h 173407"/>
                <a:gd name="connsiteX4" fmla="*/ 13184 w 150440"/>
                <a:gd name="connsiteY4" fmla="*/ 138648 h 173407"/>
                <a:gd name="connsiteX5" fmla="*/ 11017 w 150440"/>
                <a:gd name="connsiteY5" fmla="*/ 19473 h 17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40" h="173407">
                  <a:moveTo>
                    <a:pt x="11017" y="19473"/>
                  </a:moveTo>
                  <a:cubicBezTo>
                    <a:pt x="29074" y="-2918"/>
                    <a:pt x="98490" y="-2964"/>
                    <a:pt x="121525" y="4305"/>
                  </a:cubicBezTo>
                  <a:cubicBezTo>
                    <a:pt x="144560" y="11574"/>
                    <a:pt x="154027" y="35735"/>
                    <a:pt x="149226" y="63089"/>
                  </a:cubicBezTo>
                  <a:cubicBezTo>
                    <a:pt x="144425" y="90443"/>
                    <a:pt x="109045" y="153896"/>
                    <a:pt x="92718" y="168426"/>
                  </a:cubicBezTo>
                  <a:cubicBezTo>
                    <a:pt x="76391" y="182956"/>
                    <a:pt x="26801" y="163474"/>
                    <a:pt x="13184" y="138648"/>
                  </a:cubicBezTo>
                  <a:cubicBezTo>
                    <a:pt x="-433" y="113823"/>
                    <a:pt x="-7040" y="41864"/>
                    <a:pt x="11017" y="19473"/>
                  </a:cubicBezTo>
                  <a:close/>
                </a:path>
              </a:pathLst>
            </a:custGeom>
            <a:solidFill>
              <a:srgbClr val="AA9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pPr>
              <a:endParaRPr lang="en-GB" sz="700" kern="0" dirty="0">
                <a:solidFill>
                  <a:srgbClr val="3F2943"/>
                </a:solidFill>
                <a:latin typeface="Arial"/>
                <a:sym typeface="Arial"/>
              </a:endParaRPr>
            </a:p>
          </p:txBody>
        </p:sp>
      </p:grpSp>
      <p:grpSp>
        <p:nvGrpSpPr>
          <p:cNvPr id="10" name="Group 9">
            <a:extLst>
              <a:ext uri="{FF2B5EF4-FFF2-40B4-BE49-F238E27FC236}">
                <a16:creationId xmlns:a16="http://schemas.microsoft.com/office/drawing/2014/main" id="{09ECCBB7-CA1E-4C47-378F-4E6B261794EC}"/>
              </a:ext>
            </a:extLst>
          </p:cNvPr>
          <p:cNvGrpSpPr/>
          <p:nvPr/>
        </p:nvGrpSpPr>
        <p:grpSpPr>
          <a:xfrm>
            <a:off x="1904108" y="3077216"/>
            <a:ext cx="1965896" cy="962414"/>
            <a:chOff x="15551442" y="8074475"/>
            <a:chExt cx="7661585" cy="3750763"/>
          </a:xfrm>
        </p:grpSpPr>
        <p:pic>
          <p:nvPicPr>
            <p:cNvPr id="11" name="Picture 10">
              <a:extLst>
                <a:ext uri="{FF2B5EF4-FFF2-40B4-BE49-F238E27FC236}">
                  <a16:creationId xmlns:a16="http://schemas.microsoft.com/office/drawing/2014/main" id="{D67E2574-1674-54DC-B468-6B61082A258B}"/>
                </a:ext>
              </a:extLst>
            </p:cNvPr>
            <p:cNvPicPr>
              <a:picLocks noChangeAspect="1"/>
            </p:cNvPicPr>
            <p:nvPr/>
          </p:nvPicPr>
          <p:blipFill rotWithShape="1">
            <a:blip r:embed="rId5">
              <a:extLst>
                <a:ext uri="{28A0092B-C50C-407E-A947-70E740481C1C}">
                  <a14:useLocalDpi xmlns:a14="http://schemas.microsoft.com/office/drawing/2010/main" val="0"/>
                </a:ext>
              </a:extLst>
            </a:blip>
            <a:srcRect l="25893" b="-533"/>
            <a:stretch/>
          </p:blipFill>
          <p:spPr>
            <a:xfrm>
              <a:off x="16649353" y="8074475"/>
              <a:ext cx="6563674" cy="3750763"/>
            </a:xfrm>
            <a:prstGeom prst="rect">
              <a:avLst/>
            </a:prstGeom>
          </p:spPr>
        </p:pic>
        <p:pic>
          <p:nvPicPr>
            <p:cNvPr id="12" name="Picture 11">
              <a:extLst>
                <a:ext uri="{FF2B5EF4-FFF2-40B4-BE49-F238E27FC236}">
                  <a16:creationId xmlns:a16="http://schemas.microsoft.com/office/drawing/2014/main" id="{3D12E29A-B15B-6152-035A-026E46585700}"/>
                </a:ext>
              </a:extLst>
            </p:cNvPr>
            <p:cNvPicPr>
              <a:picLocks noChangeAspect="1"/>
            </p:cNvPicPr>
            <p:nvPr/>
          </p:nvPicPr>
          <p:blipFill rotWithShape="1">
            <a:blip r:embed="rId5">
              <a:extLst>
                <a:ext uri="{28A0092B-C50C-407E-A947-70E740481C1C}">
                  <a14:useLocalDpi xmlns:a14="http://schemas.microsoft.com/office/drawing/2010/main" val="0"/>
                </a:ext>
              </a:extLst>
            </a:blip>
            <a:srcRect t="38601" r="77458" b="20867"/>
            <a:stretch/>
          </p:blipFill>
          <p:spPr>
            <a:xfrm rot="4128966" flipV="1">
              <a:off x="15369638" y="8980249"/>
              <a:ext cx="1901124" cy="1537515"/>
            </a:xfrm>
            <a:prstGeom prst="rect">
              <a:avLst/>
            </a:prstGeom>
          </p:spPr>
        </p:pic>
      </p:grpSp>
      <p:grpSp>
        <p:nvGrpSpPr>
          <p:cNvPr id="30" name="Group 29">
            <a:extLst>
              <a:ext uri="{FF2B5EF4-FFF2-40B4-BE49-F238E27FC236}">
                <a16:creationId xmlns:a16="http://schemas.microsoft.com/office/drawing/2014/main" id="{4952F2D5-8E2D-8882-A2CE-9BC931CDF7AC}"/>
              </a:ext>
            </a:extLst>
          </p:cNvPr>
          <p:cNvGrpSpPr/>
          <p:nvPr/>
        </p:nvGrpSpPr>
        <p:grpSpPr>
          <a:xfrm>
            <a:off x="4517030" y="4656767"/>
            <a:ext cx="2380257" cy="1545470"/>
            <a:chOff x="10018587" y="5312530"/>
            <a:chExt cx="4760513" cy="3090940"/>
          </a:xfrm>
        </p:grpSpPr>
        <p:pic>
          <p:nvPicPr>
            <p:cNvPr id="27" name="Picture 26">
              <a:extLst>
                <a:ext uri="{FF2B5EF4-FFF2-40B4-BE49-F238E27FC236}">
                  <a16:creationId xmlns:a16="http://schemas.microsoft.com/office/drawing/2014/main" id="{5A426DBB-B547-060B-257B-D33A210957D4}"/>
                </a:ext>
              </a:extLst>
            </p:cNvPr>
            <p:cNvPicPr>
              <a:picLocks noChangeAspect="1"/>
            </p:cNvPicPr>
            <p:nvPr/>
          </p:nvPicPr>
          <p:blipFill>
            <a:blip r:embed="rId6"/>
            <a:stretch>
              <a:fillRect/>
            </a:stretch>
          </p:blipFill>
          <p:spPr>
            <a:xfrm>
              <a:off x="10018587" y="5312530"/>
              <a:ext cx="4346825" cy="3090940"/>
            </a:xfrm>
            <a:prstGeom prst="rect">
              <a:avLst/>
            </a:prstGeom>
          </p:spPr>
        </p:pic>
        <p:pic>
          <p:nvPicPr>
            <p:cNvPr id="29" name="Picture 28">
              <a:extLst>
                <a:ext uri="{FF2B5EF4-FFF2-40B4-BE49-F238E27FC236}">
                  <a16:creationId xmlns:a16="http://schemas.microsoft.com/office/drawing/2014/main" id="{D93A82F2-2F0F-207A-1E0D-159E0C430A19}"/>
                </a:ext>
              </a:extLst>
            </p:cNvPr>
            <p:cNvPicPr>
              <a:picLocks noChangeAspect="1"/>
            </p:cNvPicPr>
            <p:nvPr/>
          </p:nvPicPr>
          <p:blipFill>
            <a:blip r:embed="rId7"/>
            <a:stretch>
              <a:fillRect/>
            </a:stretch>
          </p:blipFill>
          <p:spPr>
            <a:xfrm>
              <a:off x="13190366" y="7334843"/>
              <a:ext cx="1588734" cy="352424"/>
            </a:xfrm>
            <a:prstGeom prst="rect">
              <a:avLst/>
            </a:prstGeom>
          </p:spPr>
        </p:pic>
      </p:grpSp>
      <p:sp>
        <p:nvSpPr>
          <p:cNvPr id="31" name="Google Shape;81;p5">
            <a:extLst>
              <a:ext uri="{FF2B5EF4-FFF2-40B4-BE49-F238E27FC236}">
                <a16:creationId xmlns:a16="http://schemas.microsoft.com/office/drawing/2014/main" id="{50E60B31-A958-A25E-CE43-1B936A3C5B5B}"/>
              </a:ext>
            </a:extLst>
          </p:cNvPr>
          <p:cNvSpPr txBox="1"/>
          <p:nvPr/>
        </p:nvSpPr>
        <p:spPr>
          <a:xfrm>
            <a:off x="1798299" y="2451572"/>
            <a:ext cx="2846431"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pPr>
            <a:r>
              <a:rPr lang="en-US" sz="3600" b="1" kern="0" dirty="0">
                <a:solidFill>
                  <a:srgbClr val="21431A"/>
                </a:solidFill>
                <a:latin typeface="Century Gothic"/>
                <a:ea typeface="Century Gothic"/>
                <a:cs typeface="Century Gothic"/>
                <a:sym typeface="Century Gothic"/>
              </a:rPr>
              <a:t>House mice</a:t>
            </a:r>
            <a:endParaRPr sz="500" kern="0" dirty="0">
              <a:solidFill>
                <a:srgbClr val="000000"/>
              </a:solidFill>
              <a:latin typeface="Arial"/>
              <a:cs typeface="Arial"/>
              <a:sym typeface="Arial"/>
            </a:endParaRPr>
          </a:p>
        </p:txBody>
      </p:sp>
      <p:sp>
        <p:nvSpPr>
          <p:cNvPr id="64" name="Google Shape;81;p5">
            <a:extLst>
              <a:ext uri="{FF2B5EF4-FFF2-40B4-BE49-F238E27FC236}">
                <a16:creationId xmlns:a16="http://schemas.microsoft.com/office/drawing/2014/main" id="{28D0CFAB-A08E-5DA2-DD77-14BB14443DBC}"/>
              </a:ext>
            </a:extLst>
          </p:cNvPr>
          <p:cNvSpPr txBox="1"/>
          <p:nvPr/>
        </p:nvSpPr>
        <p:spPr>
          <a:xfrm>
            <a:off x="4641033" y="4009350"/>
            <a:ext cx="2414959"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pPr>
            <a:r>
              <a:rPr lang="en-US" sz="3600" b="1" kern="0" dirty="0">
                <a:solidFill>
                  <a:srgbClr val="21431A"/>
                </a:solidFill>
                <a:latin typeface="Century Gothic"/>
                <a:ea typeface="Century Gothic"/>
                <a:cs typeface="Century Gothic"/>
                <a:sym typeface="Century Gothic"/>
              </a:rPr>
              <a:t>Black rats</a:t>
            </a:r>
            <a:endParaRPr sz="500" kern="0" dirty="0">
              <a:solidFill>
                <a:srgbClr val="000000"/>
              </a:solidFill>
              <a:latin typeface="Arial"/>
              <a:cs typeface="Arial"/>
              <a:sym typeface="Arial"/>
            </a:endParaRPr>
          </a:p>
        </p:txBody>
      </p:sp>
      <p:sp>
        <p:nvSpPr>
          <p:cNvPr id="65" name="Google Shape;81;p5">
            <a:extLst>
              <a:ext uri="{FF2B5EF4-FFF2-40B4-BE49-F238E27FC236}">
                <a16:creationId xmlns:a16="http://schemas.microsoft.com/office/drawing/2014/main" id="{C33B1387-B0D4-667B-1711-B8C054EC7583}"/>
              </a:ext>
            </a:extLst>
          </p:cNvPr>
          <p:cNvSpPr txBox="1"/>
          <p:nvPr/>
        </p:nvSpPr>
        <p:spPr>
          <a:xfrm>
            <a:off x="6646191" y="2416591"/>
            <a:ext cx="3490136"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pPr>
            <a:r>
              <a:rPr lang="en-US" sz="3600" b="1" kern="0" dirty="0">
                <a:solidFill>
                  <a:srgbClr val="21431A"/>
                </a:solidFill>
                <a:latin typeface="Century Gothic"/>
                <a:ea typeface="Century Gothic"/>
                <a:cs typeface="Century Gothic"/>
                <a:sym typeface="Century Gothic"/>
              </a:rPr>
              <a:t>Norway rats</a:t>
            </a:r>
            <a:endParaRPr sz="500" kern="0" dirty="0">
              <a:solidFill>
                <a:srgbClr val="000000"/>
              </a:solidFill>
              <a:latin typeface="Arial"/>
              <a:cs typeface="Arial"/>
              <a:sym typeface="Arial"/>
            </a:endParaRPr>
          </a:p>
        </p:txBody>
      </p:sp>
    </p:spTree>
    <p:extLst>
      <p:ext uri="{BB962C8B-B14F-4D97-AF65-F5344CB8AC3E}">
        <p14:creationId xmlns:p14="http://schemas.microsoft.com/office/powerpoint/2010/main" val="42714026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33BCB68B-BC81-A153-D45F-3A4ABF178E20}"/>
            </a:ext>
          </a:extLst>
        </p:cNvPr>
        <p:cNvGrpSpPr/>
        <p:nvPr/>
      </p:nvGrpSpPr>
      <p:grpSpPr>
        <a:xfrm>
          <a:off x="0" y="0"/>
          <a:ext cx="0" cy="0"/>
          <a:chOff x="0" y="0"/>
          <a:chExt cx="0" cy="0"/>
        </a:xfrm>
      </p:grpSpPr>
      <p:sp>
        <p:nvSpPr>
          <p:cNvPr id="81" name="Google Shape;81;p5">
            <a:extLst>
              <a:ext uri="{FF2B5EF4-FFF2-40B4-BE49-F238E27FC236}">
                <a16:creationId xmlns:a16="http://schemas.microsoft.com/office/drawing/2014/main" id="{620E95F5-3DC1-A2CA-454A-9701F17F2BD4}"/>
              </a:ext>
            </a:extLst>
          </p:cNvPr>
          <p:cNvSpPr txBox="1"/>
          <p:nvPr/>
        </p:nvSpPr>
        <p:spPr>
          <a:xfrm>
            <a:off x="635315" y="757068"/>
            <a:ext cx="80188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cs typeface="Arial"/>
                <a:sym typeface="Century Gothic"/>
              </a:rPr>
              <a:t>House mouse VKORC1 mutations</a:t>
            </a:r>
            <a:endParaRPr sz="500" kern="0" dirty="0">
              <a:solidFill>
                <a:srgbClr val="000000"/>
              </a:solidFill>
              <a:latin typeface="Arial"/>
              <a:cs typeface="Arial"/>
              <a:sym typeface="Arial"/>
            </a:endParaRPr>
          </a:p>
        </p:txBody>
      </p:sp>
      <p:sp>
        <p:nvSpPr>
          <p:cNvPr id="82" name="Google Shape;82;p5">
            <a:extLst>
              <a:ext uri="{FF2B5EF4-FFF2-40B4-BE49-F238E27FC236}">
                <a16:creationId xmlns:a16="http://schemas.microsoft.com/office/drawing/2014/main" id="{5A7E4984-292A-0C4F-C787-0E811D86F420}"/>
              </a:ext>
            </a:extLst>
          </p:cNvPr>
          <p:cNvSpPr txBox="1"/>
          <p:nvPr/>
        </p:nvSpPr>
        <p:spPr>
          <a:xfrm>
            <a:off x="635315" y="2538662"/>
            <a:ext cx="11219228"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L128S – First discovered Cambridge 1960s</a:t>
            </a:r>
          </a:p>
          <a:p>
            <a:pPr defTabSz="457200">
              <a:lnSpc>
                <a:spcPct val="90000"/>
              </a:lnSpc>
              <a:buClr>
                <a:srgbClr val="92D050"/>
              </a:buClr>
              <a:buSzPct val="125000"/>
              <a:defRPr/>
            </a:pPr>
            <a:r>
              <a:rPr lang="en-GB" sz="2400" kern="0" dirty="0">
                <a:solidFill>
                  <a:srgbClr val="21431A"/>
                </a:solidFill>
                <a:latin typeface="Century Gothic"/>
                <a:ea typeface="Century Gothic"/>
                <a:cs typeface="Century Gothic"/>
                <a:sym typeface="Century Gothic"/>
              </a:rPr>
              <a:t>	</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Y139C – First discovered Reading 1970s</a:t>
            </a:r>
          </a:p>
          <a:p>
            <a:pPr defTabSz="457200">
              <a:lnSpc>
                <a:spcPct val="90000"/>
              </a:lnSpc>
              <a:buClr>
                <a:srgbClr val="92D050"/>
              </a:buClr>
              <a:buSzPct val="125000"/>
              <a:defRPr/>
            </a:pPr>
            <a:r>
              <a:rPr lang="en-GB" sz="2400" kern="0" dirty="0">
                <a:solidFill>
                  <a:srgbClr val="21431A"/>
                </a:solidFill>
                <a:latin typeface="Century Gothic"/>
                <a:ea typeface="Century Gothic"/>
                <a:cs typeface="Century Gothic"/>
                <a:sym typeface="Century Gothic"/>
              </a:rPr>
              <a:t>	</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Y139C/L128S Hybrid – First found 	London 2017</a:t>
            </a:r>
          </a:p>
          <a:p>
            <a:pPr defTabSz="457200">
              <a:lnSpc>
                <a:spcPct val="90000"/>
              </a:lnSpc>
              <a:buClr>
                <a:srgbClr val="92D050"/>
              </a:buClr>
              <a:buSzPct val="125000"/>
              <a:defRPr/>
            </a:pPr>
            <a:r>
              <a:rPr lang="en-GB" sz="2400" kern="0" dirty="0">
                <a:solidFill>
                  <a:srgbClr val="21431A"/>
                </a:solidFill>
                <a:latin typeface="Century Gothic"/>
                <a:ea typeface="Century Gothic"/>
                <a:cs typeface="Century Gothic"/>
                <a:sym typeface="Century Gothic"/>
              </a:rPr>
              <a:t>	</a:t>
            </a:r>
          </a:p>
          <a:p>
            <a:pPr marL="228600" indent="-228600" defTabSz="457200">
              <a:lnSpc>
                <a:spcPct val="90000"/>
              </a:lnSpc>
              <a:buClr>
                <a:srgbClr val="92D050"/>
              </a:buClr>
              <a:buSzPct val="125000"/>
              <a:buFont typeface="Arial" panose="020B0604020202020204" pitchFamily="34" charset="0"/>
              <a:buChar char="•"/>
              <a:defRPr/>
            </a:pPr>
            <a:r>
              <a:rPr lang="en-GB" sz="2400" i="1" kern="0" dirty="0" err="1">
                <a:solidFill>
                  <a:srgbClr val="21431A"/>
                </a:solidFill>
                <a:latin typeface="Century Gothic"/>
                <a:ea typeface="Century Gothic"/>
                <a:cs typeface="Century Gothic"/>
                <a:sym typeface="Century Gothic"/>
              </a:rPr>
              <a:t>Spretus</a:t>
            </a:r>
            <a:r>
              <a:rPr lang="en-GB" sz="2400" i="1" kern="0" dirty="0">
                <a:solidFill>
                  <a:srgbClr val="21431A"/>
                </a:solidFill>
                <a:latin typeface="Century Gothic"/>
                <a:ea typeface="Century Gothic"/>
                <a:cs typeface="Century Gothic"/>
                <a:sym typeface="Century Gothic"/>
              </a:rPr>
              <a:t> </a:t>
            </a:r>
            <a:r>
              <a:rPr lang="en-GB" sz="2400" kern="0" dirty="0">
                <a:solidFill>
                  <a:srgbClr val="21431A"/>
                </a:solidFill>
                <a:latin typeface="Century Gothic"/>
                <a:ea typeface="Century Gothic"/>
                <a:cs typeface="Century Gothic"/>
                <a:sym typeface="Century Gothic"/>
              </a:rPr>
              <a:t>introgression – First (and only) </a:t>
            </a:r>
          </a:p>
          <a:p>
            <a:pPr defTabSz="457200">
              <a:lnSpc>
                <a:spcPct val="90000"/>
              </a:lnSpc>
              <a:buClr>
                <a:srgbClr val="92D050"/>
              </a:buClr>
              <a:buSzPct val="125000"/>
              <a:defRPr/>
            </a:pPr>
            <a:r>
              <a:rPr lang="en-GB" sz="2400" kern="0" dirty="0">
                <a:solidFill>
                  <a:srgbClr val="21431A"/>
                </a:solidFill>
                <a:latin typeface="Century Gothic"/>
                <a:ea typeface="Century Gothic"/>
                <a:cs typeface="Century Gothic"/>
                <a:sym typeface="Century Gothic"/>
              </a:rPr>
              <a:t>			found in Hertfordshire 2022</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51C9B998-A7B7-311A-18E2-A4B94B6FE1AF}"/>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pic>
        <p:nvPicPr>
          <p:cNvPr id="2" name="Picture 1">
            <a:extLst>
              <a:ext uri="{FF2B5EF4-FFF2-40B4-BE49-F238E27FC236}">
                <a16:creationId xmlns:a16="http://schemas.microsoft.com/office/drawing/2014/main" id="{E72FD5F2-114D-A9C4-699E-330F6C598942}"/>
              </a:ext>
            </a:extLst>
          </p:cNvPr>
          <p:cNvPicPr>
            <a:picLocks noChangeAspect="1"/>
          </p:cNvPicPr>
          <p:nvPr/>
        </p:nvPicPr>
        <p:blipFill>
          <a:blip r:embed="rId3"/>
          <a:stretch>
            <a:fillRect/>
          </a:stretch>
        </p:blipFill>
        <p:spPr>
          <a:xfrm>
            <a:off x="7799744" y="2911762"/>
            <a:ext cx="384081" cy="384081"/>
          </a:xfrm>
          <a:prstGeom prst="rect">
            <a:avLst/>
          </a:prstGeom>
        </p:spPr>
      </p:pic>
      <p:pic>
        <p:nvPicPr>
          <p:cNvPr id="4" name="Picture 3">
            <a:extLst>
              <a:ext uri="{FF2B5EF4-FFF2-40B4-BE49-F238E27FC236}">
                <a16:creationId xmlns:a16="http://schemas.microsoft.com/office/drawing/2014/main" id="{C9F22D1D-11E5-029A-E94D-F0586DF825D0}"/>
              </a:ext>
            </a:extLst>
          </p:cNvPr>
          <p:cNvPicPr>
            <a:picLocks noChangeAspect="1"/>
          </p:cNvPicPr>
          <p:nvPr/>
        </p:nvPicPr>
        <p:blipFill>
          <a:blip r:embed="rId4"/>
          <a:stretch>
            <a:fillRect/>
          </a:stretch>
        </p:blipFill>
        <p:spPr>
          <a:xfrm>
            <a:off x="7799744" y="3538366"/>
            <a:ext cx="384081" cy="384081"/>
          </a:xfrm>
          <a:prstGeom prst="rect">
            <a:avLst/>
          </a:prstGeom>
        </p:spPr>
      </p:pic>
      <p:pic>
        <p:nvPicPr>
          <p:cNvPr id="5" name="Picture 4">
            <a:extLst>
              <a:ext uri="{FF2B5EF4-FFF2-40B4-BE49-F238E27FC236}">
                <a16:creationId xmlns:a16="http://schemas.microsoft.com/office/drawing/2014/main" id="{D1AC6B70-C4B5-B1F3-CB83-876FB89B3CB4}"/>
              </a:ext>
            </a:extLst>
          </p:cNvPr>
          <p:cNvPicPr>
            <a:picLocks noChangeAspect="1"/>
          </p:cNvPicPr>
          <p:nvPr/>
        </p:nvPicPr>
        <p:blipFill>
          <a:blip r:embed="rId5"/>
          <a:stretch>
            <a:fillRect/>
          </a:stretch>
        </p:blipFill>
        <p:spPr>
          <a:xfrm>
            <a:off x="7793047" y="4164970"/>
            <a:ext cx="384081" cy="384081"/>
          </a:xfrm>
          <a:prstGeom prst="rect">
            <a:avLst/>
          </a:prstGeom>
        </p:spPr>
      </p:pic>
      <p:pic>
        <p:nvPicPr>
          <p:cNvPr id="6" name="Picture 5">
            <a:extLst>
              <a:ext uri="{FF2B5EF4-FFF2-40B4-BE49-F238E27FC236}">
                <a16:creationId xmlns:a16="http://schemas.microsoft.com/office/drawing/2014/main" id="{9C0DBE46-C4FD-35DB-D75A-FF3D34D80DD6}"/>
              </a:ext>
            </a:extLst>
          </p:cNvPr>
          <p:cNvPicPr>
            <a:picLocks noChangeAspect="1"/>
          </p:cNvPicPr>
          <p:nvPr/>
        </p:nvPicPr>
        <p:blipFill>
          <a:blip r:embed="rId6"/>
          <a:stretch>
            <a:fillRect/>
          </a:stretch>
        </p:blipFill>
        <p:spPr>
          <a:xfrm>
            <a:off x="7794720" y="4922151"/>
            <a:ext cx="359695" cy="298730"/>
          </a:xfrm>
          <a:prstGeom prst="rect">
            <a:avLst/>
          </a:prstGeom>
        </p:spPr>
      </p:pic>
      <p:pic>
        <p:nvPicPr>
          <p:cNvPr id="7" name="Picture 2" descr="Related image">
            <a:extLst>
              <a:ext uri="{FF2B5EF4-FFF2-40B4-BE49-F238E27FC236}">
                <a16:creationId xmlns:a16="http://schemas.microsoft.com/office/drawing/2014/main" id="{EDDAE847-24F4-C541-E582-2CAAD87254AE}"/>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401" b="85121" l="0" r="100000">
                        <a14:foregroundMark x1="56667" y1="43599" x2="56667" y2="43599"/>
                        <a14:foregroundMark x1="35965" y1="41176" x2="35965" y2="41176"/>
                        <a14:foregroundMark x1="35965" y1="50865" x2="35965" y2="50865"/>
                        <a14:foregroundMark x1="19123" y1="52768" x2="19123" y2="52768"/>
                        <a14:foregroundMark x1="10175" y1="55363" x2="10175" y2="55363"/>
                        <a14:foregroundMark x1="74211" y1="45502" x2="74211" y2="45502"/>
                        <a14:foregroundMark x1="73509" y1="37197" x2="73509" y2="37197"/>
                        <a14:foregroundMark x1="80526" y1="45675" x2="80526" y2="45675"/>
                        <a14:foregroundMark x1="85263" y1="51384" x2="85263" y2="51384"/>
                        <a14:foregroundMark x1="55789" y1="59343" x2="55789" y2="59343"/>
                        <a14:foregroundMark x1="27895" y1="65571" x2="27895" y2="65571"/>
                        <a14:foregroundMark x1="20877" y1="59516" x2="20877" y2="59516"/>
                        <a14:foregroundMark x1="15789" y1="54498" x2="15789" y2="54498"/>
                        <a14:foregroundMark x1="21053" y1="45156" x2="21053" y2="45156"/>
                        <a14:foregroundMark x1="27193" y1="36159" x2="27193" y2="36159"/>
                        <a14:foregroundMark x1="32281" y1="46540" x2="32281" y2="46540"/>
                        <a14:foregroundMark x1="34737" y1="53806" x2="34737" y2="53806"/>
                        <a14:foregroundMark x1="37544" y1="55882" x2="37544" y2="55882"/>
                        <a14:foregroundMark x1="42632" y1="49481" x2="42632" y2="49481"/>
                        <a14:foregroundMark x1="47018" y1="47578" x2="47018" y2="47578"/>
                        <a14:foregroundMark x1="43860" y1="39792" x2="43860" y2="39792"/>
                        <a14:foregroundMark x1="38246" y1="31488" x2="38246" y2="31488"/>
                        <a14:foregroundMark x1="36842" y1="27163" x2="36842" y2="27163"/>
                        <a14:foregroundMark x1="48596" y1="28201" x2="48596" y2="28201"/>
                        <a14:foregroundMark x1="51930" y1="32526" x2="51930" y2="32526"/>
                        <a14:foregroundMark x1="50877" y1="41003" x2="50877" y2="41003"/>
                        <a14:foregroundMark x1="52456" y1="52422" x2="52456" y2="52422"/>
                        <a14:foregroundMark x1="50702" y1="57612" x2="50702" y2="57612"/>
                        <a14:foregroundMark x1="68947" y1="36505" x2="68947" y2="36505"/>
                        <a14:foregroundMark x1="62105" y1="31315" x2="62105" y2="31315"/>
                        <a14:foregroundMark x1="59298" y1="26298" x2="59298" y2="26298"/>
                        <a14:foregroundMark x1="57719" y1="29412" x2="57719" y2="29412"/>
                        <a14:foregroundMark x1="74035" y1="42561" x2="74035" y2="42561"/>
                        <a14:foregroundMark x1="68596" y1="45156" x2="68596" y2="45156"/>
                        <a14:foregroundMark x1="76140" y1="23875" x2="76140" y2="23875"/>
                      </a14:backgroundRemoval>
                    </a14:imgEffect>
                  </a14:imgLayer>
                </a14:imgProps>
              </a:ext>
              <a:ext uri="{28A0092B-C50C-407E-A947-70E740481C1C}">
                <a14:useLocalDpi xmlns:a14="http://schemas.microsoft.com/office/drawing/2010/main" val="0"/>
              </a:ext>
            </a:extLst>
          </a:blip>
          <a:srcRect t="16620" b="16343"/>
          <a:stretch/>
        </p:blipFill>
        <p:spPr bwMode="auto">
          <a:xfrm flipH="1">
            <a:off x="7974886" y="5107792"/>
            <a:ext cx="2524496" cy="17160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26E96C3-8DCC-3E8C-BC54-0318E012F00F}"/>
              </a:ext>
            </a:extLst>
          </p:cNvPr>
          <p:cNvPicPr>
            <a:picLocks noChangeAspect="1"/>
          </p:cNvPicPr>
          <p:nvPr/>
        </p:nvPicPr>
        <p:blipFill>
          <a:blip r:embed="rId9">
            <a:duotone>
              <a:prstClr val="black"/>
              <a:schemeClr val="tx2">
                <a:tint val="45000"/>
                <a:satMod val="400000"/>
              </a:schemeClr>
            </a:duotone>
          </a:blip>
          <a:stretch>
            <a:fillRect/>
          </a:stretch>
        </p:blipFill>
        <p:spPr>
          <a:xfrm>
            <a:off x="1423848" y="5548755"/>
            <a:ext cx="6730567" cy="1079086"/>
          </a:xfrm>
          <a:prstGeom prst="rect">
            <a:avLst/>
          </a:prstGeom>
        </p:spPr>
      </p:pic>
    </p:spTree>
    <p:extLst>
      <p:ext uri="{BB962C8B-B14F-4D97-AF65-F5344CB8AC3E}">
        <p14:creationId xmlns:p14="http://schemas.microsoft.com/office/powerpoint/2010/main" val="3813640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542BD1DD-A2A7-8CAC-C869-31FF9F548DCF}"/>
            </a:ext>
          </a:extLst>
        </p:cNvPr>
        <p:cNvGrpSpPr/>
        <p:nvPr/>
      </p:nvGrpSpPr>
      <p:grpSpPr>
        <a:xfrm>
          <a:off x="0" y="0"/>
          <a:ext cx="0" cy="0"/>
          <a:chOff x="0" y="0"/>
          <a:chExt cx="0" cy="0"/>
        </a:xfrm>
      </p:grpSpPr>
      <p:sp>
        <p:nvSpPr>
          <p:cNvPr id="81" name="Google Shape;81;p5">
            <a:extLst>
              <a:ext uri="{FF2B5EF4-FFF2-40B4-BE49-F238E27FC236}">
                <a16:creationId xmlns:a16="http://schemas.microsoft.com/office/drawing/2014/main" id="{3CEEACD0-6F1C-3D2C-7B20-3C3E10E3D0D0}"/>
              </a:ext>
            </a:extLst>
          </p:cNvPr>
          <p:cNvSpPr txBox="1"/>
          <p:nvPr/>
        </p:nvSpPr>
        <p:spPr>
          <a:xfrm>
            <a:off x="635315" y="757068"/>
            <a:ext cx="80188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cs typeface="Arial"/>
                <a:sym typeface="Century Gothic"/>
              </a:rPr>
              <a:t>House mouse resistance</a:t>
            </a:r>
            <a:endParaRPr sz="500" kern="0" dirty="0">
              <a:solidFill>
                <a:srgbClr val="000000"/>
              </a:solidFill>
              <a:latin typeface="Arial"/>
              <a:cs typeface="Arial"/>
              <a:sym typeface="Arial"/>
            </a:endParaRPr>
          </a:p>
        </p:txBody>
      </p:sp>
      <p:sp>
        <p:nvSpPr>
          <p:cNvPr id="82" name="Google Shape;82;p5">
            <a:extLst>
              <a:ext uri="{FF2B5EF4-FFF2-40B4-BE49-F238E27FC236}">
                <a16:creationId xmlns:a16="http://schemas.microsoft.com/office/drawing/2014/main" id="{10AD1056-7C18-54C7-AC34-32C2937DFC40}"/>
              </a:ext>
            </a:extLst>
          </p:cNvPr>
          <p:cNvSpPr txBox="1"/>
          <p:nvPr/>
        </p:nvSpPr>
        <p:spPr>
          <a:xfrm>
            <a:off x="635315" y="2224180"/>
            <a:ext cx="11219228" cy="4182046"/>
          </a:xfrm>
          <a:prstGeom prst="rect">
            <a:avLst/>
          </a:prstGeom>
          <a:noFill/>
          <a:ln>
            <a:noFill/>
          </a:ln>
        </p:spPr>
        <p:txBody>
          <a:bodyPr spcFirstLastPara="1" wrap="square" lIns="45713" tIns="45713" rIns="45713" bIns="45713" anchor="t" anchorCtr="0">
            <a:normAutofit fontScale="92500"/>
          </a:bodyPr>
          <a:lstStyle/>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Much less known about resistance in mice than Norway rats</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Mice are intrinsically less susceptible to all ARs – NATURAL RESISTANCE</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All known mouse resistance confers very strong resistance to FGARs and to the less potent SGARs bromadiolone and </a:t>
            </a:r>
            <a:r>
              <a:rPr lang="en-GB" sz="2400" kern="0" dirty="0" err="1">
                <a:solidFill>
                  <a:srgbClr val="21431A"/>
                </a:solidFill>
                <a:latin typeface="Century Gothic"/>
                <a:ea typeface="Century Gothic"/>
                <a:cs typeface="Century Gothic"/>
                <a:sym typeface="Century Gothic"/>
              </a:rPr>
              <a:t>difenacoum</a:t>
            </a: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We have 144 mouse tail samples and 94.4% are resistant</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Increasing occurrence of hybrid resistance - hybrid mice are highly resistant</a:t>
            </a:r>
          </a:p>
          <a:p>
            <a:pPr marL="228600" indent="-228600" defTabSz="457200">
              <a:lnSpc>
                <a:spcPct val="90000"/>
              </a:lnSpc>
              <a:buClr>
                <a:srgbClr val="92D050"/>
              </a:buClr>
              <a:buSzPct val="125000"/>
              <a:buFont typeface="Arial" panose="020B0604020202020204" pitchFamily="34" charset="0"/>
              <a:buChar char="•"/>
              <a:defRPr/>
            </a:pPr>
            <a:r>
              <a:rPr lang="en-GB" sz="2400" b="1" kern="0" dirty="0">
                <a:solidFill>
                  <a:srgbClr val="21431A"/>
                </a:solidFill>
                <a:latin typeface="Century Gothic"/>
                <a:ea typeface="Century Gothic"/>
                <a:cs typeface="Century Gothic"/>
                <a:sym typeface="Century Gothic"/>
              </a:rPr>
              <a:t>RRAG advice</a:t>
            </a:r>
            <a:r>
              <a:rPr lang="en-GB" sz="2400" kern="0" dirty="0">
                <a:solidFill>
                  <a:srgbClr val="21431A"/>
                </a:solidFill>
                <a:latin typeface="Century Gothic"/>
                <a:ea typeface="Century Gothic"/>
                <a:cs typeface="Century Gothic"/>
                <a:sym typeface="Century Gothic"/>
              </a:rPr>
              <a:t>:</a:t>
            </a:r>
          </a:p>
          <a:p>
            <a:pPr marL="800100" lvl="1"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All mouse control treatments should be based on an assumption that resistance is present </a:t>
            </a:r>
          </a:p>
          <a:p>
            <a:pPr marL="800100" lvl="1"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Among ARs only brodifacoum, difethialone and </a:t>
            </a:r>
            <a:r>
              <a:rPr lang="en-GB" sz="2400" kern="0" dirty="0" err="1">
                <a:solidFill>
                  <a:srgbClr val="21431A"/>
                </a:solidFill>
                <a:latin typeface="Century Gothic"/>
                <a:ea typeface="Century Gothic"/>
                <a:cs typeface="Century Gothic"/>
                <a:sym typeface="Century Gothic"/>
              </a:rPr>
              <a:t>flocoumfen</a:t>
            </a:r>
            <a:r>
              <a:rPr lang="en-GB" sz="2400" kern="0" dirty="0">
                <a:solidFill>
                  <a:srgbClr val="21431A"/>
                </a:solidFill>
                <a:latin typeface="Century Gothic"/>
                <a:ea typeface="Century Gothic"/>
                <a:cs typeface="Century Gothic"/>
                <a:sym typeface="Century Gothic"/>
              </a:rPr>
              <a:t> should be used against house mice</a:t>
            </a:r>
          </a:p>
          <a:p>
            <a:pPr marL="800100" lvl="1"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Only use ‘high-strength’ (i.e. 50 ppm) SGAR baits against mice </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905507BA-C450-0BAC-3414-E1F2CEF48867}"/>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Tree>
    <p:extLst>
      <p:ext uri="{BB962C8B-B14F-4D97-AF65-F5344CB8AC3E}">
        <p14:creationId xmlns:p14="http://schemas.microsoft.com/office/powerpoint/2010/main" val="37035640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13CCAB87-FBD7-BF09-E42A-C314351C5565}"/>
            </a:ext>
          </a:extLst>
        </p:cNvPr>
        <p:cNvGrpSpPr/>
        <p:nvPr/>
      </p:nvGrpSpPr>
      <p:grpSpPr>
        <a:xfrm>
          <a:off x="0" y="0"/>
          <a:ext cx="0" cy="0"/>
          <a:chOff x="0" y="0"/>
          <a:chExt cx="0" cy="0"/>
        </a:xfrm>
      </p:grpSpPr>
      <p:sp>
        <p:nvSpPr>
          <p:cNvPr id="81" name="Google Shape;81;p5">
            <a:extLst>
              <a:ext uri="{FF2B5EF4-FFF2-40B4-BE49-F238E27FC236}">
                <a16:creationId xmlns:a16="http://schemas.microsoft.com/office/drawing/2014/main" id="{E4924448-DB79-E660-6468-F25215168F67}"/>
              </a:ext>
            </a:extLst>
          </p:cNvPr>
          <p:cNvSpPr txBox="1"/>
          <p:nvPr/>
        </p:nvSpPr>
        <p:spPr>
          <a:xfrm>
            <a:off x="635314" y="757068"/>
            <a:ext cx="10447161" cy="646317"/>
          </a:xfrm>
          <a:prstGeom prst="rect">
            <a:avLst/>
          </a:prstGeom>
          <a:noFill/>
          <a:ln>
            <a:noFill/>
          </a:ln>
        </p:spPr>
        <p:txBody>
          <a:bodyPr spcFirstLastPara="1" wrap="square" lIns="45713" tIns="45713" rIns="45713" bIns="45713" anchor="t" anchorCtr="0">
            <a:spAutoFit/>
          </a:bodyPr>
          <a:lstStyle/>
          <a:p>
            <a:pPr marL="0" marR="0" lvl="0" indent="0" algn="l" defTabSz="457200" rtl="0" eaLnBrk="1" fontAlgn="auto" latinLnBrk="0" hangingPunct="1">
              <a:lnSpc>
                <a:spcPct val="100000"/>
              </a:lnSpc>
              <a:spcBef>
                <a:spcPts val="0"/>
              </a:spcBef>
              <a:spcAft>
                <a:spcPts val="0"/>
              </a:spcAft>
              <a:buClr>
                <a:srgbClr val="FFFF00"/>
              </a:buClr>
              <a:buSzPts val="9000"/>
              <a:buFontTx/>
              <a:buNone/>
              <a:tabLst/>
              <a:defRPr/>
            </a:pPr>
            <a:r>
              <a:rPr kumimoji="0" lang="en-GB" sz="3600" b="1" i="0" u="none" strike="noStrike" kern="0" cap="none" spc="0" normalizeH="0" baseline="0" noProof="0" dirty="0">
                <a:ln>
                  <a:noFill/>
                </a:ln>
                <a:solidFill>
                  <a:srgbClr val="21431A"/>
                </a:solidFill>
                <a:effectLst/>
                <a:uLnTx/>
                <a:uFillTx/>
                <a:latin typeface="Century Gothic"/>
                <a:ea typeface="+mn-ea"/>
                <a:cs typeface="Arial"/>
                <a:sym typeface="Century Gothic"/>
              </a:rPr>
              <a:t>House mouse resistance</a:t>
            </a:r>
            <a:endParaRPr kumimoji="0" sz="5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2" name="Google Shape;82;p5">
            <a:extLst>
              <a:ext uri="{FF2B5EF4-FFF2-40B4-BE49-F238E27FC236}">
                <a16:creationId xmlns:a16="http://schemas.microsoft.com/office/drawing/2014/main" id="{81CDD827-AADD-1FEE-FE1D-94B45EC83CDD}"/>
              </a:ext>
            </a:extLst>
          </p:cNvPr>
          <p:cNvSpPr txBox="1"/>
          <p:nvPr/>
        </p:nvSpPr>
        <p:spPr>
          <a:xfrm>
            <a:off x="4880219" y="2280564"/>
            <a:ext cx="7201534" cy="4244061"/>
          </a:xfrm>
          <a:prstGeom prst="rect">
            <a:avLst/>
          </a:prstGeom>
          <a:noFill/>
          <a:ln>
            <a:noFill/>
          </a:ln>
        </p:spPr>
        <p:txBody>
          <a:bodyPr spcFirstLastPara="1" wrap="square" lIns="45713" tIns="45713" rIns="45713" bIns="45713" anchor="t" anchorCtr="0">
            <a:normAutofit fontScale="85000" lnSpcReduction="20000"/>
          </a:bodyPr>
          <a:lstStyle/>
          <a:p>
            <a:pPr marL="228600" marR="0" lvl="0" indent="-228600" algn="l" defTabSz="457200" rtl="0" eaLnBrk="1" fontAlgn="auto" latinLnBrk="0" hangingPunct="1">
              <a:lnSpc>
                <a:spcPct val="90000"/>
              </a:lnSpc>
              <a:spcBef>
                <a:spcPts val="0"/>
              </a:spcBef>
              <a:spcAft>
                <a:spcPts val="0"/>
              </a:spcAft>
              <a:buClr>
                <a:srgbClr val="92D050"/>
              </a:buClr>
              <a:buSzPct val="125000"/>
              <a:buFont typeface="Arial" panose="020B0604020202020204" pitchFamily="34" charset="0"/>
              <a:buChar char="•"/>
              <a:tabLst/>
              <a:defRPr/>
            </a:pPr>
            <a:endParaRPr kumimoji="0" lang="en-GB" sz="24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endParaRPr>
          </a:p>
          <a:p>
            <a:pPr marL="228600" marR="0" lvl="0" indent="-228600" algn="l" defTabSz="457200" rtl="0" eaLnBrk="1" fontAlgn="auto" latinLnBrk="0" hangingPunct="1">
              <a:lnSpc>
                <a:spcPct val="90000"/>
              </a:lnSpc>
              <a:spcBef>
                <a:spcPts val="0"/>
              </a:spcBef>
              <a:spcAft>
                <a:spcPts val="0"/>
              </a:spcAft>
              <a:buClr>
                <a:srgbClr val="92D050"/>
              </a:buClr>
              <a:buSzPct val="125000"/>
              <a:buFont typeface="Arial" panose="020B0604020202020204" pitchFamily="34" charset="0"/>
              <a:buChar char="•"/>
              <a:tabLst/>
              <a:defRPr/>
            </a:pPr>
            <a:r>
              <a:rPr kumimoji="0" lang="en-GB" sz="24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rPr>
              <a:t>94.4% of 144 house mouse samples resistant</a:t>
            </a:r>
          </a:p>
          <a:p>
            <a:pPr marL="228600" marR="0" lvl="0" indent="-228600" algn="l" defTabSz="457200" rtl="0" eaLnBrk="1" fontAlgn="auto" latinLnBrk="0" hangingPunct="1">
              <a:lnSpc>
                <a:spcPct val="90000"/>
              </a:lnSpc>
              <a:spcBef>
                <a:spcPts val="0"/>
              </a:spcBef>
              <a:spcAft>
                <a:spcPts val="0"/>
              </a:spcAft>
              <a:buClr>
                <a:srgbClr val="92D050"/>
              </a:buClr>
              <a:buSzPct val="125000"/>
              <a:buFont typeface="Arial" panose="020B0604020202020204" pitchFamily="34" charset="0"/>
              <a:buChar char="•"/>
              <a:tabLst/>
              <a:defRPr/>
            </a:pPr>
            <a:endParaRPr kumimoji="0" lang="en-GB" sz="24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endParaRPr>
          </a:p>
          <a:p>
            <a:pPr marL="228600" marR="0" lvl="0" indent="-228600" algn="l" defTabSz="457200" rtl="0" eaLnBrk="1" fontAlgn="auto" latinLnBrk="0" hangingPunct="1">
              <a:lnSpc>
                <a:spcPct val="90000"/>
              </a:lnSpc>
              <a:spcBef>
                <a:spcPts val="0"/>
              </a:spcBef>
              <a:spcAft>
                <a:spcPts val="0"/>
              </a:spcAft>
              <a:buClr>
                <a:srgbClr val="92D050"/>
              </a:buClr>
              <a:buSzPct val="125000"/>
              <a:buFont typeface="Arial" panose="020B0604020202020204" pitchFamily="34" charset="0"/>
              <a:buChar char="•"/>
              <a:tabLst/>
              <a:defRPr/>
            </a:pPr>
            <a:r>
              <a:rPr kumimoji="0" lang="en-GB" sz="24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rPr>
              <a:t>Very high percentage of homozygous animals – resistance very long established i.e. both parents  homozygous resistant all offspring will be resistant!</a:t>
            </a:r>
          </a:p>
          <a:p>
            <a:pPr marL="228600" marR="0" lvl="0" indent="-228600" algn="l" defTabSz="457200" rtl="0" eaLnBrk="1" fontAlgn="auto" latinLnBrk="0" hangingPunct="1">
              <a:lnSpc>
                <a:spcPct val="90000"/>
              </a:lnSpc>
              <a:spcBef>
                <a:spcPts val="0"/>
              </a:spcBef>
              <a:spcAft>
                <a:spcPts val="0"/>
              </a:spcAft>
              <a:buClr>
                <a:srgbClr val="92D050"/>
              </a:buClr>
              <a:buSzPct val="125000"/>
              <a:buFont typeface="Arial" panose="020B0604020202020204" pitchFamily="34" charset="0"/>
              <a:buChar char="•"/>
              <a:tabLst/>
              <a:defRPr/>
            </a:pPr>
            <a:endParaRPr kumimoji="0" lang="en-GB" sz="24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endParaRPr>
          </a:p>
          <a:p>
            <a:pPr marL="228600" marR="0" lvl="0" indent="-228600" algn="l" defTabSz="457200" rtl="0" eaLnBrk="1" fontAlgn="auto" latinLnBrk="0" hangingPunct="1">
              <a:lnSpc>
                <a:spcPct val="90000"/>
              </a:lnSpc>
              <a:spcBef>
                <a:spcPts val="0"/>
              </a:spcBef>
              <a:spcAft>
                <a:spcPts val="0"/>
              </a:spcAft>
              <a:buClr>
                <a:srgbClr val="92D050"/>
              </a:buClr>
              <a:buSzPct val="125000"/>
              <a:buFont typeface="Arial" panose="020B0604020202020204" pitchFamily="34" charset="0"/>
              <a:buChar char="•"/>
              <a:tabLst/>
              <a:defRPr/>
            </a:pPr>
            <a:r>
              <a:rPr kumimoji="0" lang="en-GB" sz="24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rPr>
              <a:t>Until Y139C was found on SE Scotland recently, it was mainly in southern England</a:t>
            </a:r>
          </a:p>
          <a:p>
            <a:pPr marL="228600" marR="0" lvl="0" indent="-228600" algn="l" defTabSz="457200" rtl="0" eaLnBrk="1" fontAlgn="auto" latinLnBrk="0" hangingPunct="1">
              <a:lnSpc>
                <a:spcPct val="90000"/>
              </a:lnSpc>
              <a:spcBef>
                <a:spcPts val="0"/>
              </a:spcBef>
              <a:spcAft>
                <a:spcPts val="0"/>
              </a:spcAft>
              <a:buClr>
                <a:srgbClr val="92D050"/>
              </a:buClr>
              <a:buSzPct val="125000"/>
              <a:buFont typeface="Arial" panose="020B0604020202020204" pitchFamily="34" charset="0"/>
              <a:buChar char="•"/>
              <a:tabLst/>
              <a:defRPr/>
            </a:pPr>
            <a:endParaRPr kumimoji="0" lang="en-GB" sz="24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endParaRPr>
          </a:p>
          <a:p>
            <a:pPr marL="228600" marR="0" lvl="0" indent="-228600" algn="l" defTabSz="457200" rtl="0" eaLnBrk="1" fontAlgn="auto" latinLnBrk="0" hangingPunct="1">
              <a:lnSpc>
                <a:spcPct val="90000"/>
              </a:lnSpc>
              <a:spcBef>
                <a:spcPts val="0"/>
              </a:spcBef>
              <a:spcAft>
                <a:spcPts val="0"/>
              </a:spcAft>
              <a:buClr>
                <a:srgbClr val="92D050"/>
              </a:buClr>
              <a:buSzPct val="125000"/>
              <a:buFont typeface="Arial" panose="020B0604020202020204" pitchFamily="34" charset="0"/>
              <a:buChar char="•"/>
              <a:tabLst/>
              <a:defRPr/>
            </a:pPr>
            <a:r>
              <a:rPr kumimoji="0" lang="en-GB" sz="24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rPr>
              <a:t>‘</a:t>
            </a:r>
            <a:r>
              <a:rPr kumimoji="0" lang="en-GB" sz="2400" b="0" i="1" u="none" strike="noStrike" kern="0" cap="none" spc="0" normalizeH="0" baseline="0" noProof="0" dirty="0" err="1">
                <a:ln>
                  <a:noFill/>
                </a:ln>
                <a:solidFill>
                  <a:srgbClr val="21431A"/>
                </a:solidFill>
                <a:effectLst/>
                <a:uLnTx/>
                <a:uFillTx/>
                <a:latin typeface="Century Gothic"/>
                <a:ea typeface="Century Gothic"/>
                <a:cs typeface="Century Gothic"/>
                <a:sym typeface="Century Gothic"/>
              </a:rPr>
              <a:t>Spretus</a:t>
            </a:r>
            <a:r>
              <a:rPr kumimoji="0" lang="en-GB" sz="24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rPr>
              <a:t>’ focus in Hertfordshire ‘hidden’ as L128S overlays it</a:t>
            </a:r>
          </a:p>
          <a:p>
            <a:pPr marL="228600" marR="0" lvl="0" indent="-228600" algn="l" defTabSz="457200" rtl="0" eaLnBrk="1" fontAlgn="auto" latinLnBrk="0" hangingPunct="1">
              <a:lnSpc>
                <a:spcPct val="90000"/>
              </a:lnSpc>
              <a:spcBef>
                <a:spcPts val="0"/>
              </a:spcBef>
              <a:spcAft>
                <a:spcPts val="0"/>
              </a:spcAft>
              <a:buClr>
                <a:srgbClr val="92D050"/>
              </a:buClr>
              <a:buSzPct val="125000"/>
              <a:buFont typeface="Arial" panose="020B0604020202020204" pitchFamily="34" charset="0"/>
              <a:buChar char="•"/>
              <a:tabLst/>
              <a:defRPr/>
            </a:pPr>
            <a:endParaRPr kumimoji="0" lang="en-GB" sz="24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endParaRPr>
          </a:p>
          <a:p>
            <a:pPr marL="228600" marR="0" lvl="0" indent="-228600" algn="l" defTabSz="457200" rtl="0" eaLnBrk="1" fontAlgn="auto" latinLnBrk="0" hangingPunct="1">
              <a:lnSpc>
                <a:spcPct val="90000"/>
              </a:lnSpc>
              <a:spcBef>
                <a:spcPts val="0"/>
              </a:spcBef>
              <a:spcAft>
                <a:spcPts val="0"/>
              </a:spcAft>
              <a:buClr>
                <a:srgbClr val="92D050"/>
              </a:buClr>
              <a:buSzPct val="125000"/>
              <a:buFont typeface="Arial" panose="020B0604020202020204" pitchFamily="34" charset="0"/>
              <a:buChar char="•"/>
              <a:tabLst/>
              <a:defRPr/>
            </a:pPr>
            <a:r>
              <a:rPr kumimoji="0" lang="en-GB" sz="24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rPr>
              <a:t>Hybrid resistance is very widespread – 2 x L128S/Y139C from Aberdeenshire</a:t>
            </a:r>
          </a:p>
          <a:p>
            <a:pPr marL="228600" marR="0" lvl="0" indent="-228600" algn="l" defTabSz="457200" rtl="0" eaLnBrk="1" fontAlgn="auto" latinLnBrk="0" hangingPunct="1">
              <a:lnSpc>
                <a:spcPct val="90000"/>
              </a:lnSpc>
              <a:spcBef>
                <a:spcPts val="0"/>
              </a:spcBef>
              <a:spcAft>
                <a:spcPts val="0"/>
              </a:spcAft>
              <a:buClr>
                <a:srgbClr val="92D050"/>
              </a:buClr>
              <a:buSzPct val="125000"/>
              <a:buFont typeface="Arial" panose="020B0604020202020204" pitchFamily="34" charset="0"/>
              <a:buChar char="•"/>
              <a:tabLst/>
              <a:defRPr/>
            </a:pPr>
            <a:endParaRPr kumimoji="0" lang="en-GB" sz="24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endParaRPr>
          </a:p>
          <a:p>
            <a:pPr marL="228600" marR="0" lvl="0" indent="-228600" algn="l" defTabSz="457200" rtl="0" eaLnBrk="1" fontAlgn="auto" latinLnBrk="0" hangingPunct="1">
              <a:lnSpc>
                <a:spcPct val="90000"/>
              </a:lnSpc>
              <a:spcBef>
                <a:spcPts val="0"/>
              </a:spcBef>
              <a:spcAft>
                <a:spcPts val="0"/>
              </a:spcAft>
              <a:buClr>
                <a:srgbClr val="92D050"/>
              </a:buClr>
              <a:buSzPct val="125000"/>
              <a:buFont typeface="Arial" panose="020B0604020202020204" pitchFamily="34" charset="0"/>
              <a:buChar char="•"/>
              <a:tabLst/>
              <a:defRPr/>
            </a:pPr>
            <a:r>
              <a:rPr kumimoji="0" lang="en-GB" sz="24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rPr>
              <a:t>Fewer mouse samples maybe as RRAG says assume all house mice are resistant – so why submit samples?</a:t>
            </a:r>
          </a:p>
          <a:p>
            <a:pPr marL="228600" marR="0" lvl="0" indent="-228600" algn="l" defTabSz="457200" rtl="0" eaLnBrk="1" fontAlgn="auto" latinLnBrk="0" hangingPunct="1">
              <a:lnSpc>
                <a:spcPct val="90000"/>
              </a:lnSpc>
              <a:spcBef>
                <a:spcPts val="0"/>
              </a:spcBef>
              <a:spcAft>
                <a:spcPts val="0"/>
              </a:spcAft>
              <a:buClr>
                <a:srgbClr val="92D050"/>
              </a:buClr>
              <a:buSzPct val="125000"/>
              <a:buFont typeface="Arial" panose="020B0604020202020204" pitchFamily="34" charset="0"/>
              <a:buChar char="•"/>
              <a:tabLst/>
              <a:defRPr/>
            </a:pPr>
            <a:endParaRPr kumimoji="0" lang="en-GB" sz="24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B4FC9E94-F69E-95EB-5B11-51A4FCE78CD0}"/>
              </a:ext>
            </a:extLst>
          </p:cNvPr>
          <p:cNvSpPr/>
          <p:nvPr/>
        </p:nvSpPr>
        <p:spPr>
          <a:xfrm>
            <a:off x="179615" y="6406226"/>
            <a:ext cx="11789228"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GB" sz="800" b="0" i="0" u="none" strike="noStrike" kern="0" cap="none" spc="0" normalizeH="0" baseline="0" noProof="0" dirty="0">
                <a:ln>
                  <a:noFill/>
                </a:ln>
                <a:solidFill>
                  <a:srgbClr val="000000"/>
                </a:solidFill>
                <a:effectLst/>
                <a:uLnTx/>
                <a:uFillTx/>
                <a:latin typeface="Arial"/>
                <a:ea typeface="+mn-ea"/>
                <a:cs typeface="Arial"/>
                <a:sym typeface="Arial"/>
              </a:rPr>
              <a:t>© Copyright 2026</a:t>
            </a:r>
          </a:p>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GB" sz="800" b="0" i="0" u="none" strike="noStrike" kern="0" cap="none" spc="0" normalizeH="0" baseline="0" noProof="0" dirty="0">
                <a:ln>
                  <a:noFill/>
                </a:ln>
                <a:solidFill>
                  <a:srgbClr val="000000"/>
                </a:solidFill>
                <a:effectLst/>
                <a:uLnTx/>
                <a:uFillTx/>
                <a:latin typeface="Arial"/>
                <a:ea typeface="+mn-ea"/>
                <a:cs typeface="Arial"/>
                <a:sym typeface="Arial"/>
              </a:rPr>
              <a:t>This presentation may be used free of charge in any format or medium provided that it is reproduced accurately and not used </a:t>
            </a:r>
          </a:p>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GB" sz="800" b="0" i="0" u="none" strike="noStrike" kern="0" cap="none" spc="0" normalizeH="0" baseline="0" noProof="0" dirty="0">
                <a:ln>
                  <a:noFill/>
                </a:ln>
                <a:solidFill>
                  <a:srgbClr val="000000"/>
                </a:solidFill>
                <a:effectLst/>
                <a:uLnTx/>
                <a:uFillTx/>
                <a:latin typeface="Arial"/>
                <a:ea typeface="+mn-ea"/>
                <a:cs typeface="Arial"/>
                <a:sym typeface="Arial"/>
              </a:rPr>
              <a:t>in a misleading context. The material must be acknowledged as CRRU UK copyright and the title of the document specified.</a:t>
            </a:r>
          </a:p>
        </p:txBody>
      </p:sp>
      <p:pic>
        <p:nvPicPr>
          <p:cNvPr id="5" name="Picture 4">
            <a:extLst>
              <a:ext uri="{FF2B5EF4-FFF2-40B4-BE49-F238E27FC236}">
                <a16:creationId xmlns:a16="http://schemas.microsoft.com/office/drawing/2014/main" id="{8907E3C2-CF7B-E370-D397-28D375ED19C6}"/>
              </a:ext>
            </a:extLst>
          </p:cNvPr>
          <p:cNvPicPr>
            <a:picLocks noChangeAspect="1"/>
          </p:cNvPicPr>
          <p:nvPr/>
        </p:nvPicPr>
        <p:blipFill>
          <a:blip r:embed="rId3"/>
          <a:stretch>
            <a:fillRect/>
          </a:stretch>
        </p:blipFill>
        <p:spPr>
          <a:xfrm>
            <a:off x="1375200" y="1544400"/>
            <a:ext cx="3448771" cy="4950000"/>
          </a:xfrm>
          <a:prstGeom prst="rect">
            <a:avLst/>
          </a:prstGeom>
        </p:spPr>
      </p:pic>
    </p:spTree>
    <p:extLst>
      <p:ext uri="{BB962C8B-B14F-4D97-AF65-F5344CB8AC3E}">
        <p14:creationId xmlns:p14="http://schemas.microsoft.com/office/powerpoint/2010/main" val="24287101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B8390270-FE79-5D53-E7F1-FCEC6A412AF4}"/>
            </a:ext>
          </a:extLst>
        </p:cNvPr>
        <p:cNvGrpSpPr/>
        <p:nvPr/>
      </p:nvGrpSpPr>
      <p:grpSpPr>
        <a:xfrm>
          <a:off x="0" y="0"/>
          <a:ext cx="0" cy="0"/>
          <a:chOff x="0" y="0"/>
          <a:chExt cx="0" cy="0"/>
        </a:xfrm>
      </p:grpSpPr>
      <p:sp>
        <p:nvSpPr>
          <p:cNvPr id="81" name="Google Shape;81;p5">
            <a:extLst>
              <a:ext uri="{FF2B5EF4-FFF2-40B4-BE49-F238E27FC236}">
                <a16:creationId xmlns:a16="http://schemas.microsoft.com/office/drawing/2014/main" id="{62AAED00-84AA-F5C5-249E-97176AE27AB0}"/>
              </a:ext>
            </a:extLst>
          </p:cNvPr>
          <p:cNvSpPr txBox="1"/>
          <p:nvPr/>
        </p:nvSpPr>
        <p:spPr>
          <a:xfrm>
            <a:off x="635315" y="757068"/>
            <a:ext cx="80188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cs typeface="Arial"/>
                <a:sym typeface="Century Gothic"/>
              </a:rPr>
              <a:t>Is London a resistance ‘hotspot’?</a:t>
            </a:r>
            <a:endParaRPr lang="en-US" sz="500" kern="0" dirty="0">
              <a:solidFill>
                <a:srgbClr val="000000"/>
              </a:solidFill>
              <a:latin typeface="Arial"/>
              <a:cs typeface="Arial"/>
              <a:sym typeface="Arial"/>
            </a:endParaRPr>
          </a:p>
        </p:txBody>
      </p:sp>
      <p:sp>
        <p:nvSpPr>
          <p:cNvPr id="82" name="Google Shape;82;p5">
            <a:extLst>
              <a:ext uri="{FF2B5EF4-FFF2-40B4-BE49-F238E27FC236}">
                <a16:creationId xmlns:a16="http://schemas.microsoft.com/office/drawing/2014/main" id="{DA853B4E-229E-619F-D1F8-5C998410ACAC}"/>
              </a:ext>
            </a:extLst>
          </p:cNvPr>
          <p:cNvSpPr txBox="1"/>
          <p:nvPr/>
        </p:nvSpPr>
        <p:spPr>
          <a:xfrm>
            <a:off x="4923693" y="2538662"/>
            <a:ext cx="6930850"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Probably not!  We suspect most big cities will be like this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But the Greater London Pest Liaison Group has run organised surveys – so we know more about mouse resistance in London</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What is certain is that ‘hybrid resistance’ is present – this will lead to more problems when using ARs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7A6B0DDA-6996-5127-600F-FEACCE922F3E}"/>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pic>
        <p:nvPicPr>
          <p:cNvPr id="2" name="Picture 1">
            <a:extLst>
              <a:ext uri="{FF2B5EF4-FFF2-40B4-BE49-F238E27FC236}">
                <a16:creationId xmlns:a16="http://schemas.microsoft.com/office/drawing/2014/main" id="{98D63355-4CA6-1567-86DD-1EF286B6AD76}"/>
              </a:ext>
            </a:extLst>
          </p:cNvPr>
          <p:cNvPicPr>
            <a:picLocks noChangeAspect="1"/>
          </p:cNvPicPr>
          <p:nvPr/>
        </p:nvPicPr>
        <p:blipFill>
          <a:blip r:embed="rId3"/>
          <a:stretch>
            <a:fillRect/>
          </a:stretch>
        </p:blipFill>
        <p:spPr>
          <a:xfrm>
            <a:off x="635315" y="2538662"/>
            <a:ext cx="4157749" cy="3887276"/>
          </a:xfrm>
          <a:prstGeom prst="rect">
            <a:avLst/>
          </a:prstGeom>
        </p:spPr>
      </p:pic>
    </p:spTree>
    <p:extLst>
      <p:ext uri="{BB962C8B-B14F-4D97-AF65-F5344CB8AC3E}">
        <p14:creationId xmlns:p14="http://schemas.microsoft.com/office/powerpoint/2010/main" val="5174715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C9D8EC5E-BA39-D977-1E31-7AB4FE9FD727}"/>
            </a:ext>
          </a:extLst>
        </p:cNvPr>
        <p:cNvGrpSpPr/>
        <p:nvPr/>
      </p:nvGrpSpPr>
      <p:grpSpPr>
        <a:xfrm>
          <a:off x="0" y="0"/>
          <a:ext cx="0" cy="0"/>
          <a:chOff x="0" y="0"/>
          <a:chExt cx="0" cy="0"/>
        </a:xfrm>
      </p:grpSpPr>
      <p:sp>
        <p:nvSpPr>
          <p:cNvPr id="81" name="Google Shape;81;p5">
            <a:extLst>
              <a:ext uri="{FF2B5EF4-FFF2-40B4-BE49-F238E27FC236}">
                <a16:creationId xmlns:a16="http://schemas.microsoft.com/office/drawing/2014/main" id="{1FB04404-E34C-2B65-C25A-BC97E8B12A20}"/>
              </a:ext>
            </a:extLst>
          </p:cNvPr>
          <p:cNvSpPr txBox="1"/>
          <p:nvPr/>
        </p:nvSpPr>
        <p:spPr>
          <a:xfrm>
            <a:off x="635315" y="757068"/>
            <a:ext cx="80188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cs typeface="Arial"/>
                <a:sym typeface="Century Gothic"/>
              </a:rPr>
              <a:t>RRAG Recommendations</a:t>
            </a:r>
            <a:endParaRPr sz="500" kern="0" dirty="0">
              <a:solidFill>
                <a:srgbClr val="000000"/>
              </a:solidFill>
              <a:latin typeface="Arial"/>
              <a:cs typeface="Arial"/>
              <a:sym typeface="Arial"/>
            </a:endParaRPr>
          </a:p>
        </p:txBody>
      </p:sp>
      <p:sp>
        <p:nvSpPr>
          <p:cNvPr id="3" name="Rectangle 2">
            <a:extLst>
              <a:ext uri="{FF2B5EF4-FFF2-40B4-BE49-F238E27FC236}">
                <a16:creationId xmlns:a16="http://schemas.microsoft.com/office/drawing/2014/main" id="{D8D524BF-2FC8-DA9E-B9B1-48A5D998F5DD}"/>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graphicFrame>
        <p:nvGraphicFramePr>
          <p:cNvPr id="2" name="Table 1">
            <a:extLst>
              <a:ext uri="{FF2B5EF4-FFF2-40B4-BE49-F238E27FC236}">
                <a16:creationId xmlns:a16="http://schemas.microsoft.com/office/drawing/2014/main" id="{7C44A33A-9A5F-B997-0090-6D9F8C5C28AE}"/>
              </a:ext>
            </a:extLst>
          </p:cNvPr>
          <p:cNvGraphicFramePr>
            <a:graphicFrameLocks noGrp="1"/>
          </p:cNvGraphicFramePr>
          <p:nvPr>
            <p:extLst>
              <p:ext uri="{D42A27DB-BD31-4B8C-83A1-F6EECF244321}">
                <p14:modId xmlns:p14="http://schemas.microsoft.com/office/powerpoint/2010/main" val="518769345"/>
              </p:ext>
            </p:extLst>
          </p:nvPr>
        </p:nvGraphicFramePr>
        <p:xfrm>
          <a:off x="2556868" y="2470730"/>
          <a:ext cx="7200083" cy="4092921"/>
        </p:xfrm>
        <a:graphic>
          <a:graphicData uri="http://schemas.openxmlformats.org/drawingml/2006/table">
            <a:tbl>
              <a:tblPr firstRow="1" bandRow="1">
                <a:tableStyleId>{5C22544A-7EE6-4342-B048-85BDC9FD1C3A}</a:tableStyleId>
              </a:tblPr>
              <a:tblGrid>
                <a:gridCol w="1956518">
                  <a:extLst>
                    <a:ext uri="{9D8B030D-6E8A-4147-A177-3AD203B41FA5}">
                      <a16:colId xmlns:a16="http://schemas.microsoft.com/office/drawing/2014/main" val="1132678829"/>
                    </a:ext>
                  </a:extLst>
                </a:gridCol>
                <a:gridCol w="2581275">
                  <a:extLst>
                    <a:ext uri="{9D8B030D-6E8A-4147-A177-3AD203B41FA5}">
                      <a16:colId xmlns:a16="http://schemas.microsoft.com/office/drawing/2014/main" val="3211169837"/>
                    </a:ext>
                  </a:extLst>
                </a:gridCol>
                <a:gridCol w="2662290">
                  <a:extLst>
                    <a:ext uri="{9D8B030D-6E8A-4147-A177-3AD203B41FA5}">
                      <a16:colId xmlns:a16="http://schemas.microsoft.com/office/drawing/2014/main" val="1634988084"/>
                    </a:ext>
                  </a:extLst>
                </a:gridCol>
              </a:tblGrid>
              <a:tr h="761451">
                <a:tc>
                  <a:txBody>
                    <a:bodyPr/>
                    <a:lstStyle/>
                    <a:p>
                      <a:r>
                        <a:rPr lang="en-GB" sz="1800" dirty="0"/>
                        <a:t>Active</a:t>
                      </a:r>
                      <a:r>
                        <a:rPr lang="en-GB" sz="1800" baseline="0" dirty="0"/>
                        <a:t> Substance</a:t>
                      </a:r>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gridSpan="2">
                  <a:txBody>
                    <a:bodyPr/>
                    <a:lstStyle/>
                    <a:p>
                      <a:pPr algn="ctr"/>
                      <a:r>
                        <a:rPr lang="en-GB" sz="2000" dirty="0"/>
                        <a:t>Resistance Mutation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hMerge="1">
                  <a:txBody>
                    <a:bodyPr/>
                    <a:lstStyle/>
                    <a:p>
                      <a:endParaRPr lang="en-GB" dirty="0"/>
                    </a:p>
                  </a:txBody>
                  <a:tcPr/>
                </a:tc>
                <a:extLst>
                  <a:ext uri="{0D108BD9-81ED-4DB2-BD59-A6C34878D82A}">
                    <a16:rowId xmlns:a16="http://schemas.microsoft.com/office/drawing/2014/main" val="3819520278"/>
                  </a:ext>
                </a:extLst>
              </a:tr>
              <a:tr h="402600">
                <a:tc>
                  <a:txBody>
                    <a:bodyPr/>
                    <a:lstStyle/>
                    <a:p>
                      <a:endParaRPr lang="en-GB"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800" b="1" dirty="0"/>
                        <a:t>L128S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800" b="1" dirty="0"/>
                        <a:t>Y139C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1897699"/>
                  </a:ext>
                </a:extLst>
              </a:tr>
              <a:tr h="488145">
                <a:tc>
                  <a:txBody>
                    <a:bodyPr/>
                    <a:lstStyle/>
                    <a:p>
                      <a:r>
                        <a:rPr lang="en-GB" sz="1600" dirty="0"/>
                        <a:t>Coumatetralyl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260006564"/>
                  </a:ext>
                </a:extLst>
              </a:tr>
              <a:tr h="488145">
                <a:tc>
                  <a:txBody>
                    <a:bodyPr/>
                    <a:lstStyle/>
                    <a:p>
                      <a:r>
                        <a:rPr lang="en-GB" sz="1600" dirty="0"/>
                        <a:t>Bromadiolone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207101476"/>
                  </a:ext>
                </a:extLst>
              </a:tr>
              <a:tr h="488145">
                <a:tc>
                  <a:txBody>
                    <a:bodyPr/>
                    <a:lstStyle/>
                    <a:p>
                      <a:r>
                        <a:rPr lang="en-GB" sz="1600" dirty="0"/>
                        <a:t>Difenacoum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900827718"/>
                  </a:ext>
                </a:extLst>
              </a:tr>
              <a:tr h="488145">
                <a:tc>
                  <a:txBody>
                    <a:bodyPr/>
                    <a:lstStyle/>
                    <a:p>
                      <a:r>
                        <a:rPr lang="en-GB" sz="1600" dirty="0"/>
                        <a:t>Brodifacoum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390711489"/>
                  </a:ext>
                </a:extLst>
              </a:tr>
              <a:tr h="488145">
                <a:tc>
                  <a:txBody>
                    <a:bodyPr/>
                    <a:lstStyle/>
                    <a:p>
                      <a:r>
                        <a:rPr lang="en-GB" sz="1600" dirty="0"/>
                        <a:t>Difethialone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15677982"/>
                  </a:ext>
                </a:extLst>
              </a:tr>
              <a:tr h="488145">
                <a:tc>
                  <a:txBody>
                    <a:bodyPr/>
                    <a:lstStyle/>
                    <a:p>
                      <a:r>
                        <a:rPr lang="en-GB" sz="1600" dirty="0"/>
                        <a:t>Flocoumafen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439674240"/>
                  </a:ext>
                </a:extLst>
              </a:tr>
            </a:tbl>
          </a:graphicData>
        </a:graphic>
      </p:graphicFrame>
      <p:sp>
        <p:nvSpPr>
          <p:cNvPr id="4" name="Rectangle 3">
            <a:extLst>
              <a:ext uri="{FF2B5EF4-FFF2-40B4-BE49-F238E27FC236}">
                <a16:creationId xmlns:a16="http://schemas.microsoft.com/office/drawing/2014/main" id="{29907A1F-1A4A-D97B-404F-553FB0FC606D}"/>
              </a:ext>
            </a:extLst>
          </p:cNvPr>
          <p:cNvSpPr/>
          <p:nvPr/>
        </p:nvSpPr>
        <p:spPr>
          <a:xfrm>
            <a:off x="2872104" y="2050544"/>
            <a:ext cx="683288" cy="361740"/>
          </a:xfrm>
          <a:prstGeom prst="rect">
            <a:avLst/>
          </a:prstGeom>
          <a:solidFill>
            <a:srgbClr val="FF0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BEDF9932-E0D1-1C3F-5BB9-96617F80219D}"/>
              </a:ext>
            </a:extLst>
          </p:cNvPr>
          <p:cNvSpPr/>
          <p:nvPr/>
        </p:nvSpPr>
        <p:spPr>
          <a:xfrm>
            <a:off x="6253941" y="2049620"/>
            <a:ext cx="683288" cy="361740"/>
          </a:xfrm>
          <a:prstGeom prst="rect">
            <a:avLst/>
          </a:prstGeom>
          <a:solidFill>
            <a:srgbClr val="00B05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50"/>
              </a:solidFill>
            </a:endParaRPr>
          </a:p>
        </p:txBody>
      </p:sp>
      <p:sp>
        <p:nvSpPr>
          <p:cNvPr id="6" name="TextBox 5">
            <a:extLst>
              <a:ext uri="{FF2B5EF4-FFF2-40B4-BE49-F238E27FC236}">
                <a16:creationId xmlns:a16="http://schemas.microsoft.com/office/drawing/2014/main" id="{D2E189A2-2BA5-BBED-A17B-DFE5D6980889}"/>
              </a:ext>
            </a:extLst>
          </p:cNvPr>
          <p:cNvSpPr txBox="1"/>
          <p:nvPr/>
        </p:nvSpPr>
        <p:spPr>
          <a:xfrm>
            <a:off x="3657601" y="2050544"/>
            <a:ext cx="2916190" cy="400110"/>
          </a:xfrm>
          <a:prstGeom prst="rect">
            <a:avLst/>
          </a:prstGeom>
          <a:noFill/>
        </p:spPr>
        <p:txBody>
          <a:bodyPr wrap="square" rtlCol="0">
            <a:spAutoFit/>
          </a:bodyPr>
          <a:lstStyle/>
          <a:p>
            <a:r>
              <a:rPr lang="en-GB" sz="2000" dirty="0"/>
              <a:t>Not recommended</a:t>
            </a:r>
          </a:p>
        </p:txBody>
      </p:sp>
      <p:sp>
        <p:nvSpPr>
          <p:cNvPr id="7" name="TextBox 6">
            <a:extLst>
              <a:ext uri="{FF2B5EF4-FFF2-40B4-BE49-F238E27FC236}">
                <a16:creationId xmlns:a16="http://schemas.microsoft.com/office/drawing/2014/main" id="{8D67120D-8841-65B1-4695-81DB7D652E6D}"/>
              </a:ext>
            </a:extLst>
          </p:cNvPr>
          <p:cNvSpPr txBox="1"/>
          <p:nvPr/>
        </p:nvSpPr>
        <p:spPr>
          <a:xfrm flipH="1">
            <a:off x="7273085" y="2030435"/>
            <a:ext cx="2046811" cy="400110"/>
          </a:xfrm>
          <a:prstGeom prst="rect">
            <a:avLst/>
          </a:prstGeom>
          <a:noFill/>
        </p:spPr>
        <p:txBody>
          <a:bodyPr wrap="square" rtlCol="0">
            <a:spAutoFit/>
          </a:bodyPr>
          <a:lstStyle/>
          <a:p>
            <a:r>
              <a:rPr lang="en-GB" sz="2000" dirty="0"/>
              <a:t>Recommended</a:t>
            </a:r>
          </a:p>
        </p:txBody>
      </p:sp>
      <p:sp>
        <p:nvSpPr>
          <p:cNvPr id="8" name="TextBox 7">
            <a:extLst>
              <a:ext uri="{FF2B5EF4-FFF2-40B4-BE49-F238E27FC236}">
                <a16:creationId xmlns:a16="http://schemas.microsoft.com/office/drawing/2014/main" id="{0F5F86DB-A07B-2E97-506B-A339657BA61E}"/>
              </a:ext>
            </a:extLst>
          </p:cNvPr>
          <p:cNvSpPr txBox="1"/>
          <p:nvPr/>
        </p:nvSpPr>
        <p:spPr>
          <a:xfrm>
            <a:off x="763845" y="3622463"/>
            <a:ext cx="1630534" cy="461665"/>
          </a:xfrm>
          <a:prstGeom prst="rect">
            <a:avLst/>
          </a:prstGeom>
          <a:noFill/>
        </p:spPr>
        <p:txBody>
          <a:bodyPr wrap="square" rtlCol="0">
            <a:spAutoFit/>
          </a:bodyPr>
          <a:lstStyle/>
          <a:p>
            <a:r>
              <a:rPr lang="en-GB" dirty="0">
                <a:latin typeface="+mn-lt"/>
              </a:rPr>
              <a:t>FGARs</a:t>
            </a:r>
          </a:p>
        </p:txBody>
      </p:sp>
      <p:sp>
        <p:nvSpPr>
          <p:cNvPr id="9" name="TextBox 8">
            <a:extLst>
              <a:ext uri="{FF2B5EF4-FFF2-40B4-BE49-F238E27FC236}">
                <a16:creationId xmlns:a16="http://schemas.microsoft.com/office/drawing/2014/main" id="{ED3337A8-C8BB-9ACC-3C9A-EE56DE94F655}"/>
              </a:ext>
            </a:extLst>
          </p:cNvPr>
          <p:cNvSpPr txBox="1"/>
          <p:nvPr/>
        </p:nvSpPr>
        <p:spPr>
          <a:xfrm>
            <a:off x="703386" y="5130979"/>
            <a:ext cx="1630534" cy="461665"/>
          </a:xfrm>
          <a:prstGeom prst="rect">
            <a:avLst/>
          </a:prstGeom>
          <a:noFill/>
        </p:spPr>
        <p:txBody>
          <a:bodyPr wrap="square" rtlCol="0">
            <a:spAutoFit/>
          </a:bodyPr>
          <a:lstStyle/>
          <a:p>
            <a:r>
              <a:rPr lang="en-GB" dirty="0">
                <a:latin typeface="+mn-lt"/>
              </a:rPr>
              <a:t>SGARs</a:t>
            </a:r>
          </a:p>
        </p:txBody>
      </p:sp>
      <p:sp>
        <p:nvSpPr>
          <p:cNvPr id="10" name="Left Brace 9">
            <a:extLst>
              <a:ext uri="{FF2B5EF4-FFF2-40B4-BE49-F238E27FC236}">
                <a16:creationId xmlns:a16="http://schemas.microsoft.com/office/drawing/2014/main" id="{599CCD11-88F2-FD09-2814-5AE400BFF72E}"/>
              </a:ext>
            </a:extLst>
          </p:cNvPr>
          <p:cNvSpPr/>
          <p:nvPr/>
        </p:nvSpPr>
        <p:spPr>
          <a:xfrm>
            <a:off x="1926129" y="4127429"/>
            <a:ext cx="627320" cy="2379211"/>
          </a:xfrm>
          <a:prstGeom prst="leftBrace">
            <a:avLst>
              <a:gd name="adj1" fmla="val 10170"/>
              <a:gd name="adj2" fmla="val 52247"/>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405530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B9B52780-C3F1-3BCE-D668-D28B0C1CBFB5}"/>
            </a:ext>
          </a:extLst>
        </p:cNvPr>
        <p:cNvGrpSpPr/>
        <p:nvPr/>
      </p:nvGrpSpPr>
      <p:grpSpPr>
        <a:xfrm>
          <a:off x="0" y="0"/>
          <a:ext cx="0" cy="0"/>
          <a:chOff x="0" y="0"/>
          <a:chExt cx="0" cy="0"/>
        </a:xfrm>
      </p:grpSpPr>
      <p:sp>
        <p:nvSpPr>
          <p:cNvPr id="81" name="Google Shape;81;p5">
            <a:extLst>
              <a:ext uri="{FF2B5EF4-FFF2-40B4-BE49-F238E27FC236}">
                <a16:creationId xmlns:a16="http://schemas.microsoft.com/office/drawing/2014/main" id="{818E9358-41C6-6CEF-F08B-8F524B8CD3B2}"/>
              </a:ext>
            </a:extLst>
          </p:cNvPr>
          <p:cNvSpPr txBox="1"/>
          <p:nvPr/>
        </p:nvSpPr>
        <p:spPr>
          <a:xfrm>
            <a:off x="635315" y="757068"/>
            <a:ext cx="9975744"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cs typeface="Arial"/>
                <a:sym typeface="Century Gothic"/>
              </a:rPr>
              <a:t>RRAC Resistance maps (Norway rat shown)</a:t>
            </a:r>
            <a:endParaRPr sz="500" kern="0" dirty="0">
              <a:solidFill>
                <a:srgbClr val="000000"/>
              </a:solidFill>
              <a:latin typeface="Arial"/>
              <a:cs typeface="Arial"/>
              <a:sym typeface="Arial"/>
            </a:endParaRPr>
          </a:p>
        </p:txBody>
      </p:sp>
      <p:sp>
        <p:nvSpPr>
          <p:cNvPr id="82" name="Google Shape;82;p5">
            <a:extLst>
              <a:ext uri="{FF2B5EF4-FFF2-40B4-BE49-F238E27FC236}">
                <a16:creationId xmlns:a16="http://schemas.microsoft.com/office/drawing/2014/main" id="{92332D2D-4748-942C-E974-947068934ABE}"/>
              </a:ext>
            </a:extLst>
          </p:cNvPr>
          <p:cNvSpPr txBox="1"/>
          <p:nvPr/>
        </p:nvSpPr>
        <p:spPr>
          <a:xfrm>
            <a:off x="7144377" y="2341721"/>
            <a:ext cx="4868008"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All CRRU UK data sent to RRAC</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Interactive maps available from the RRAC website: </a:t>
            </a:r>
            <a:r>
              <a:rPr lang="en-GB" kern="0" dirty="0">
                <a:solidFill>
                  <a:srgbClr val="21431A"/>
                </a:solidFill>
                <a:latin typeface="Century Gothic"/>
                <a:ea typeface="Century Gothic"/>
                <a:cs typeface="Century Gothic"/>
                <a:sym typeface="Century Gothic"/>
              </a:rPr>
              <a:t>http://guide.rrac.info/resistance-maps </a:t>
            </a: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Maps for both rats and mice available</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Now available as an App for Android devices </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76064F94-17D3-B3FE-85BB-E623B231FCD3}"/>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pic>
        <p:nvPicPr>
          <p:cNvPr id="7" name="Picture 6">
            <a:extLst>
              <a:ext uri="{FF2B5EF4-FFF2-40B4-BE49-F238E27FC236}">
                <a16:creationId xmlns:a16="http://schemas.microsoft.com/office/drawing/2014/main" id="{A461BD21-EFFB-61EF-DC7A-588C79F70C70}"/>
              </a:ext>
            </a:extLst>
          </p:cNvPr>
          <p:cNvPicPr>
            <a:picLocks noChangeAspect="1"/>
          </p:cNvPicPr>
          <p:nvPr/>
        </p:nvPicPr>
        <p:blipFill>
          <a:blip r:embed="rId3"/>
          <a:stretch>
            <a:fillRect/>
          </a:stretch>
        </p:blipFill>
        <p:spPr>
          <a:xfrm>
            <a:off x="272451" y="1494708"/>
            <a:ext cx="6779091" cy="4911518"/>
          </a:xfrm>
          <a:prstGeom prst="rect">
            <a:avLst/>
          </a:prstGeom>
        </p:spPr>
      </p:pic>
    </p:spTree>
    <p:extLst>
      <p:ext uri="{BB962C8B-B14F-4D97-AF65-F5344CB8AC3E}">
        <p14:creationId xmlns:p14="http://schemas.microsoft.com/office/powerpoint/2010/main" val="3649687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1D76FF95-D8FD-5E49-90C5-AC6F63ED2CEA}"/>
            </a:ext>
          </a:extLst>
        </p:cNvPr>
        <p:cNvGrpSpPr/>
        <p:nvPr/>
      </p:nvGrpSpPr>
      <p:grpSpPr>
        <a:xfrm>
          <a:off x="0" y="0"/>
          <a:ext cx="0" cy="0"/>
          <a:chOff x="0" y="0"/>
          <a:chExt cx="0" cy="0"/>
        </a:xfrm>
      </p:grpSpPr>
      <p:sp>
        <p:nvSpPr>
          <p:cNvPr id="81" name="Google Shape;81;p5">
            <a:extLst>
              <a:ext uri="{FF2B5EF4-FFF2-40B4-BE49-F238E27FC236}">
                <a16:creationId xmlns:a16="http://schemas.microsoft.com/office/drawing/2014/main" id="{56957F7F-16CA-96BC-0AD9-E2EEC36F3874}"/>
              </a:ext>
            </a:extLst>
          </p:cNvPr>
          <p:cNvSpPr txBox="1"/>
          <p:nvPr/>
        </p:nvSpPr>
        <p:spPr>
          <a:xfrm>
            <a:off x="635315" y="757068"/>
            <a:ext cx="8759894"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cs typeface="Arial"/>
                <a:sym typeface="Century Gothic"/>
              </a:rPr>
              <a:t>DNA resistance testing is free – use it! </a:t>
            </a:r>
          </a:p>
        </p:txBody>
      </p:sp>
      <p:sp>
        <p:nvSpPr>
          <p:cNvPr id="82" name="Google Shape;82;p5">
            <a:extLst>
              <a:ext uri="{FF2B5EF4-FFF2-40B4-BE49-F238E27FC236}">
                <a16:creationId xmlns:a16="http://schemas.microsoft.com/office/drawing/2014/main" id="{8D9897D7-B2EE-3F84-C57B-CC28F60CEC4C}"/>
              </a:ext>
            </a:extLst>
          </p:cNvPr>
          <p:cNvSpPr txBox="1"/>
          <p:nvPr/>
        </p:nvSpPr>
        <p:spPr>
          <a:xfrm>
            <a:off x="5064369" y="2538662"/>
            <a:ext cx="6790174"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Free resistance screening of rat and mouse tail-tip samples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‘How to’ advice and free sampling kits from the CRRU UK website:</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hlinkClick r:id="rId3"/>
            </a:endParaRPr>
          </a:p>
          <a:p>
            <a:pPr marL="228600" indent="-228600" defTabSz="457200">
              <a:lnSpc>
                <a:spcPct val="90000"/>
              </a:lnSpc>
              <a:buClr>
                <a:srgbClr val="92D050"/>
              </a:buClr>
              <a:buSzPct val="125000"/>
              <a:buFont typeface="Arial" panose="020B0604020202020204" pitchFamily="34" charset="0"/>
              <a:buChar char="•"/>
              <a:defRPr/>
            </a:pPr>
            <a:r>
              <a:rPr lang="en-GB" sz="1600" kern="0" dirty="0">
                <a:solidFill>
                  <a:srgbClr val="21431A"/>
                </a:solidFill>
                <a:latin typeface="Century Gothic"/>
                <a:ea typeface="Century Gothic"/>
                <a:cs typeface="Century Gothic"/>
                <a:sym typeface="Century Gothic"/>
                <a:hlinkClick r:id="rId3"/>
              </a:rPr>
              <a:t>https://www.thinkwildlife.org/anticoagulant-resistance-project/</a:t>
            </a:r>
            <a:r>
              <a:rPr lang="en-GB" sz="1600" kern="0" dirty="0">
                <a:solidFill>
                  <a:srgbClr val="21431A"/>
                </a:solidFill>
                <a:latin typeface="Century Gothic"/>
                <a:ea typeface="Century Gothic"/>
                <a:cs typeface="Century Gothic"/>
                <a:sym typeface="Century Gothic"/>
              </a:rPr>
              <a:t> </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7F7C8404-D77E-E98D-1E92-2A150831922C}"/>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pic>
        <p:nvPicPr>
          <p:cNvPr id="4" name="Picture 3">
            <a:extLst>
              <a:ext uri="{FF2B5EF4-FFF2-40B4-BE49-F238E27FC236}">
                <a16:creationId xmlns:a16="http://schemas.microsoft.com/office/drawing/2014/main" id="{9905515C-652D-2AD8-EB3F-566222585FC5}"/>
              </a:ext>
            </a:extLst>
          </p:cNvPr>
          <p:cNvPicPr>
            <a:picLocks noChangeAspect="1"/>
          </p:cNvPicPr>
          <p:nvPr/>
        </p:nvPicPr>
        <p:blipFill>
          <a:blip r:embed="rId4"/>
          <a:srcRect l="20440" t="9963" r="20797" b="4908"/>
          <a:stretch/>
        </p:blipFill>
        <p:spPr>
          <a:xfrm>
            <a:off x="235508" y="2538662"/>
            <a:ext cx="4728378" cy="3852998"/>
          </a:xfrm>
          <a:prstGeom prst="rect">
            <a:avLst/>
          </a:prstGeom>
        </p:spPr>
      </p:pic>
    </p:spTree>
    <p:extLst>
      <p:ext uri="{BB962C8B-B14F-4D97-AF65-F5344CB8AC3E}">
        <p14:creationId xmlns:p14="http://schemas.microsoft.com/office/powerpoint/2010/main" val="25918158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647135CB-757D-B0C0-247C-7B589F066699}"/>
            </a:ext>
          </a:extLst>
        </p:cNvPr>
        <p:cNvGrpSpPr/>
        <p:nvPr/>
      </p:nvGrpSpPr>
      <p:grpSpPr>
        <a:xfrm>
          <a:off x="0" y="0"/>
          <a:ext cx="0" cy="0"/>
          <a:chOff x="0" y="0"/>
          <a:chExt cx="0" cy="0"/>
        </a:xfrm>
      </p:grpSpPr>
      <p:sp>
        <p:nvSpPr>
          <p:cNvPr id="81" name="Google Shape;81;p5">
            <a:extLst>
              <a:ext uri="{FF2B5EF4-FFF2-40B4-BE49-F238E27FC236}">
                <a16:creationId xmlns:a16="http://schemas.microsoft.com/office/drawing/2014/main" id="{099DCB46-0F70-B6F5-92B0-C842596C5AAD}"/>
              </a:ext>
            </a:extLst>
          </p:cNvPr>
          <p:cNvSpPr txBox="1"/>
          <p:nvPr/>
        </p:nvSpPr>
        <p:spPr>
          <a:xfrm>
            <a:off x="635315" y="757068"/>
            <a:ext cx="80188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cs typeface="Arial"/>
                <a:sym typeface="Century Gothic"/>
              </a:rPr>
              <a:t>Summary and recommendations</a:t>
            </a:r>
            <a:endParaRPr sz="500" kern="0" dirty="0">
              <a:solidFill>
                <a:srgbClr val="000000"/>
              </a:solidFill>
              <a:latin typeface="Arial"/>
              <a:cs typeface="Arial"/>
              <a:sym typeface="Arial"/>
            </a:endParaRPr>
          </a:p>
        </p:txBody>
      </p:sp>
      <p:sp>
        <p:nvSpPr>
          <p:cNvPr id="82" name="Google Shape;82;p5">
            <a:extLst>
              <a:ext uri="{FF2B5EF4-FFF2-40B4-BE49-F238E27FC236}">
                <a16:creationId xmlns:a16="http://schemas.microsoft.com/office/drawing/2014/main" id="{97551378-6102-9D66-01E7-1DED796076A4}"/>
              </a:ext>
            </a:extLst>
          </p:cNvPr>
          <p:cNvSpPr txBox="1"/>
          <p:nvPr/>
        </p:nvSpPr>
        <p:spPr>
          <a:xfrm>
            <a:off x="635315" y="2307550"/>
            <a:ext cx="11219228" cy="4182046"/>
          </a:xfrm>
          <a:prstGeom prst="rect">
            <a:avLst/>
          </a:prstGeom>
          <a:noFill/>
          <a:ln>
            <a:noFill/>
          </a:ln>
        </p:spPr>
        <p:txBody>
          <a:bodyPr spcFirstLastPara="1" wrap="square" lIns="45713" tIns="45713" rIns="45713" bIns="45713" anchor="t" anchorCtr="0">
            <a:normAutofit fontScale="85000" lnSpcReduction="20000"/>
          </a:bodyPr>
          <a:lstStyle/>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Five rat resistance mutations present in UK, three so severe that the use of bromadiolone and </a:t>
            </a:r>
            <a:r>
              <a:rPr lang="en-GB" sz="2400" kern="0" dirty="0" err="1">
                <a:solidFill>
                  <a:srgbClr val="21431A"/>
                </a:solidFill>
                <a:latin typeface="Century Gothic"/>
                <a:ea typeface="Century Gothic"/>
                <a:cs typeface="Century Gothic"/>
                <a:sym typeface="Century Gothic"/>
              </a:rPr>
              <a:t>difenacoum</a:t>
            </a:r>
            <a:r>
              <a:rPr lang="en-GB" sz="2400" kern="0" dirty="0">
                <a:solidFill>
                  <a:srgbClr val="21431A"/>
                </a:solidFill>
                <a:latin typeface="Century Gothic"/>
                <a:ea typeface="Century Gothic"/>
                <a:cs typeface="Century Gothic"/>
                <a:sym typeface="Century Gothic"/>
              </a:rPr>
              <a:t> against rats carrying them is not recommended </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Rat resistance mutations present in Wales, northern England and some areas of Scotland are not so severe.  Bromadiolone and </a:t>
            </a:r>
            <a:r>
              <a:rPr lang="en-GB" sz="2400" kern="0" dirty="0" err="1">
                <a:solidFill>
                  <a:srgbClr val="21431A"/>
                </a:solidFill>
                <a:latin typeface="Century Gothic"/>
                <a:ea typeface="Century Gothic"/>
                <a:cs typeface="Century Gothic"/>
                <a:sym typeface="Century Gothic"/>
              </a:rPr>
              <a:t>difenacoum</a:t>
            </a:r>
            <a:r>
              <a:rPr lang="en-GB" sz="2400" kern="0" dirty="0">
                <a:solidFill>
                  <a:srgbClr val="21431A"/>
                </a:solidFill>
                <a:latin typeface="Century Gothic"/>
                <a:ea typeface="Century Gothic"/>
                <a:cs typeface="Century Gothic"/>
                <a:sym typeface="Century Gothic"/>
              </a:rPr>
              <a:t> remain effective</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However, the severe Y139C (bromadiolone &amp; </a:t>
            </a:r>
            <a:r>
              <a:rPr lang="en-GB" sz="2400" kern="0" dirty="0" err="1">
                <a:solidFill>
                  <a:srgbClr val="21431A"/>
                </a:solidFill>
                <a:latin typeface="Century Gothic"/>
                <a:ea typeface="Century Gothic"/>
                <a:cs typeface="Century Gothic"/>
                <a:sym typeface="Century Gothic"/>
              </a:rPr>
              <a:t>difenacoum</a:t>
            </a:r>
            <a:r>
              <a:rPr lang="en-GB" sz="2400" kern="0" dirty="0">
                <a:solidFill>
                  <a:srgbClr val="21431A"/>
                </a:solidFill>
                <a:latin typeface="Century Gothic"/>
                <a:ea typeface="Century Gothic"/>
                <a:cs typeface="Century Gothic"/>
                <a:sym typeface="Century Gothic"/>
              </a:rPr>
              <a:t> not effective) is increasingly found in Scotland &amp; Scottish borders rats, along with further hybrid resistance</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Severe resistance is so prevalent in UK house mice that, among ARs, only brodifacoum, difethialone and </a:t>
            </a:r>
            <a:r>
              <a:rPr lang="en-GB" sz="2400" kern="0" dirty="0" err="1">
                <a:solidFill>
                  <a:srgbClr val="21431A"/>
                </a:solidFill>
                <a:latin typeface="Century Gothic"/>
                <a:ea typeface="Century Gothic"/>
                <a:cs typeface="Century Gothic"/>
                <a:sym typeface="Century Gothic"/>
              </a:rPr>
              <a:t>flocoumafen</a:t>
            </a:r>
            <a:r>
              <a:rPr lang="en-GB" sz="2400" kern="0" dirty="0">
                <a:solidFill>
                  <a:srgbClr val="21431A"/>
                </a:solidFill>
                <a:latin typeface="Century Gothic"/>
                <a:ea typeface="Century Gothic"/>
                <a:cs typeface="Century Gothic"/>
                <a:sym typeface="Century Gothic"/>
              </a:rPr>
              <a:t> are recommended against them</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Check current knowledge about resistance in YOUR area by looking at the interactive RRAC resistance maps </a:t>
            </a:r>
            <a:r>
              <a:rPr lang="en-GB" sz="2400" kern="0" dirty="0">
                <a:solidFill>
                  <a:srgbClr val="21431A"/>
                </a:solidFill>
                <a:latin typeface="Century Gothic"/>
                <a:ea typeface="Century Gothic"/>
                <a:cs typeface="Century Gothic"/>
                <a:sym typeface="Century Gothic"/>
                <a:hlinkClick r:id="rId3"/>
              </a:rPr>
              <a:t>http://guide.rrac.info/resistance-maps</a:t>
            </a:r>
            <a:r>
              <a:rPr lang="en-GB" sz="2400" kern="0" dirty="0">
                <a:solidFill>
                  <a:srgbClr val="21431A"/>
                </a:solidFill>
                <a:latin typeface="Century Gothic"/>
                <a:ea typeface="Century Gothic"/>
                <a:cs typeface="Century Gothic"/>
                <a:sym typeface="Century Gothic"/>
              </a:rPr>
              <a:t>  </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Send rat &amp; mouse tail tips to the CRRU UK DNA resistance testing lab at SASA in Scotland</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FDE81C44-5F2F-36EF-AB18-D9B7ABBC31E4}"/>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Tree>
    <p:extLst>
      <p:ext uri="{BB962C8B-B14F-4D97-AF65-F5344CB8AC3E}">
        <p14:creationId xmlns:p14="http://schemas.microsoft.com/office/powerpoint/2010/main" val="24255529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86878454-22B8-E0CA-5823-82D3815DC0A2}"/>
            </a:ext>
          </a:extLst>
        </p:cNvPr>
        <p:cNvGrpSpPr/>
        <p:nvPr/>
      </p:nvGrpSpPr>
      <p:grpSpPr>
        <a:xfrm>
          <a:off x="0" y="0"/>
          <a:ext cx="0" cy="0"/>
          <a:chOff x="0" y="0"/>
          <a:chExt cx="0" cy="0"/>
        </a:xfrm>
      </p:grpSpPr>
      <p:sp>
        <p:nvSpPr>
          <p:cNvPr id="81" name="Google Shape;81;p5">
            <a:extLst>
              <a:ext uri="{FF2B5EF4-FFF2-40B4-BE49-F238E27FC236}">
                <a16:creationId xmlns:a16="http://schemas.microsoft.com/office/drawing/2014/main" id="{000622F7-7AFB-045E-B0A8-02E5FD34E75D}"/>
              </a:ext>
            </a:extLst>
          </p:cNvPr>
          <p:cNvSpPr txBox="1"/>
          <p:nvPr/>
        </p:nvSpPr>
        <p:spPr>
          <a:xfrm>
            <a:off x="635315" y="757068"/>
            <a:ext cx="80188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cs typeface="Arial"/>
                <a:sym typeface="Century Gothic"/>
              </a:rPr>
              <a:t>Summary and recommendations</a:t>
            </a:r>
            <a:endParaRPr sz="500" kern="0" dirty="0">
              <a:solidFill>
                <a:srgbClr val="000000"/>
              </a:solidFill>
              <a:latin typeface="Arial"/>
              <a:cs typeface="Arial"/>
              <a:sym typeface="Arial"/>
            </a:endParaRPr>
          </a:p>
        </p:txBody>
      </p:sp>
      <p:sp>
        <p:nvSpPr>
          <p:cNvPr id="82" name="Google Shape;82;p5">
            <a:extLst>
              <a:ext uri="{FF2B5EF4-FFF2-40B4-BE49-F238E27FC236}">
                <a16:creationId xmlns:a16="http://schemas.microsoft.com/office/drawing/2014/main" id="{C99D10DE-F007-34A2-F31F-10C8B03C3BA1}"/>
              </a:ext>
            </a:extLst>
          </p:cNvPr>
          <p:cNvSpPr txBox="1"/>
          <p:nvPr/>
        </p:nvSpPr>
        <p:spPr>
          <a:xfrm>
            <a:off x="223157" y="2337695"/>
            <a:ext cx="6117353" cy="4182046"/>
          </a:xfrm>
          <a:prstGeom prst="rect">
            <a:avLst/>
          </a:prstGeom>
          <a:noFill/>
          <a:ln>
            <a:noFill/>
          </a:ln>
        </p:spPr>
        <p:txBody>
          <a:bodyPr spcFirstLastPara="1" wrap="square" lIns="45713" tIns="45713" rIns="45713" bIns="45713" anchor="t" anchorCtr="0">
            <a:normAutofit fontScale="92500" lnSpcReduction="10000"/>
          </a:bodyPr>
          <a:lstStyle/>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chemeClr val="accent1"/>
                </a:solidFill>
                <a:latin typeface="Century Gothic"/>
                <a:ea typeface="Century Gothic"/>
                <a:cs typeface="Century Gothic"/>
                <a:sym typeface="Century Gothic"/>
              </a:rPr>
              <a:t>GOLDEN RULE </a:t>
            </a:r>
            <a:r>
              <a:rPr lang="en-GB" sz="2400" kern="0" dirty="0">
                <a:solidFill>
                  <a:srgbClr val="21431A"/>
                </a:solidFill>
                <a:latin typeface="Century Gothic"/>
                <a:ea typeface="Century Gothic"/>
                <a:cs typeface="Century Gothic"/>
                <a:sym typeface="Century Gothic"/>
              </a:rPr>
              <a:t>for resistance management: do </a:t>
            </a:r>
            <a:r>
              <a:rPr lang="en-GB" sz="2400" kern="0" dirty="0">
                <a:solidFill>
                  <a:srgbClr val="FF0000"/>
                </a:solidFill>
                <a:latin typeface="Century Gothic"/>
                <a:ea typeface="Century Gothic"/>
                <a:cs typeface="Century Gothic"/>
                <a:sym typeface="Century Gothic"/>
              </a:rPr>
              <a:t>not</a:t>
            </a:r>
            <a:r>
              <a:rPr lang="en-GB" sz="2400" kern="0" dirty="0">
                <a:solidFill>
                  <a:srgbClr val="21431A"/>
                </a:solidFill>
                <a:latin typeface="Century Gothic"/>
                <a:ea typeface="Century Gothic"/>
                <a:cs typeface="Century Gothic"/>
                <a:sym typeface="Century Gothic"/>
              </a:rPr>
              <a:t> use resisted substances against rodents that are resistant to them</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Follow RRAG guidance in the management of resistant rodent infestations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Remember : the advantage of alternatives to ARs against resistant rodents is – NO SELECTION FOR RESISTANCE</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Always adopt an integrated pest management (IPM) approach</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99695CC4-6EAE-37AD-492F-17CF922075BD}"/>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pic>
        <p:nvPicPr>
          <p:cNvPr id="5" name="Picture 4">
            <a:extLst>
              <a:ext uri="{FF2B5EF4-FFF2-40B4-BE49-F238E27FC236}">
                <a16:creationId xmlns:a16="http://schemas.microsoft.com/office/drawing/2014/main" id="{ED284874-167E-FF53-FC7C-7D37B2A66281}"/>
              </a:ext>
            </a:extLst>
          </p:cNvPr>
          <p:cNvPicPr>
            <a:picLocks noChangeAspect="1"/>
          </p:cNvPicPr>
          <p:nvPr/>
        </p:nvPicPr>
        <p:blipFill>
          <a:blip r:embed="rId3"/>
          <a:stretch>
            <a:fillRect/>
          </a:stretch>
        </p:blipFill>
        <p:spPr>
          <a:xfrm>
            <a:off x="6384052" y="1444204"/>
            <a:ext cx="3828135" cy="5423687"/>
          </a:xfrm>
          <a:prstGeom prst="rect">
            <a:avLst/>
          </a:prstGeom>
        </p:spPr>
      </p:pic>
    </p:spTree>
    <p:extLst>
      <p:ext uri="{BB962C8B-B14F-4D97-AF65-F5344CB8AC3E}">
        <p14:creationId xmlns:p14="http://schemas.microsoft.com/office/powerpoint/2010/main" val="10182300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F1922A65-3240-91AF-2CDF-91BBC435B3CC}"/>
            </a:ext>
          </a:extLst>
        </p:cNvPr>
        <p:cNvGrpSpPr/>
        <p:nvPr/>
      </p:nvGrpSpPr>
      <p:grpSpPr>
        <a:xfrm>
          <a:off x="0" y="0"/>
          <a:ext cx="0" cy="0"/>
          <a:chOff x="0" y="0"/>
          <a:chExt cx="0" cy="0"/>
        </a:xfrm>
      </p:grpSpPr>
      <p:sp>
        <p:nvSpPr>
          <p:cNvPr id="81" name="Google Shape;81;p5">
            <a:extLst>
              <a:ext uri="{FF2B5EF4-FFF2-40B4-BE49-F238E27FC236}">
                <a16:creationId xmlns:a16="http://schemas.microsoft.com/office/drawing/2014/main" id="{481DD9A2-7705-7C5C-71F8-B23AE7961D85}"/>
              </a:ext>
            </a:extLst>
          </p:cNvPr>
          <p:cNvSpPr txBox="1"/>
          <p:nvPr/>
        </p:nvSpPr>
        <p:spPr>
          <a:xfrm>
            <a:off x="635315" y="757068"/>
            <a:ext cx="80188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cs typeface="Arial"/>
                <a:sym typeface="Century Gothic"/>
              </a:rPr>
              <a:t>Further Reading</a:t>
            </a:r>
          </a:p>
        </p:txBody>
      </p:sp>
      <p:sp>
        <p:nvSpPr>
          <p:cNvPr id="82" name="Google Shape;82;p5">
            <a:extLst>
              <a:ext uri="{FF2B5EF4-FFF2-40B4-BE49-F238E27FC236}">
                <a16:creationId xmlns:a16="http://schemas.microsoft.com/office/drawing/2014/main" id="{391128F6-3ADF-4551-F256-51926C187449}"/>
              </a:ext>
            </a:extLst>
          </p:cNvPr>
          <p:cNvSpPr txBox="1"/>
          <p:nvPr/>
        </p:nvSpPr>
        <p:spPr>
          <a:xfrm>
            <a:off x="635315" y="2538662"/>
            <a:ext cx="11219228" cy="4182046"/>
          </a:xfrm>
          <a:prstGeom prst="rect">
            <a:avLst/>
          </a:prstGeom>
          <a:noFill/>
          <a:ln>
            <a:noFill/>
          </a:ln>
        </p:spPr>
        <p:txBody>
          <a:bodyPr spcFirstLastPara="1" wrap="square" lIns="45713" tIns="45713" rIns="45713" bIns="45713" anchor="t" anchorCtr="0">
            <a:normAutofit fontScale="92500" lnSpcReduction="10000"/>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Anticoagulant resistance in the Norway rat and guidelines for the management of resistant rat infestations in the UK. </a:t>
            </a:r>
            <a:r>
              <a:rPr lang="en-GB" sz="2400" kern="0" dirty="0">
                <a:solidFill>
                  <a:srgbClr val="21431A"/>
                </a:solidFill>
                <a:latin typeface="Century Gothic"/>
                <a:ea typeface="Century Gothic"/>
                <a:cs typeface="Century Gothic"/>
                <a:sym typeface="Century Gothic"/>
                <a:hlinkClick r:id="rId3"/>
              </a:rPr>
              <a:t>https://www.rrag.uk/rrag-pubs</a:t>
            </a:r>
            <a:r>
              <a:rPr lang="en-GB" sz="2400" kern="0" dirty="0">
                <a:solidFill>
                  <a:srgbClr val="21431A"/>
                </a:solidFill>
                <a:latin typeface="Century Gothic"/>
                <a:ea typeface="Century Gothic"/>
                <a:cs typeface="Century Gothic"/>
                <a:sym typeface="Century Gothic"/>
              </a:rPr>
              <a:t>  </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Anticoagulant resistance in the House mouse and guidelines for the management of resistant mouse infestations in the UK.   </a:t>
            </a:r>
            <a:r>
              <a:rPr lang="en-GB" sz="2400" kern="0" dirty="0">
                <a:solidFill>
                  <a:srgbClr val="21431A"/>
                </a:solidFill>
                <a:latin typeface="Century Gothic"/>
                <a:ea typeface="Century Gothic"/>
                <a:cs typeface="Century Gothic"/>
                <a:sym typeface="Century Gothic"/>
                <a:hlinkClick r:id="rId3"/>
              </a:rPr>
              <a:t>https://www.rrag.uk/rrag-pubs</a:t>
            </a:r>
            <a:r>
              <a:rPr lang="en-GB" sz="2400" kern="0" dirty="0">
                <a:solidFill>
                  <a:srgbClr val="21431A"/>
                </a:solidFill>
                <a:latin typeface="Century Gothic"/>
                <a:ea typeface="Century Gothic"/>
                <a:cs typeface="Century Gothic"/>
                <a:sym typeface="Century Gothic"/>
              </a:rPr>
              <a:t>  </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Anticoagulant Resistance in Rats and Mice in the UK – new data for August 2024 to July 2025.  Buckle et al. (2025). University of Reading. Report Number VPU/25/001. </a:t>
            </a:r>
            <a:r>
              <a:rPr lang="en-GB" sz="2400" kern="0" dirty="0">
                <a:solidFill>
                  <a:srgbClr val="21431A"/>
                </a:solidFill>
                <a:latin typeface="Century Gothic"/>
                <a:ea typeface="Century Gothic"/>
                <a:cs typeface="Century Gothic"/>
                <a:sym typeface="Century Gothic"/>
                <a:hlinkClick r:id="rId4"/>
              </a:rPr>
              <a:t>https://www.thinkwildlife.org/downloads/</a:t>
            </a:r>
            <a:r>
              <a:rPr lang="en-GB" sz="2400" kern="0" dirty="0">
                <a:solidFill>
                  <a:srgbClr val="21431A"/>
                </a:solidFill>
                <a:latin typeface="Century Gothic"/>
                <a:ea typeface="Century Gothic"/>
                <a:cs typeface="Century Gothic"/>
                <a:sym typeface="Century Gothic"/>
              </a:rPr>
              <a:t> </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CRRU UK Code of Best Practice. Best Practice and Guidance for Rodent Control and the Safe Use of Rodenticides. July 2024. </a:t>
            </a:r>
            <a:r>
              <a:rPr lang="en-GB" sz="2400" kern="0" dirty="0">
                <a:solidFill>
                  <a:srgbClr val="21431A"/>
                </a:solidFill>
                <a:latin typeface="Century Gothic"/>
                <a:ea typeface="Century Gothic"/>
                <a:cs typeface="Century Gothic"/>
                <a:sym typeface="Century Gothic"/>
                <a:hlinkClick r:id="rId4"/>
              </a:rPr>
              <a:t>https://www.thinkwildlife.org/downloads/</a:t>
            </a:r>
            <a:r>
              <a:rPr lang="en-GB" sz="2400" kern="0" dirty="0">
                <a:solidFill>
                  <a:srgbClr val="21431A"/>
                </a:solidFill>
                <a:latin typeface="Century Gothic"/>
                <a:ea typeface="Century Gothic"/>
                <a:cs typeface="Century Gothic"/>
                <a:sym typeface="Century Gothic"/>
              </a:rPr>
              <a:t>  </a:t>
            </a:r>
          </a:p>
        </p:txBody>
      </p:sp>
      <p:sp>
        <p:nvSpPr>
          <p:cNvPr id="3" name="Rectangle 2">
            <a:extLst>
              <a:ext uri="{FF2B5EF4-FFF2-40B4-BE49-F238E27FC236}">
                <a16:creationId xmlns:a16="http://schemas.microsoft.com/office/drawing/2014/main" id="{93911DF3-39D8-FA12-0DC6-04A5C74331A3}"/>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Tree>
    <p:extLst>
      <p:ext uri="{BB962C8B-B14F-4D97-AF65-F5344CB8AC3E}">
        <p14:creationId xmlns:p14="http://schemas.microsoft.com/office/powerpoint/2010/main" val="2037999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1012D145-0ED0-9106-03A9-0E35C755218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51473BB-3948-1639-4EBB-196AF50DF967}"/>
              </a:ext>
            </a:extLst>
          </p:cNvPr>
          <p:cNvSpPr/>
          <p:nvPr/>
        </p:nvSpPr>
        <p:spPr>
          <a:xfrm>
            <a:off x="179615" y="6406226"/>
            <a:ext cx="11789228" cy="461665"/>
          </a:xfrm>
          <a:prstGeom prst="rect">
            <a:avLst/>
          </a:prstGeom>
        </p:spPr>
        <p:txBody>
          <a:bodyPr wrap="square">
            <a:spAutoFit/>
          </a:bodyPr>
          <a:lstStyle/>
          <a:p>
            <a:pPr defTabSz="457200">
              <a:buClr>
                <a:srgbClr val="000000"/>
              </a:buClr>
            </a:pPr>
            <a:r>
              <a:rPr lang="en-GB" sz="800" kern="0" dirty="0">
                <a:solidFill>
                  <a:srgbClr val="000000"/>
                </a:solidFill>
                <a:latin typeface="Arial"/>
                <a:cs typeface="Arial"/>
                <a:sym typeface="Arial"/>
              </a:rPr>
              <a:t>© Copyright 2026</a:t>
            </a:r>
          </a:p>
          <a:p>
            <a:pPr defTabSz="457200">
              <a:buClr>
                <a:srgbClr val="000000"/>
              </a:buCl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2" name="Google Shape;81;p5">
            <a:extLst>
              <a:ext uri="{FF2B5EF4-FFF2-40B4-BE49-F238E27FC236}">
                <a16:creationId xmlns:a16="http://schemas.microsoft.com/office/drawing/2014/main" id="{75F9EDA0-C7C1-19E3-4600-94ACA2A02481}"/>
              </a:ext>
            </a:extLst>
          </p:cNvPr>
          <p:cNvSpPr txBox="1"/>
          <p:nvPr/>
        </p:nvSpPr>
        <p:spPr>
          <a:xfrm>
            <a:off x="2086586" y="718157"/>
            <a:ext cx="8018828" cy="1200314"/>
          </a:xfrm>
          <a:prstGeom prst="rect">
            <a:avLst/>
          </a:prstGeom>
          <a:noFill/>
          <a:ln>
            <a:noFill/>
          </a:ln>
        </p:spPr>
        <p:txBody>
          <a:bodyPr spcFirstLastPara="1" wrap="square" lIns="45713" tIns="45713" rIns="45713" bIns="45713" anchor="t" anchorCtr="0">
            <a:spAutoFit/>
          </a:bodyPr>
          <a:lstStyle/>
          <a:p>
            <a:pPr algn="ctr" defTabSz="457200">
              <a:buClr>
                <a:srgbClr val="FFFF00"/>
              </a:buClr>
              <a:buSzPts val="9000"/>
            </a:pPr>
            <a:r>
              <a:rPr lang="en-US" sz="3600" b="1" kern="0" dirty="0">
                <a:solidFill>
                  <a:srgbClr val="21431A"/>
                </a:solidFill>
                <a:latin typeface="Century Gothic"/>
                <a:ea typeface="Century Gothic"/>
                <a:cs typeface="Century Gothic"/>
                <a:sym typeface="Century Gothic"/>
              </a:rPr>
              <a:t>UK anticoagulant resistance – </a:t>
            </a:r>
            <a:r>
              <a:rPr lang="en-US" sz="3600" kern="0" dirty="0">
                <a:solidFill>
                  <a:srgbClr val="21431A"/>
                </a:solidFill>
                <a:latin typeface="Century Gothic"/>
                <a:ea typeface="Century Gothic"/>
                <a:cs typeface="Century Gothic"/>
                <a:sym typeface="Century Gothic"/>
              </a:rPr>
              <a:t>background information</a:t>
            </a:r>
            <a:endParaRPr sz="500" kern="0" dirty="0">
              <a:solidFill>
                <a:srgbClr val="000000"/>
              </a:solidFill>
              <a:latin typeface="Arial"/>
              <a:cs typeface="Arial"/>
              <a:sym typeface="Arial"/>
            </a:endParaRPr>
          </a:p>
        </p:txBody>
      </p:sp>
    </p:spTree>
    <p:extLst>
      <p:ext uri="{BB962C8B-B14F-4D97-AF65-F5344CB8AC3E}">
        <p14:creationId xmlns:p14="http://schemas.microsoft.com/office/powerpoint/2010/main" val="26073544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EA98E8-3A5C-6E79-8393-6E96979883CE}"/>
              </a:ext>
            </a:extLst>
          </p:cNvPr>
          <p:cNvSpPr>
            <a:spLocks noGrp="1"/>
          </p:cNvSpPr>
          <p:nvPr>
            <p:ph type="body" idx="1"/>
          </p:nvPr>
        </p:nvSpPr>
        <p:spPr/>
        <p:txBody>
          <a:bodyPr/>
          <a:lstStyle/>
          <a:p>
            <a:r>
              <a:rPr lang="en-US" dirty="0"/>
              <a:t>Thank you</a:t>
            </a:r>
          </a:p>
        </p:txBody>
      </p:sp>
      <p:sp>
        <p:nvSpPr>
          <p:cNvPr id="3" name="Rectangle 2">
            <a:extLst>
              <a:ext uri="{FF2B5EF4-FFF2-40B4-BE49-F238E27FC236}">
                <a16:creationId xmlns:a16="http://schemas.microsoft.com/office/drawing/2014/main" id="{33DE709C-BB7F-3100-801C-C29C23D98E7F}"/>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Tree>
    <p:extLst>
      <p:ext uri="{BB962C8B-B14F-4D97-AF65-F5344CB8AC3E}">
        <p14:creationId xmlns:p14="http://schemas.microsoft.com/office/powerpoint/2010/main" val="2241478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3A4A7F80-245A-8704-C5C8-15DCB83713F5}"/>
            </a:ext>
          </a:extLst>
        </p:cNvPr>
        <p:cNvGrpSpPr/>
        <p:nvPr/>
      </p:nvGrpSpPr>
      <p:grpSpPr>
        <a:xfrm>
          <a:off x="0" y="0"/>
          <a:ext cx="0" cy="0"/>
          <a:chOff x="0" y="0"/>
          <a:chExt cx="0" cy="0"/>
        </a:xfrm>
      </p:grpSpPr>
      <p:sp>
        <p:nvSpPr>
          <p:cNvPr id="81" name="Google Shape;81;p5">
            <a:extLst>
              <a:ext uri="{FF2B5EF4-FFF2-40B4-BE49-F238E27FC236}">
                <a16:creationId xmlns:a16="http://schemas.microsoft.com/office/drawing/2014/main" id="{03761F9B-3D77-0CF6-ABEA-75DE5ED086B8}"/>
              </a:ext>
            </a:extLst>
          </p:cNvPr>
          <p:cNvSpPr txBox="1"/>
          <p:nvPr/>
        </p:nvSpPr>
        <p:spPr>
          <a:xfrm>
            <a:off x="635315" y="757068"/>
            <a:ext cx="80188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pPr>
            <a:r>
              <a:rPr lang="en-US" sz="3600" b="1" kern="0" dirty="0">
                <a:solidFill>
                  <a:srgbClr val="21431A"/>
                </a:solidFill>
                <a:latin typeface="Century Gothic"/>
                <a:ea typeface="Century Gothic"/>
                <a:cs typeface="Century Gothic"/>
                <a:sym typeface="Century Gothic"/>
              </a:rPr>
              <a:t>Anticoagulant rodenticides (ARs)</a:t>
            </a:r>
            <a:endParaRPr sz="500" kern="0" dirty="0">
              <a:solidFill>
                <a:srgbClr val="000000"/>
              </a:solidFill>
              <a:latin typeface="Arial"/>
              <a:cs typeface="Arial"/>
              <a:sym typeface="Arial"/>
            </a:endParaRPr>
          </a:p>
        </p:txBody>
      </p:sp>
      <p:sp>
        <p:nvSpPr>
          <p:cNvPr id="82" name="Google Shape;82;p5">
            <a:extLst>
              <a:ext uri="{FF2B5EF4-FFF2-40B4-BE49-F238E27FC236}">
                <a16:creationId xmlns:a16="http://schemas.microsoft.com/office/drawing/2014/main" id="{07FB9DBB-ECF1-C52B-B948-C3883F597305}"/>
              </a:ext>
            </a:extLst>
          </p:cNvPr>
          <p:cNvSpPr txBox="1"/>
          <p:nvPr/>
        </p:nvSpPr>
        <p:spPr>
          <a:xfrm>
            <a:off x="635315" y="2429807"/>
            <a:ext cx="11219228" cy="2764494"/>
          </a:xfrm>
          <a:prstGeom prst="rect">
            <a:avLst/>
          </a:prstGeom>
          <a:noFill/>
          <a:ln>
            <a:noFill/>
          </a:ln>
        </p:spPr>
        <p:txBody>
          <a:bodyPr spcFirstLastPara="1" wrap="square" lIns="45713" tIns="45713" rIns="45713" bIns="45713" anchor="t" anchorCtr="0">
            <a:normAutofit fontScale="92500" lnSpcReduction="10000"/>
          </a:bodyPr>
          <a:lstStyle/>
          <a:p>
            <a:pPr marL="228600" indent="-228600" defTabSz="457200">
              <a:lnSpc>
                <a:spcPct val="90000"/>
              </a:lnSpc>
              <a:buClr>
                <a:srgbClr val="92D050"/>
              </a:buClr>
              <a:buSzPct val="125000"/>
              <a:buFont typeface="Arial" panose="020B0604020202020204" pitchFamily="34" charset="0"/>
              <a:buChar char="•"/>
            </a:pPr>
            <a:r>
              <a:rPr lang="en-GB" sz="2400" kern="0" dirty="0">
                <a:solidFill>
                  <a:srgbClr val="21431A"/>
                </a:solidFill>
                <a:latin typeface="Century Gothic"/>
                <a:ea typeface="Century Gothic"/>
                <a:cs typeface="Century Gothic"/>
                <a:sym typeface="Century Gothic"/>
              </a:rPr>
              <a:t>First-generation anticoagulants (FGARS) (e.g. warfarin, coumatetralyl) introduced in the 1950s. Resistance soon occurred</a:t>
            </a:r>
          </a:p>
          <a:p>
            <a:pPr marL="228600" indent="-228600" defTabSz="457200">
              <a:lnSpc>
                <a:spcPct val="90000"/>
              </a:lnSpc>
              <a:buClr>
                <a:srgbClr val="92D050"/>
              </a:buClr>
              <a:buSzPct val="125000"/>
              <a:buFont typeface="Arial" panose="020B0604020202020204" pitchFamily="34" charset="0"/>
              <a:buChar cha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pPr>
            <a:r>
              <a:rPr lang="en-GB" sz="2400" kern="0" dirty="0">
                <a:solidFill>
                  <a:srgbClr val="21431A"/>
                </a:solidFill>
                <a:latin typeface="Century Gothic"/>
                <a:ea typeface="Century Gothic"/>
                <a:cs typeface="Century Gothic"/>
                <a:sym typeface="Century Gothic"/>
              </a:rPr>
              <a:t>Second-generation anticoagulants (SGARs) developed and introduced in the 1970/80s to combat resistance </a:t>
            </a:r>
          </a:p>
          <a:p>
            <a:pPr marL="228600" indent="-228600" defTabSz="457200">
              <a:lnSpc>
                <a:spcPct val="90000"/>
              </a:lnSpc>
              <a:buClr>
                <a:srgbClr val="92D050"/>
              </a:buClr>
              <a:buSzPct val="125000"/>
              <a:buFont typeface="Arial" panose="020B0604020202020204" pitchFamily="34" charset="0"/>
              <a:buChar cha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pPr>
            <a:r>
              <a:rPr lang="en-GB" sz="2400" kern="0" dirty="0">
                <a:solidFill>
                  <a:srgbClr val="21431A"/>
                </a:solidFill>
                <a:latin typeface="Century Gothic"/>
                <a:ea typeface="Century Gothic"/>
                <a:cs typeface="Century Gothic"/>
                <a:sym typeface="Century Gothic"/>
              </a:rPr>
              <a:t>We now have resistance to some SGARs in rats and mice</a:t>
            </a:r>
          </a:p>
          <a:p>
            <a:pPr marL="228600" indent="-228600" defTabSz="457200">
              <a:lnSpc>
                <a:spcPct val="90000"/>
              </a:lnSpc>
              <a:buClr>
                <a:srgbClr val="92D050"/>
              </a:buClr>
              <a:buSzPct val="125000"/>
              <a:buFont typeface="Arial" panose="020B0604020202020204" pitchFamily="34" charset="0"/>
              <a:buChar cha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pPr>
            <a:r>
              <a:rPr lang="en-GB" sz="2400" kern="0" dirty="0">
                <a:solidFill>
                  <a:srgbClr val="21431A"/>
                </a:solidFill>
                <a:latin typeface="Century Gothic"/>
                <a:ea typeface="Century Gothic"/>
                <a:cs typeface="Century Gothic"/>
                <a:sym typeface="Century Gothic"/>
              </a:rPr>
              <a:t>Key advantage of all ARs – no bait shyness</a:t>
            </a:r>
          </a:p>
        </p:txBody>
      </p:sp>
      <p:sp>
        <p:nvSpPr>
          <p:cNvPr id="3" name="Rectangle 2">
            <a:extLst>
              <a:ext uri="{FF2B5EF4-FFF2-40B4-BE49-F238E27FC236}">
                <a16:creationId xmlns:a16="http://schemas.microsoft.com/office/drawing/2014/main" id="{DAE67D5F-62A2-3AB5-BC1C-3EF7BAEE41E8}"/>
              </a:ext>
            </a:extLst>
          </p:cNvPr>
          <p:cNvSpPr/>
          <p:nvPr/>
        </p:nvSpPr>
        <p:spPr>
          <a:xfrm>
            <a:off x="179615" y="6406226"/>
            <a:ext cx="11789228" cy="461665"/>
          </a:xfrm>
          <a:prstGeom prst="rect">
            <a:avLst/>
          </a:prstGeom>
        </p:spPr>
        <p:txBody>
          <a:bodyPr wrap="square">
            <a:spAutoFit/>
          </a:bodyPr>
          <a:lstStyle/>
          <a:p>
            <a:pPr defTabSz="457200">
              <a:buClr>
                <a:srgbClr val="000000"/>
              </a:buClr>
            </a:pPr>
            <a:r>
              <a:rPr lang="en-GB" sz="800" kern="0" dirty="0">
                <a:solidFill>
                  <a:srgbClr val="000000"/>
                </a:solidFill>
                <a:latin typeface="Arial"/>
                <a:cs typeface="Arial"/>
                <a:sym typeface="Arial"/>
              </a:rPr>
              <a:t>© Copyright 2026</a:t>
            </a:r>
          </a:p>
          <a:p>
            <a:pPr defTabSz="457200">
              <a:buClr>
                <a:srgbClr val="000000"/>
              </a:buCl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pic>
        <p:nvPicPr>
          <p:cNvPr id="4" name="Picture 3">
            <a:extLst>
              <a:ext uri="{FF2B5EF4-FFF2-40B4-BE49-F238E27FC236}">
                <a16:creationId xmlns:a16="http://schemas.microsoft.com/office/drawing/2014/main" id="{0F58CF0D-A3B4-B377-C34A-7CC13C80E6D8}"/>
              </a:ext>
            </a:extLst>
          </p:cNvPr>
          <p:cNvPicPr>
            <a:picLocks noChangeAspect="1"/>
          </p:cNvPicPr>
          <p:nvPr/>
        </p:nvPicPr>
        <p:blipFill>
          <a:blip r:embed="rId3"/>
          <a:stretch>
            <a:fillRect/>
          </a:stretch>
        </p:blipFill>
        <p:spPr>
          <a:xfrm>
            <a:off x="7385889" y="4485588"/>
            <a:ext cx="2536508" cy="2056628"/>
          </a:xfrm>
          <a:prstGeom prst="rect">
            <a:avLst/>
          </a:prstGeom>
        </p:spPr>
      </p:pic>
    </p:spTree>
    <p:extLst>
      <p:ext uri="{BB962C8B-B14F-4D97-AF65-F5344CB8AC3E}">
        <p14:creationId xmlns:p14="http://schemas.microsoft.com/office/powerpoint/2010/main" val="3021949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76E024A4-EA22-69EF-0F07-5E02789E1AE7}"/>
            </a:ext>
          </a:extLst>
        </p:cNvPr>
        <p:cNvGrpSpPr/>
        <p:nvPr/>
      </p:nvGrpSpPr>
      <p:grpSpPr>
        <a:xfrm>
          <a:off x="0" y="0"/>
          <a:ext cx="0" cy="0"/>
          <a:chOff x="0" y="0"/>
          <a:chExt cx="0" cy="0"/>
        </a:xfrm>
      </p:grpSpPr>
      <p:sp>
        <p:nvSpPr>
          <p:cNvPr id="81" name="Google Shape;81;p5">
            <a:extLst>
              <a:ext uri="{FF2B5EF4-FFF2-40B4-BE49-F238E27FC236}">
                <a16:creationId xmlns:a16="http://schemas.microsoft.com/office/drawing/2014/main" id="{3693772C-1EA4-CC63-D371-D01559B1764F}"/>
              </a:ext>
            </a:extLst>
          </p:cNvPr>
          <p:cNvSpPr txBox="1"/>
          <p:nvPr/>
        </p:nvSpPr>
        <p:spPr>
          <a:xfrm>
            <a:off x="635315" y="757068"/>
            <a:ext cx="9257985" cy="1200314"/>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pPr>
            <a:r>
              <a:rPr lang="en-US" sz="3600" b="1" kern="0" dirty="0">
                <a:solidFill>
                  <a:srgbClr val="21431A"/>
                </a:solidFill>
                <a:latin typeface="Century Gothic"/>
                <a:ea typeface="Century Gothic"/>
                <a:cs typeface="Century Gothic"/>
                <a:sym typeface="Century Gothic"/>
              </a:rPr>
              <a:t>How do they work? </a:t>
            </a:r>
          </a:p>
          <a:p>
            <a:pPr defTabSz="457200">
              <a:buClr>
                <a:srgbClr val="FFFF00"/>
              </a:buClr>
              <a:buSzPts val="9000"/>
            </a:pPr>
            <a:r>
              <a:rPr lang="en-US" sz="3600" b="1" i="1" kern="0" dirty="0">
                <a:solidFill>
                  <a:srgbClr val="21431A"/>
                </a:solidFill>
                <a:latin typeface="Century Gothic"/>
                <a:ea typeface="Century Gothic"/>
                <a:cs typeface="Century Gothic"/>
                <a:sym typeface="Century Gothic"/>
              </a:rPr>
              <a:t>Anticoagulants block the vitamin K cycle</a:t>
            </a:r>
            <a:endParaRPr sz="500" i="1" kern="0" dirty="0">
              <a:solidFill>
                <a:srgbClr val="000000"/>
              </a:solidFill>
              <a:latin typeface="Arial"/>
              <a:cs typeface="Arial"/>
              <a:sym typeface="Arial"/>
            </a:endParaRPr>
          </a:p>
        </p:txBody>
      </p:sp>
      <p:sp>
        <p:nvSpPr>
          <p:cNvPr id="3" name="Rectangle 2">
            <a:extLst>
              <a:ext uri="{FF2B5EF4-FFF2-40B4-BE49-F238E27FC236}">
                <a16:creationId xmlns:a16="http://schemas.microsoft.com/office/drawing/2014/main" id="{0AE620F9-0B69-A59A-B5F4-BBB4F56EEE7D}"/>
              </a:ext>
            </a:extLst>
          </p:cNvPr>
          <p:cNvSpPr/>
          <p:nvPr/>
        </p:nvSpPr>
        <p:spPr>
          <a:xfrm>
            <a:off x="179615" y="6406226"/>
            <a:ext cx="11789228" cy="461665"/>
          </a:xfrm>
          <a:prstGeom prst="rect">
            <a:avLst/>
          </a:prstGeom>
        </p:spPr>
        <p:txBody>
          <a:bodyPr wrap="square">
            <a:spAutoFit/>
          </a:bodyPr>
          <a:lstStyle/>
          <a:p>
            <a:pPr defTabSz="457200">
              <a:buClr>
                <a:srgbClr val="000000"/>
              </a:buClr>
            </a:pPr>
            <a:r>
              <a:rPr lang="en-GB" sz="800" kern="0" dirty="0">
                <a:solidFill>
                  <a:srgbClr val="000000"/>
                </a:solidFill>
                <a:latin typeface="Arial"/>
                <a:cs typeface="Arial"/>
                <a:sym typeface="Arial"/>
              </a:rPr>
              <a:t>© Copyright 2026</a:t>
            </a:r>
          </a:p>
          <a:p>
            <a:pPr defTabSz="457200">
              <a:buClr>
                <a:srgbClr val="000000"/>
              </a:buCl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pic>
        <p:nvPicPr>
          <p:cNvPr id="16" name="Picture 15">
            <a:extLst>
              <a:ext uri="{FF2B5EF4-FFF2-40B4-BE49-F238E27FC236}">
                <a16:creationId xmlns:a16="http://schemas.microsoft.com/office/drawing/2014/main" id="{112D3207-B99E-C630-9161-973D283C8DF9}"/>
              </a:ext>
            </a:extLst>
          </p:cNvPr>
          <p:cNvPicPr>
            <a:picLocks noChangeAspect="1"/>
          </p:cNvPicPr>
          <p:nvPr/>
        </p:nvPicPr>
        <p:blipFill>
          <a:blip r:embed="rId3"/>
          <a:stretch>
            <a:fillRect/>
          </a:stretch>
        </p:blipFill>
        <p:spPr>
          <a:xfrm>
            <a:off x="2810022" y="2610951"/>
            <a:ext cx="6571957" cy="3793694"/>
          </a:xfrm>
          <a:prstGeom prst="rect">
            <a:avLst/>
          </a:prstGeom>
        </p:spPr>
      </p:pic>
      <p:pic>
        <p:nvPicPr>
          <p:cNvPr id="4" name="Picture 2">
            <a:extLst>
              <a:ext uri="{FF2B5EF4-FFF2-40B4-BE49-F238E27FC236}">
                <a16:creationId xmlns:a16="http://schemas.microsoft.com/office/drawing/2014/main" id="{D2331372-B9B9-321F-A829-1D1E78B083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1544" y="6918960"/>
            <a:ext cx="5305369" cy="3341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7315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E7F0CAB0-E5CA-B006-A550-A3C82C1850EC}"/>
            </a:ext>
          </a:extLst>
        </p:cNvPr>
        <p:cNvGrpSpPr/>
        <p:nvPr/>
      </p:nvGrpSpPr>
      <p:grpSpPr>
        <a:xfrm>
          <a:off x="0" y="0"/>
          <a:ext cx="0" cy="0"/>
          <a:chOff x="0" y="0"/>
          <a:chExt cx="0" cy="0"/>
        </a:xfrm>
      </p:grpSpPr>
      <p:sp>
        <p:nvSpPr>
          <p:cNvPr id="81" name="Google Shape;81;p5">
            <a:extLst>
              <a:ext uri="{FF2B5EF4-FFF2-40B4-BE49-F238E27FC236}">
                <a16:creationId xmlns:a16="http://schemas.microsoft.com/office/drawing/2014/main" id="{D4901BF5-774F-7496-162F-5CBF9F1BAF91}"/>
              </a:ext>
            </a:extLst>
          </p:cNvPr>
          <p:cNvSpPr txBox="1"/>
          <p:nvPr/>
        </p:nvSpPr>
        <p:spPr>
          <a:xfrm>
            <a:off x="635315" y="757068"/>
            <a:ext cx="80188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pPr>
            <a:r>
              <a:rPr lang="en-US" sz="3600" b="1" kern="0" dirty="0">
                <a:solidFill>
                  <a:srgbClr val="21431A"/>
                </a:solidFill>
                <a:latin typeface="Century Gothic"/>
                <a:ea typeface="Century Gothic"/>
                <a:cs typeface="Century Gothic"/>
                <a:sym typeface="Century Gothic"/>
              </a:rPr>
              <a:t>Genetic resistance</a:t>
            </a:r>
            <a:endParaRPr sz="500" kern="0" dirty="0">
              <a:solidFill>
                <a:srgbClr val="000000"/>
              </a:solidFill>
              <a:latin typeface="Arial"/>
              <a:cs typeface="Arial"/>
              <a:sym typeface="Arial"/>
            </a:endParaRPr>
          </a:p>
        </p:txBody>
      </p:sp>
      <p:sp>
        <p:nvSpPr>
          <p:cNvPr id="82" name="Google Shape;82;p5">
            <a:extLst>
              <a:ext uri="{FF2B5EF4-FFF2-40B4-BE49-F238E27FC236}">
                <a16:creationId xmlns:a16="http://schemas.microsoft.com/office/drawing/2014/main" id="{ADC43317-3499-C3F3-7957-130A053DDF89}"/>
              </a:ext>
            </a:extLst>
          </p:cNvPr>
          <p:cNvSpPr txBox="1"/>
          <p:nvPr/>
        </p:nvSpPr>
        <p:spPr>
          <a:xfrm>
            <a:off x="635315" y="2538662"/>
            <a:ext cx="11219228"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pPr>
            <a:r>
              <a:rPr lang="en-GB" sz="2400" kern="0" dirty="0">
                <a:solidFill>
                  <a:srgbClr val="21431A"/>
                </a:solidFill>
                <a:latin typeface="Century Gothic"/>
                <a:ea typeface="Century Gothic"/>
                <a:cs typeface="Century Gothic"/>
                <a:sym typeface="Century Gothic"/>
              </a:rPr>
              <a:t>Genetic studies show most resistance caused by a single gene mutation</a:t>
            </a:r>
          </a:p>
          <a:p>
            <a:pPr marL="228600" indent="-228600" defTabSz="457200">
              <a:lnSpc>
                <a:spcPct val="90000"/>
              </a:lnSpc>
              <a:buClr>
                <a:srgbClr val="92D050"/>
              </a:buClr>
              <a:buSzPct val="125000"/>
              <a:buFont typeface="Arial" panose="020B0604020202020204" pitchFamily="34" charset="0"/>
              <a:buChar char="•"/>
            </a:pPr>
            <a:endParaRPr lang="en-GB" sz="2400" kern="0" dirty="0">
              <a:solidFill>
                <a:srgbClr val="21431A"/>
              </a:solidFill>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257B132D-AC92-85C5-613F-FABB4D59F1C6}"/>
              </a:ext>
            </a:extLst>
          </p:cNvPr>
          <p:cNvSpPr/>
          <p:nvPr/>
        </p:nvSpPr>
        <p:spPr>
          <a:xfrm>
            <a:off x="179615" y="6406226"/>
            <a:ext cx="11789228" cy="461665"/>
          </a:xfrm>
          <a:prstGeom prst="rect">
            <a:avLst/>
          </a:prstGeom>
        </p:spPr>
        <p:txBody>
          <a:bodyPr wrap="square">
            <a:spAutoFit/>
          </a:bodyPr>
          <a:lstStyle/>
          <a:p>
            <a:pPr defTabSz="457200">
              <a:buClr>
                <a:srgbClr val="000000"/>
              </a:buClr>
            </a:pPr>
            <a:r>
              <a:rPr lang="en-GB" sz="800" kern="0" dirty="0">
                <a:solidFill>
                  <a:srgbClr val="000000"/>
                </a:solidFill>
                <a:latin typeface="Arial"/>
                <a:cs typeface="Arial"/>
                <a:sym typeface="Arial"/>
              </a:rPr>
              <a:t>© Copyright 2026</a:t>
            </a:r>
          </a:p>
          <a:p>
            <a:pPr defTabSz="457200">
              <a:buClr>
                <a:srgbClr val="000000"/>
              </a:buCl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grpSp>
        <p:nvGrpSpPr>
          <p:cNvPr id="12" name="Group 11">
            <a:extLst>
              <a:ext uri="{FF2B5EF4-FFF2-40B4-BE49-F238E27FC236}">
                <a16:creationId xmlns:a16="http://schemas.microsoft.com/office/drawing/2014/main" id="{80343430-EDF5-425B-C9DD-AA2BE582D15E}"/>
              </a:ext>
            </a:extLst>
          </p:cNvPr>
          <p:cNvGrpSpPr/>
          <p:nvPr/>
        </p:nvGrpSpPr>
        <p:grpSpPr>
          <a:xfrm>
            <a:off x="2352676" y="3429000"/>
            <a:ext cx="7486649" cy="3154065"/>
            <a:chOff x="7460658" y="6634422"/>
            <a:chExt cx="14973298" cy="6308129"/>
          </a:xfrm>
        </p:grpSpPr>
        <p:sp>
          <p:nvSpPr>
            <p:cNvPr id="4" name="Rectangle 3">
              <a:extLst>
                <a:ext uri="{FF2B5EF4-FFF2-40B4-BE49-F238E27FC236}">
                  <a16:creationId xmlns:a16="http://schemas.microsoft.com/office/drawing/2014/main" id="{153A2EBF-C5AC-8953-5BFC-8BE98D843A47}"/>
                </a:ext>
              </a:extLst>
            </p:cNvPr>
            <p:cNvSpPr/>
            <p:nvPr/>
          </p:nvSpPr>
          <p:spPr>
            <a:xfrm>
              <a:off x="8453438" y="6634422"/>
              <a:ext cx="7477126" cy="923330"/>
            </a:xfrm>
            <a:prstGeom prst="rect">
              <a:avLst/>
            </a:prstGeom>
          </p:spPr>
          <p:txBody>
            <a:bodyPr wrap="square">
              <a:spAutoFit/>
            </a:bodyPr>
            <a:lstStyle/>
            <a:p>
              <a:pPr marL="0" lvl="1" algn="ctr" defTabSz="457200">
                <a:buClr>
                  <a:srgbClr val="000000"/>
                </a:buClr>
              </a:pPr>
              <a:r>
                <a:rPr lang="en-GB" sz="2400" b="1" kern="0" dirty="0">
                  <a:solidFill>
                    <a:srgbClr val="000000"/>
                  </a:solidFill>
                  <a:latin typeface="Century Gothic" panose="020B0502020202020204" pitchFamily="34" charset="0"/>
                  <a:cs typeface="Arial"/>
                  <a:sym typeface="Arial"/>
                </a:rPr>
                <a:t>VKORC1 gene mutation</a:t>
              </a:r>
            </a:p>
          </p:txBody>
        </p:sp>
        <p:sp>
          <p:nvSpPr>
            <p:cNvPr id="7" name="Down Arrow 2">
              <a:extLst>
                <a:ext uri="{FF2B5EF4-FFF2-40B4-BE49-F238E27FC236}">
                  <a16:creationId xmlns:a16="http://schemas.microsoft.com/office/drawing/2014/main" id="{36AF289D-4982-DCE6-C00B-946458D5FD8A}"/>
                </a:ext>
              </a:extLst>
            </p:cNvPr>
            <p:cNvSpPr/>
            <p:nvPr/>
          </p:nvSpPr>
          <p:spPr>
            <a:xfrm>
              <a:off x="11869089" y="7640271"/>
              <a:ext cx="645820" cy="674142"/>
            </a:xfrm>
            <a:prstGeom prst="downArrow">
              <a:avLst>
                <a:gd name="adj1" fmla="val 27644"/>
                <a:gd name="adj2" fmla="val 50000"/>
              </a:avLst>
            </a:prstGeom>
            <a:solidFill>
              <a:schemeClr val="bg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pPr>
              <a:endParaRPr lang="en-GB" sz="700" kern="0">
                <a:solidFill>
                  <a:srgbClr val="3F2943"/>
                </a:solidFill>
                <a:latin typeface="Arial"/>
                <a:sym typeface="Arial"/>
              </a:endParaRPr>
            </a:p>
          </p:txBody>
        </p:sp>
        <p:sp>
          <p:nvSpPr>
            <p:cNvPr id="8" name="Rectangle 7">
              <a:extLst>
                <a:ext uri="{FF2B5EF4-FFF2-40B4-BE49-F238E27FC236}">
                  <a16:creationId xmlns:a16="http://schemas.microsoft.com/office/drawing/2014/main" id="{4B5DCF01-63DC-D1CF-57C5-B022CB4000A5}"/>
                </a:ext>
              </a:extLst>
            </p:cNvPr>
            <p:cNvSpPr/>
            <p:nvPr/>
          </p:nvSpPr>
          <p:spPr>
            <a:xfrm>
              <a:off x="8453438" y="8381884"/>
              <a:ext cx="7477126" cy="1661994"/>
            </a:xfrm>
            <a:prstGeom prst="rect">
              <a:avLst/>
            </a:prstGeom>
          </p:spPr>
          <p:txBody>
            <a:bodyPr wrap="square">
              <a:spAutoFit/>
            </a:bodyPr>
            <a:lstStyle/>
            <a:p>
              <a:pPr marL="0" lvl="1" algn="ctr" defTabSz="457200">
                <a:buClr>
                  <a:srgbClr val="000000"/>
                </a:buClr>
              </a:pPr>
              <a:r>
                <a:rPr lang="en-GB" sz="2400" b="1" kern="0" dirty="0">
                  <a:solidFill>
                    <a:srgbClr val="000000"/>
                  </a:solidFill>
                  <a:latin typeface="Century Gothic" panose="020B0502020202020204" pitchFamily="34" charset="0"/>
                  <a:cs typeface="Arial"/>
                  <a:sym typeface="Arial"/>
                </a:rPr>
                <a:t>Changes the shape of the enzyme</a:t>
              </a:r>
            </a:p>
          </p:txBody>
        </p:sp>
        <p:sp>
          <p:nvSpPr>
            <p:cNvPr id="9" name="Down Arrow 10">
              <a:extLst>
                <a:ext uri="{FF2B5EF4-FFF2-40B4-BE49-F238E27FC236}">
                  <a16:creationId xmlns:a16="http://schemas.microsoft.com/office/drawing/2014/main" id="{3EFC076E-DC9A-1869-FAB2-0EDB8E0FF0F8}"/>
                </a:ext>
              </a:extLst>
            </p:cNvPr>
            <p:cNvSpPr/>
            <p:nvPr/>
          </p:nvSpPr>
          <p:spPr>
            <a:xfrm>
              <a:off x="11869089" y="9951544"/>
              <a:ext cx="645820" cy="674142"/>
            </a:xfrm>
            <a:prstGeom prst="downArrow">
              <a:avLst>
                <a:gd name="adj1" fmla="val 27644"/>
                <a:gd name="adj2" fmla="val 50000"/>
              </a:avLst>
            </a:prstGeom>
            <a:solidFill>
              <a:schemeClr val="bg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pPr>
              <a:endParaRPr lang="en-GB" sz="700" kern="0">
                <a:solidFill>
                  <a:srgbClr val="3F2943"/>
                </a:solidFill>
                <a:latin typeface="Arial"/>
                <a:sym typeface="Arial"/>
              </a:endParaRPr>
            </a:p>
          </p:txBody>
        </p:sp>
        <p:sp>
          <p:nvSpPr>
            <p:cNvPr id="10" name="Rectangle 9">
              <a:extLst>
                <a:ext uri="{FF2B5EF4-FFF2-40B4-BE49-F238E27FC236}">
                  <a16:creationId xmlns:a16="http://schemas.microsoft.com/office/drawing/2014/main" id="{CEA4AE67-E18C-7590-01B0-A55D27C2394C}"/>
                </a:ext>
              </a:extLst>
            </p:cNvPr>
            <p:cNvSpPr/>
            <p:nvPr/>
          </p:nvSpPr>
          <p:spPr>
            <a:xfrm>
              <a:off x="7460658" y="10541893"/>
              <a:ext cx="10058400" cy="2400658"/>
            </a:xfrm>
            <a:prstGeom prst="rect">
              <a:avLst/>
            </a:prstGeom>
          </p:spPr>
          <p:txBody>
            <a:bodyPr wrap="square">
              <a:spAutoFit/>
            </a:bodyPr>
            <a:lstStyle/>
            <a:p>
              <a:pPr marL="0" lvl="1" algn="ctr" defTabSz="457200">
                <a:buClr>
                  <a:srgbClr val="000000"/>
                </a:buClr>
              </a:pPr>
              <a:r>
                <a:rPr lang="en-GB" sz="2400" b="1" kern="0" dirty="0">
                  <a:solidFill>
                    <a:srgbClr val="000000"/>
                  </a:solidFill>
                  <a:latin typeface="Century Gothic" panose="020B0502020202020204" pitchFamily="34" charset="0"/>
                  <a:cs typeface="Arial"/>
                  <a:sym typeface="Arial"/>
                </a:rPr>
                <a:t>Anticoagulant molecules cannot bind to block the vitamin K cycle</a:t>
              </a:r>
            </a:p>
          </p:txBody>
        </p:sp>
        <p:pic>
          <p:nvPicPr>
            <p:cNvPr id="11" name="Picture 10">
              <a:extLst>
                <a:ext uri="{FF2B5EF4-FFF2-40B4-BE49-F238E27FC236}">
                  <a16:creationId xmlns:a16="http://schemas.microsoft.com/office/drawing/2014/main" id="{8FDC2B86-3802-7CDF-5EE9-1316AAADB6E6}"/>
                </a:ext>
              </a:extLst>
            </p:cNvPr>
            <p:cNvPicPr>
              <a:picLocks noChangeAspect="1"/>
            </p:cNvPicPr>
            <p:nvPr/>
          </p:nvPicPr>
          <p:blipFill>
            <a:blip r:embed="rId3"/>
            <a:stretch>
              <a:fillRect/>
            </a:stretch>
          </p:blipFill>
          <p:spPr>
            <a:xfrm>
              <a:off x="19346214" y="6634422"/>
              <a:ext cx="3087742" cy="5477133"/>
            </a:xfrm>
            <a:prstGeom prst="rect">
              <a:avLst/>
            </a:prstGeom>
          </p:spPr>
        </p:pic>
      </p:grpSp>
    </p:spTree>
    <p:extLst>
      <p:ext uri="{BB962C8B-B14F-4D97-AF65-F5344CB8AC3E}">
        <p14:creationId xmlns:p14="http://schemas.microsoft.com/office/powerpoint/2010/main" val="2979259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9C0CD94A-75E2-50FD-EC48-B94388F341C8}"/>
            </a:ext>
          </a:extLst>
        </p:cNvPr>
        <p:cNvGrpSpPr/>
        <p:nvPr/>
      </p:nvGrpSpPr>
      <p:grpSpPr>
        <a:xfrm>
          <a:off x="0" y="0"/>
          <a:ext cx="0" cy="0"/>
          <a:chOff x="0" y="0"/>
          <a:chExt cx="0" cy="0"/>
        </a:xfrm>
      </p:grpSpPr>
      <p:sp>
        <p:nvSpPr>
          <p:cNvPr id="81" name="Google Shape;81;p5">
            <a:extLst>
              <a:ext uri="{FF2B5EF4-FFF2-40B4-BE49-F238E27FC236}">
                <a16:creationId xmlns:a16="http://schemas.microsoft.com/office/drawing/2014/main" id="{30F8A09B-0310-147D-A936-23E54ADD5622}"/>
              </a:ext>
            </a:extLst>
          </p:cNvPr>
          <p:cNvSpPr txBox="1"/>
          <p:nvPr/>
        </p:nvSpPr>
        <p:spPr>
          <a:xfrm>
            <a:off x="635315" y="757068"/>
            <a:ext cx="80188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pPr>
            <a:r>
              <a:rPr lang="en-US" sz="3600" b="1" kern="0" dirty="0">
                <a:solidFill>
                  <a:srgbClr val="21431A"/>
                </a:solidFill>
                <a:latin typeface="Century Gothic"/>
                <a:ea typeface="Century Gothic"/>
                <a:cs typeface="Century Gothic"/>
                <a:sym typeface="Century Gothic"/>
              </a:rPr>
              <a:t>VKORC1 gene</a:t>
            </a:r>
            <a:endParaRPr sz="500" kern="0" dirty="0">
              <a:solidFill>
                <a:srgbClr val="000000"/>
              </a:solidFill>
              <a:latin typeface="Arial"/>
              <a:cs typeface="Arial"/>
              <a:sym typeface="Arial"/>
            </a:endParaRPr>
          </a:p>
        </p:txBody>
      </p:sp>
      <p:sp>
        <p:nvSpPr>
          <p:cNvPr id="82" name="Google Shape;82;p5">
            <a:extLst>
              <a:ext uri="{FF2B5EF4-FFF2-40B4-BE49-F238E27FC236}">
                <a16:creationId xmlns:a16="http://schemas.microsoft.com/office/drawing/2014/main" id="{E916CF63-0BE0-ECDA-A7FF-0116960A26EA}"/>
              </a:ext>
            </a:extLst>
          </p:cNvPr>
          <p:cNvSpPr txBox="1"/>
          <p:nvPr/>
        </p:nvSpPr>
        <p:spPr>
          <a:xfrm>
            <a:off x="635315" y="2538662"/>
            <a:ext cx="11219228"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pPr>
            <a:r>
              <a:rPr lang="en-GB" sz="2400" kern="0" dirty="0">
                <a:solidFill>
                  <a:srgbClr val="21431A"/>
                </a:solidFill>
                <a:latin typeface="Century Gothic"/>
                <a:ea typeface="Century Gothic"/>
                <a:cs typeface="Century Gothic"/>
                <a:sym typeface="Century Gothic"/>
              </a:rPr>
              <a:t>This DNA sequence trace shows a genetic mutation in a rat</a:t>
            </a:r>
          </a:p>
          <a:p>
            <a:pPr marL="228600" indent="-228600" defTabSz="457200">
              <a:lnSpc>
                <a:spcPct val="90000"/>
              </a:lnSpc>
              <a:buClr>
                <a:srgbClr val="92D050"/>
              </a:buClr>
              <a:buSzPct val="125000"/>
              <a:buFont typeface="Arial" panose="020B0604020202020204" pitchFamily="34" charset="0"/>
              <a:buChar char="•"/>
            </a:pPr>
            <a:r>
              <a:rPr lang="en-GB" sz="2400" kern="0" dirty="0">
                <a:solidFill>
                  <a:srgbClr val="21431A"/>
                </a:solidFill>
                <a:latin typeface="Century Gothic"/>
                <a:ea typeface="Century Gothic"/>
                <a:cs typeface="Century Gothic"/>
                <a:sym typeface="Century Gothic"/>
              </a:rPr>
              <a:t>It only takes one nucleotide base to mutate/change</a:t>
            </a:r>
          </a:p>
        </p:txBody>
      </p:sp>
      <p:sp>
        <p:nvSpPr>
          <p:cNvPr id="3" name="Rectangle 2">
            <a:extLst>
              <a:ext uri="{FF2B5EF4-FFF2-40B4-BE49-F238E27FC236}">
                <a16:creationId xmlns:a16="http://schemas.microsoft.com/office/drawing/2014/main" id="{A1E0EBB9-9DC4-2402-35B1-8D23A0D0D0C1}"/>
              </a:ext>
            </a:extLst>
          </p:cNvPr>
          <p:cNvSpPr/>
          <p:nvPr/>
        </p:nvSpPr>
        <p:spPr>
          <a:xfrm>
            <a:off x="179615" y="6406226"/>
            <a:ext cx="11789228" cy="461665"/>
          </a:xfrm>
          <a:prstGeom prst="rect">
            <a:avLst/>
          </a:prstGeom>
        </p:spPr>
        <p:txBody>
          <a:bodyPr wrap="square">
            <a:spAutoFit/>
          </a:bodyPr>
          <a:lstStyle/>
          <a:p>
            <a:pPr defTabSz="457200">
              <a:buClr>
                <a:srgbClr val="000000"/>
              </a:buClr>
            </a:pPr>
            <a:r>
              <a:rPr lang="en-GB" sz="800" kern="0" dirty="0">
                <a:solidFill>
                  <a:srgbClr val="000000"/>
                </a:solidFill>
                <a:latin typeface="Arial"/>
                <a:cs typeface="Arial"/>
                <a:sym typeface="Arial"/>
              </a:rPr>
              <a:t>© Copyright 2026</a:t>
            </a:r>
          </a:p>
          <a:p>
            <a:pPr defTabSz="457200">
              <a:buClr>
                <a:srgbClr val="000000"/>
              </a:buCl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grpSp>
        <p:nvGrpSpPr>
          <p:cNvPr id="7" name="Group 6">
            <a:extLst>
              <a:ext uri="{FF2B5EF4-FFF2-40B4-BE49-F238E27FC236}">
                <a16:creationId xmlns:a16="http://schemas.microsoft.com/office/drawing/2014/main" id="{FD8210A8-F57F-B27C-61BD-0759024CF84F}"/>
              </a:ext>
            </a:extLst>
          </p:cNvPr>
          <p:cNvGrpSpPr/>
          <p:nvPr/>
        </p:nvGrpSpPr>
        <p:grpSpPr>
          <a:xfrm>
            <a:off x="3607541" y="3368430"/>
            <a:ext cx="6397755" cy="3083963"/>
            <a:chOff x="7215081" y="6736859"/>
            <a:chExt cx="12795509" cy="6167926"/>
          </a:xfrm>
        </p:grpSpPr>
        <p:pic>
          <p:nvPicPr>
            <p:cNvPr id="2" name="Picture 1">
              <a:extLst>
                <a:ext uri="{FF2B5EF4-FFF2-40B4-BE49-F238E27FC236}">
                  <a16:creationId xmlns:a16="http://schemas.microsoft.com/office/drawing/2014/main" id="{95DB85A1-6E8A-BF0C-573F-A91049F5C6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446" b="3027"/>
            <a:stretch/>
          </p:blipFill>
          <p:spPr bwMode="auto">
            <a:xfrm>
              <a:off x="7215081" y="6736859"/>
              <a:ext cx="6915488" cy="5377148"/>
            </a:xfrm>
            <a:prstGeom prst="rect">
              <a:avLst/>
            </a:prstGeom>
            <a:noFill/>
            <a:ln>
              <a:no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FD94D6EC-D5F2-EDCD-1E9F-271C4BB8A821}"/>
                </a:ext>
              </a:extLst>
            </p:cNvPr>
            <p:cNvSpPr/>
            <p:nvPr/>
          </p:nvSpPr>
          <p:spPr>
            <a:xfrm>
              <a:off x="7506047" y="11981455"/>
              <a:ext cx="6333558" cy="923330"/>
            </a:xfrm>
            <a:prstGeom prst="rect">
              <a:avLst/>
            </a:prstGeom>
          </p:spPr>
          <p:txBody>
            <a:bodyPr wrap="square">
              <a:spAutoFit/>
            </a:bodyPr>
            <a:lstStyle/>
            <a:p>
              <a:pPr algn="ctr" defTabSz="457200">
                <a:buClr>
                  <a:srgbClr val="000000"/>
                </a:buClr>
              </a:pPr>
              <a:r>
                <a:rPr lang="en-GB" sz="2400" kern="0" dirty="0">
                  <a:solidFill>
                    <a:srgbClr val="000000"/>
                  </a:solidFill>
                  <a:latin typeface="Century Gothic" panose="020B0502020202020204" pitchFamily="34" charset="0"/>
                  <a:ea typeface="Calibri" panose="020F0502020204030204" pitchFamily="34" charset="0"/>
                  <a:cs typeface="Times New Roman" panose="02020603050405020304" pitchFamily="18" charset="0"/>
                  <a:sym typeface="Arial"/>
                </a:rPr>
                <a:t>L120Q resistance</a:t>
              </a:r>
            </a:p>
          </p:txBody>
        </p:sp>
        <p:sp>
          <p:nvSpPr>
            <p:cNvPr id="5" name="Rectangle 4">
              <a:extLst>
                <a:ext uri="{FF2B5EF4-FFF2-40B4-BE49-F238E27FC236}">
                  <a16:creationId xmlns:a16="http://schemas.microsoft.com/office/drawing/2014/main" id="{D5392188-20CD-D48B-4AFD-08B5F14F25B4}"/>
                </a:ext>
              </a:extLst>
            </p:cNvPr>
            <p:cNvSpPr/>
            <p:nvPr/>
          </p:nvSpPr>
          <p:spPr>
            <a:xfrm>
              <a:off x="15313800" y="9673129"/>
              <a:ext cx="4696790" cy="2400658"/>
            </a:xfrm>
            <a:prstGeom prst="rect">
              <a:avLst/>
            </a:prstGeom>
          </p:spPr>
          <p:txBody>
            <a:bodyPr wrap="square">
              <a:spAutoFit/>
            </a:bodyPr>
            <a:lstStyle/>
            <a:p>
              <a:pPr defTabSz="457200">
                <a:buClr>
                  <a:srgbClr val="000000"/>
                </a:buClr>
              </a:pPr>
              <a:r>
                <a:rPr lang="en-GB" sz="2400" kern="0" dirty="0">
                  <a:solidFill>
                    <a:srgbClr val="000000"/>
                  </a:solidFill>
                  <a:latin typeface="Century Gothic" panose="020B0502020202020204" pitchFamily="34" charset="0"/>
                  <a:ea typeface="Calibri" panose="020F0502020204030204" pitchFamily="34" charset="0"/>
                  <a:cs typeface="Times New Roman" panose="02020603050405020304" pitchFamily="18" charset="0"/>
                  <a:sym typeface="Arial"/>
                </a:rPr>
                <a:t>DNA nucleotide bases</a:t>
              </a:r>
            </a:p>
          </p:txBody>
        </p:sp>
        <p:sp>
          <p:nvSpPr>
            <p:cNvPr id="6" name="Up Arrow 1">
              <a:extLst>
                <a:ext uri="{FF2B5EF4-FFF2-40B4-BE49-F238E27FC236}">
                  <a16:creationId xmlns:a16="http://schemas.microsoft.com/office/drawing/2014/main" id="{AA8469EC-108E-6B0C-E89B-0FBF99C8DB34}"/>
                </a:ext>
              </a:extLst>
            </p:cNvPr>
            <p:cNvSpPr/>
            <p:nvPr/>
          </p:nvSpPr>
          <p:spPr>
            <a:xfrm rot="13567903">
              <a:off x="14445504" y="10844941"/>
              <a:ext cx="553360" cy="1109327"/>
            </a:xfrm>
            <a:prstGeom prst="upArrow">
              <a:avLst>
                <a:gd name="adj1" fmla="val 22586"/>
                <a:gd name="adj2" fmla="val 876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pPr>
              <a:endParaRPr lang="en-GB" sz="700" kern="0">
                <a:solidFill>
                  <a:srgbClr val="3F2943"/>
                </a:solidFill>
                <a:latin typeface="Arial"/>
                <a:sym typeface="Arial"/>
              </a:endParaRPr>
            </a:p>
          </p:txBody>
        </p:sp>
      </p:grpSp>
    </p:spTree>
    <p:extLst>
      <p:ext uri="{BB962C8B-B14F-4D97-AF65-F5344CB8AC3E}">
        <p14:creationId xmlns:p14="http://schemas.microsoft.com/office/powerpoint/2010/main" val="1526655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35ECD595-00CB-8400-6171-CE45B82B19C8}"/>
            </a:ext>
          </a:extLst>
        </p:cNvPr>
        <p:cNvGrpSpPr/>
        <p:nvPr/>
      </p:nvGrpSpPr>
      <p:grpSpPr>
        <a:xfrm>
          <a:off x="0" y="0"/>
          <a:ext cx="0" cy="0"/>
          <a:chOff x="0" y="0"/>
          <a:chExt cx="0" cy="0"/>
        </a:xfrm>
      </p:grpSpPr>
      <p:sp>
        <p:nvSpPr>
          <p:cNvPr id="81" name="Google Shape;81;p5">
            <a:extLst>
              <a:ext uri="{FF2B5EF4-FFF2-40B4-BE49-F238E27FC236}">
                <a16:creationId xmlns:a16="http://schemas.microsoft.com/office/drawing/2014/main" id="{1AAD43BB-1937-3076-576E-3754CE861D05}"/>
              </a:ext>
            </a:extLst>
          </p:cNvPr>
          <p:cNvSpPr txBox="1"/>
          <p:nvPr/>
        </p:nvSpPr>
        <p:spPr>
          <a:xfrm>
            <a:off x="635315" y="757068"/>
            <a:ext cx="80188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pPr>
            <a:r>
              <a:rPr lang="en-US" sz="3600" b="1" kern="0" dirty="0">
                <a:solidFill>
                  <a:srgbClr val="21431A"/>
                </a:solidFill>
                <a:latin typeface="Century Gothic"/>
                <a:ea typeface="Century Gothic"/>
                <a:cs typeface="Century Gothic"/>
                <a:sym typeface="Century Gothic"/>
              </a:rPr>
              <a:t>Cross resistance</a:t>
            </a:r>
            <a:endParaRPr sz="500" kern="0" dirty="0">
              <a:solidFill>
                <a:srgbClr val="000000"/>
              </a:solidFill>
              <a:latin typeface="Arial"/>
              <a:cs typeface="Arial"/>
              <a:sym typeface="Arial"/>
            </a:endParaRPr>
          </a:p>
        </p:txBody>
      </p:sp>
      <p:sp>
        <p:nvSpPr>
          <p:cNvPr id="82" name="Google Shape;82;p5">
            <a:extLst>
              <a:ext uri="{FF2B5EF4-FFF2-40B4-BE49-F238E27FC236}">
                <a16:creationId xmlns:a16="http://schemas.microsoft.com/office/drawing/2014/main" id="{709FCDFA-4432-3233-E184-994155854743}"/>
              </a:ext>
            </a:extLst>
          </p:cNvPr>
          <p:cNvSpPr txBox="1"/>
          <p:nvPr/>
        </p:nvSpPr>
        <p:spPr>
          <a:xfrm>
            <a:off x="635315" y="2457019"/>
            <a:ext cx="11219228" cy="1848281"/>
          </a:xfrm>
          <a:prstGeom prst="rect">
            <a:avLst/>
          </a:prstGeom>
          <a:noFill/>
          <a:ln>
            <a:noFill/>
          </a:ln>
        </p:spPr>
        <p:txBody>
          <a:bodyPr spcFirstLastPara="1" wrap="square" lIns="45713" tIns="45713" rIns="45713" bIns="45713" anchor="t" anchorCtr="0">
            <a:normAutofit fontScale="92500" lnSpcReduction="20000"/>
          </a:bodyPr>
          <a:lstStyle/>
          <a:p>
            <a:pPr marL="228600" indent="-228600" defTabSz="457200">
              <a:lnSpc>
                <a:spcPct val="90000"/>
              </a:lnSpc>
              <a:buClr>
                <a:srgbClr val="92D050"/>
              </a:buClr>
              <a:buSzPct val="125000"/>
              <a:buFont typeface="Arial" panose="020B0604020202020204" pitchFamily="34" charset="0"/>
              <a:buChar char="•"/>
            </a:pPr>
            <a:r>
              <a:rPr lang="en-GB" sz="2400" kern="0" dirty="0">
                <a:solidFill>
                  <a:srgbClr val="21431A"/>
                </a:solidFill>
                <a:latin typeface="Century Gothic"/>
                <a:ea typeface="Century Gothic"/>
                <a:cs typeface="Century Gothic"/>
                <a:sym typeface="Century Gothic"/>
              </a:rPr>
              <a:t>All anticoagulants act on the enzyme VKORC1 in the same way.</a:t>
            </a:r>
          </a:p>
          <a:p>
            <a:pPr marL="228600" indent="-228600" defTabSz="457200">
              <a:lnSpc>
                <a:spcPct val="90000"/>
              </a:lnSpc>
              <a:buClr>
                <a:srgbClr val="92D050"/>
              </a:buClr>
              <a:buSzPct val="125000"/>
              <a:buFont typeface="Arial" panose="020B0604020202020204" pitchFamily="34" charset="0"/>
              <a:buChar cha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pPr>
            <a:r>
              <a:rPr lang="en-GB" sz="2400" kern="0" dirty="0">
                <a:solidFill>
                  <a:srgbClr val="21431A"/>
                </a:solidFill>
                <a:latin typeface="Century Gothic"/>
                <a:ea typeface="Century Gothic"/>
                <a:cs typeface="Century Gothic"/>
                <a:sym typeface="Century Gothic"/>
              </a:rPr>
              <a:t>Although their abilities to block the enzyme (and hence the vitamin K cycle), and the time for which they block it, may vary</a:t>
            </a:r>
          </a:p>
          <a:p>
            <a:pPr marL="228600" indent="-228600" defTabSz="457200">
              <a:lnSpc>
                <a:spcPct val="90000"/>
              </a:lnSpc>
              <a:buClr>
                <a:srgbClr val="92D050"/>
              </a:buClr>
              <a:buSzPct val="125000"/>
              <a:buFont typeface="Arial" panose="020B0604020202020204" pitchFamily="34" charset="0"/>
              <a:buChar cha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pPr>
            <a:r>
              <a:rPr lang="en-GB" sz="2400" kern="0" dirty="0">
                <a:solidFill>
                  <a:srgbClr val="21431A"/>
                </a:solidFill>
                <a:latin typeface="Century Gothic"/>
                <a:ea typeface="Century Gothic"/>
                <a:cs typeface="Century Gothic"/>
                <a:sym typeface="Century Gothic"/>
              </a:rPr>
              <a:t>But this means that if an individual is resistant to one AR there will be some degree of resistance to others </a:t>
            </a:r>
          </a:p>
        </p:txBody>
      </p:sp>
      <p:sp>
        <p:nvSpPr>
          <p:cNvPr id="3" name="Rectangle 2">
            <a:extLst>
              <a:ext uri="{FF2B5EF4-FFF2-40B4-BE49-F238E27FC236}">
                <a16:creationId xmlns:a16="http://schemas.microsoft.com/office/drawing/2014/main" id="{CFF9BB7B-B419-AE8A-E03B-1A5D7EED4BC0}"/>
              </a:ext>
            </a:extLst>
          </p:cNvPr>
          <p:cNvSpPr/>
          <p:nvPr/>
        </p:nvSpPr>
        <p:spPr>
          <a:xfrm>
            <a:off x="179615" y="6406226"/>
            <a:ext cx="11789228" cy="461665"/>
          </a:xfrm>
          <a:prstGeom prst="rect">
            <a:avLst/>
          </a:prstGeom>
        </p:spPr>
        <p:txBody>
          <a:bodyPr wrap="square">
            <a:spAutoFit/>
          </a:bodyPr>
          <a:lstStyle/>
          <a:p>
            <a:pPr defTabSz="457200">
              <a:buClr>
                <a:srgbClr val="000000"/>
              </a:buClr>
            </a:pPr>
            <a:r>
              <a:rPr lang="en-GB" sz="800" kern="0" dirty="0">
                <a:solidFill>
                  <a:srgbClr val="000000"/>
                </a:solidFill>
                <a:latin typeface="Arial"/>
                <a:cs typeface="Arial"/>
                <a:sym typeface="Arial"/>
              </a:rPr>
              <a:t>© Copyright 2026</a:t>
            </a:r>
          </a:p>
          <a:p>
            <a:pPr defTabSz="457200">
              <a:buClr>
                <a:srgbClr val="000000"/>
              </a:buCl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grpSp>
        <p:nvGrpSpPr>
          <p:cNvPr id="19" name="Group 18">
            <a:extLst>
              <a:ext uri="{FF2B5EF4-FFF2-40B4-BE49-F238E27FC236}">
                <a16:creationId xmlns:a16="http://schemas.microsoft.com/office/drawing/2014/main" id="{FCBF62BD-B656-E23D-8EE2-47814D0B9810}"/>
              </a:ext>
            </a:extLst>
          </p:cNvPr>
          <p:cNvGrpSpPr>
            <a:grpSpLocks noChangeAspect="1"/>
          </p:cNvGrpSpPr>
          <p:nvPr/>
        </p:nvGrpSpPr>
        <p:grpSpPr>
          <a:xfrm>
            <a:off x="3037388" y="3975433"/>
            <a:ext cx="6073681" cy="2597502"/>
            <a:chOff x="7232840" y="8822747"/>
            <a:chExt cx="8606100" cy="3680529"/>
          </a:xfrm>
        </p:grpSpPr>
        <p:sp>
          <p:nvSpPr>
            <p:cNvPr id="7" name="TextBox 6">
              <a:extLst>
                <a:ext uri="{FF2B5EF4-FFF2-40B4-BE49-F238E27FC236}">
                  <a16:creationId xmlns:a16="http://schemas.microsoft.com/office/drawing/2014/main" id="{BB172FE4-D358-4AD3-6475-B7B30421153A}"/>
                </a:ext>
              </a:extLst>
            </p:cNvPr>
            <p:cNvSpPr txBox="1"/>
            <p:nvPr/>
          </p:nvSpPr>
          <p:spPr>
            <a:xfrm>
              <a:off x="10852305" y="12110782"/>
              <a:ext cx="2691255" cy="392494"/>
            </a:xfrm>
            <a:prstGeom prst="rect">
              <a:avLst/>
            </a:prstGeom>
            <a:noFill/>
          </p:spPr>
          <p:txBody>
            <a:bodyPr wrap="square" rtlCol="0">
              <a:spAutoFit/>
            </a:bodyPr>
            <a:lstStyle/>
            <a:p>
              <a:pPr defTabSz="457200">
                <a:buClr>
                  <a:srgbClr val="000000"/>
                </a:buClr>
              </a:pPr>
              <a:r>
                <a:rPr lang="en-GB" sz="1200" kern="0" dirty="0">
                  <a:solidFill>
                    <a:srgbClr val="000000"/>
                  </a:solidFill>
                  <a:latin typeface="Century Gothic" panose="020B0502020202020204" pitchFamily="34" charset="0"/>
                  <a:cs typeface="Arial"/>
                  <a:sym typeface="Arial"/>
                </a:rPr>
                <a:t>Anticoagulant</a:t>
              </a:r>
            </a:p>
          </p:txBody>
        </p:sp>
        <p:grpSp>
          <p:nvGrpSpPr>
            <p:cNvPr id="17" name="Group 16">
              <a:extLst>
                <a:ext uri="{FF2B5EF4-FFF2-40B4-BE49-F238E27FC236}">
                  <a16:creationId xmlns:a16="http://schemas.microsoft.com/office/drawing/2014/main" id="{F1C64DC9-6DBD-59B4-DA97-1B677CE70E21}"/>
                </a:ext>
              </a:extLst>
            </p:cNvPr>
            <p:cNvGrpSpPr/>
            <p:nvPr/>
          </p:nvGrpSpPr>
          <p:grpSpPr>
            <a:xfrm>
              <a:off x="7232840" y="8822747"/>
              <a:ext cx="8606100" cy="3295772"/>
              <a:chOff x="7232840" y="8822747"/>
              <a:chExt cx="8606100" cy="3295772"/>
            </a:xfrm>
          </p:grpSpPr>
          <p:cxnSp>
            <p:nvCxnSpPr>
              <p:cNvPr id="9" name="Straight Connector 8">
                <a:extLst>
                  <a:ext uri="{FF2B5EF4-FFF2-40B4-BE49-F238E27FC236}">
                    <a16:creationId xmlns:a16="http://schemas.microsoft.com/office/drawing/2014/main" id="{33892971-1BAA-28B6-564D-9E85B693C452}"/>
                  </a:ext>
                </a:extLst>
              </p:cNvPr>
              <p:cNvCxnSpPr/>
              <p:nvPr/>
            </p:nvCxnSpPr>
            <p:spPr>
              <a:xfrm>
                <a:off x="9110165" y="11555557"/>
                <a:ext cx="5709138" cy="6173"/>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EFFDF654-6C5C-E0C5-B7C8-875267A3C320}"/>
                  </a:ext>
                </a:extLst>
              </p:cNvPr>
              <p:cNvGrpSpPr>
                <a:grpSpLocks noChangeAspect="1"/>
              </p:cNvGrpSpPr>
              <p:nvPr/>
            </p:nvGrpSpPr>
            <p:grpSpPr>
              <a:xfrm>
                <a:off x="7232840" y="8822747"/>
                <a:ext cx="8606100" cy="3295772"/>
                <a:chOff x="7232840" y="8822747"/>
                <a:chExt cx="8606100" cy="3295772"/>
              </a:xfrm>
            </p:grpSpPr>
            <p:sp>
              <p:nvSpPr>
                <p:cNvPr id="2" name="Rectangle 1">
                  <a:extLst>
                    <a:ext uri="{FF2B5EF4-FFF2-40B4-BE49-F238E27FC236}">
                      <a16:creationId xmlns:a16="http://schemas.microsoft.com/office/drawing/2014/main" id="{B9496230-670A-0CEB-352F-A2C363FAF678}"/>
                    </a:ext>
                  </a:extLst>
                </p:cNvPr>
                <p:cNvSpPr/>
                <p:nvPr/>
              </p:nvSpPr>
              <p:spPr>
                <a:xfrm>
                  <a:off x="9602687" y="9296894"/>
                  <a:ext cx="734739" cy="22291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pPr>
                  <a:endParaRPr lang="en-GB" sz="700" kern="0">
                    <a:solidFill>
                      <a:srgbClr val="3F2943"/>
                    </a:solidFill>
                    <a:latin typeface="Arial"/>
                    <a:sym typeface="Arial"/>
                  </a:endParaRPr>
                </a:p>
              </p:txBody>
            </p:sp>
            <p:sp>
              <p:nvSpPr>
                <p:cNvPr id="4" name="Rectangle 3">
                  <a:extLst>
                    <a:ext uri="{FF2B5EF4-FFF2-40B4-BE49-F238E27FC236}">
                      <a16:creationId xmlns:a16="http://schemas.microsoft.com/office/drawing/2014/main" id="{01A5D2CE-2526-EF0C-2AAA-82A9BEA712C9}"/>
                    </a:ext>
                  </a:extLst>
                </p:cNvPr>
                <p:cNvSpPr/>
                <p:nvPr/>
              </p:nvSpPr>
              <p:spPr>
                <a:xfrm>
                  <a:off x="11464258" y="11219950"/>
                  <a:ext cx="746792" cy="3093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pPr>
                  <a:endParaRPr lang="en-GB" sz="700" kern="0">
                    <a:solidFill>
                      <a:srgbClr val="3F2943"/>
                    </a:solidFill>
                    <a:latin typeface="Arial"/>
                    <a:sym typeface="Arial"/>
                  </a:endParaRPr>
                </a:p>
              </p:txBody>
            </p:sp>
            <p:sp>
              <p:nvSpPr>
                <p:cNvPr id="5" name="Rectangle 4">
                  <a:extLst>
                    <a:ext uri="{FF2B5EF4-FFF2-40B4-BE49-F238E27FC236}">
                      <a16:creationId xmlns:a16="http://schemas.microsoft.com/office/drawing/2014/main" id="{47227810-E976-EA7C-95B2-1B5A7032D75D}"/>
                    </a:ext>
                  </a:extLst>
                </p:cNvPr>
                <p:cNvSpPr/>
                <p:nvPr/>
              </p:nvSpPr>
              <p:spPr>
                <a:xfrm>
                  <a:off x="13410607" y="10456034"/>
                  <a:ext cx="775328" cy="1073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pPr>
                  <a:endParaRPr lang="en-GB" sz="700" kern="0">
                    <a:solidFill>
                      <a:srgbClr val="3F2943"/>
                    </a:solidFill>
                    <a:latin typeface="Arial"/>
                    <a:sym typeface="Arial"/>
                  </a:endParaRPr>
                </a:p>
              </p:txBody>
            </p:sp>
            <p:sp>
              <p:nvSpPr>
                <p:cNvPr id="6" name="TextBox 5">
                  <a:extLst>
                    <a:ext uri="{FF2B5EF4-FFF2-40B4-BE49-F238E27FC236}">
                      <a16:creationId xmlns:a16="http://schemas.microsoft.com/office/drawing/2014/main" id="{12F0B390-8C85-795D-7B71-70BEDAA4DEB4}"/>
                    </a:ext>
                  </a:extLst>
                </p:cNvPr>
                <p:cNvSpPr txBox="1"/>
                <p:nvPr/>
              </p:nvSpPr>
              <p:spPr>
                <a:xfrm>
                  <a:off x="7232840" y="9983758"/>
                  <a:ext cx="1722127" cy="654156"/>
                </a:xfrm>
                <a:prstGeom prst="rect">
                  <a:avLst/>
                </a:prstGeom>
                <a:noFill/>
              </p:spPr>
              <p:txBody>
                <a:bodyPr wrap="square" rtlCol="0">
                  <a:spAutoFit/>
                </a:bodyPr>
                <a:lstStyle/>
                <a:p>
                  <a:pPr defTabSz="457200">
                    <a:buClr>
                      <a:srgbClr val="000000"/>
                    </a:buClr>
                  </a:pPr>
                  <a:r>
                    <a:rPr lang="en-GB" sz="1200" kern="0" dirty="0">
                      <a:solidFill>
                        <a:srgbClr val="000000"/>
                      </a:solidFill>
                      <a:latin typeface="Century Gothic" panose="020B0502020202020204" pitchFamily="34" charset="0"/>
                      <a:cs typeface="Arial"/>
                      <a:sym typeface="Arial"/>
                    </a:rPr>
                    <a:t>Resistance SEVERITY</a:t>
                  </a:r>
                </a:p>
              </p:txBody>
            </p:sp>
            <p:cxnSp>
              <p:nvCxnSpPr>
                <p:cNvPr id="8" name="Straight Connector 7">
                  <a:extLst>
                    <a:ext uri="{FF2B5EF4-FFF2-40B4-BE49-F238E27FC236}">
                      <a16:creationId xmlns:a16="http://schemas.microsoft.com/office/drawing/2014/main" id="{F424505D-268E-698A-3B13-5CF8C942EE06}"/>
                    </a:ext>
                  </a:extLst>
                </p:cNvPr>
                <p:cNvCxnSpPr/>
                <p:nvPr/>
              </p:nvCxnSpPr>
              <p:spPr>
                <a:xfrm>
                  <a:off x="9098290" y="9154376"/>
                  <a:ext cx="23446" cy="2426984"/>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7050D34-1B80-4C3A-2EAB-0924850A3F33}"/>
                    </a:ext>
                  </a:extLst>
                </p:cNvPr>
                <p:cNvSpPr txBox="1"/>
                <p:nvPr/>
              </p:nvSpPr>
              <p:spPr>
                <a:xfrm>
                  <a:off x="9722571" y="11604140"/>
                  <a:ext cx="583348" cy="479714"/>
                </a:xfrm>
                <a:prstGeom prst="rect">
                  <a:avLst/>
                </a:prstGeom>
                <a:noFill/>
              </p:spPr>
              <p:txBody>
                <a:bodyPr wrap="square" rtlCol="0">
                  <a:spAutoFit/>
                </a:bodyPr>
                <a:lstStyle/>
                <a:p>
                  <a:pPr defTabSz="457200">
                    <a:buClr>
                      <a:srgbClr val="000000"/>
                    </a:buClr>
                  </a:pPr>
                  <a:r>
                    <a:rPr lang="en-GB" sz="1600" b="1" kern="0" dirty="0">
                      <a:solidFill>
                        <a:srgbClr val="000000"/>
                      </a:solidFill>
                      <a:latin typeface="Century Gothic" panose="020B0502020202020204" pitchFamily="34" charset="0"/>
                      <a:cs typeface="Arial"/>
                      <a:sym typeface="Arial"/>
                    </a:rPr>
                    <a:t>A</a:t>
                  </a:r>
                </a:p>
              </p:txBody>
            </p:sp>
            <p:sp>
              <p:nvSpPr>
                <p:cNvPr id="11" name="TextBox 10">
                  <a:extLst>
                    <a:ext uri="{FF2B5EF4-FFF2-40B4-BE49-F238E27FC236}">
                      <a16:creationId xmlns:a16="http://schemas.microsoft.com/office/drawing/2014/main" id="{BFBA8874-7EEE-48F7-143A-E9E6B6F222A3}"/>
                    </a:ext>
                  </a:extLst>
                </p:cNvPr>
                <p:cNvSpPr txBox="1"/>
                <p:nvPr/>
              </p:nvSpPr>
              <p:spPr>
                <a:xfrm>
                  <a:off x="11614585" y="11625498"/>
                  <a:ext cx="583348" cy="479714"/>
                </a:xfrm>
                <a:prstGeom prst="rect">
                  <a:avLst/>
                </a:prstGeom>
                <a:noFill/>
              </p:spPr>
              <p:txBody>
                <a:bodyPr wrap="square" rtlCol="0">
                  <a:spAutoFit/>
                </a:bodyPr>
                <a:lstStyle/>
                <a:p>
                  <a:pPr defTabSz="457200">
                    <a:buClr>
                      <a:srgbClr val="000000"/>
                    </a:buClr>
                  </a:pPr>
                  <a:r>
                    <a:rPr lang="en-GB" sz="1600" b="1" kern="0" dirty="0">
                      <a:solidFill>
                        <a:srgbClr val="000000"/>
                      </a:solidFill>
                      <a:latin typeface="Century Gothic" panose="020B0502020202020204" pitchFamily="34" charset="0"/>
                      <a:cs typeface="Arial"/>
                      <a:sym typeface="Arial"/>
                    </a:rPr>
                    <a:t>B</a:t>
                  </a:r>
                </a:p>
              </p:txBody>
            </p:sp>
            <p:sp>
              <p:nvSpPr>
                <p:cNvPr id="12" name="TextBox 11">
                  <a:extLst>
                    <a:ext uri="{FF2B5EF4-FFF2-40B4-BE49-F238E27FC236}">
                      <a16:creationId xmlns:a16="http://schemas.microsoft.com/office/drawing/2014/main" id="{5E64A7D0-F978-63CA-EF6A-CA22C7BE0FF9}"/>
                    </a:ext>
                  </a:extLst>
                </p:cNvPr>
                <p:cNvSpPr txBox="1"/>
                <p:nvPr/>
              </p:nvSpPr>
              <p:spPr>
                <a:xfrm>
                  <a:off x="13506598" y="11638805"/>
                  <a:ext cx="583348" cy="479714"/>
                </a:xfrm>
                <a:prstGeom prst="rect">
                  <a:avLst/>
                </a:prstGeom>
                <a:noFill/>
              </p:spPr>
              <p:txBody>
                <a:bodyPr wrap="square" rtlCol="0">
                  <a:spAutoFit/>
                </a:bodyPr>
                <a:lstStyle/>
                <a:p>
                  <a:pPr defTabSz="457200">
                    <a:buClr>
                      <a:srgbClr val="000000"/>
                    </a:buClr>
                  </a:pPr>
                  <a:r>
                    <a:rPr lang="en-GB" sz="1600" b="1" kern="0" dirty="0">
                      <a:solidFill>
                        <a:srgbClr val="000000"/>
                      </a:solidFill>
                      <a:latin typeface="Century Gothic" panose="020B0502020202020204" pitchFamily="34" charset="0"/>
                      <a:cs typeface="Arial"/>
                      <a:sym typeface="Arial"/>
                    </a:rPr>
                    <a:t>C</a:t>
                  </a:r>
                </a:p>
              </p:txBody>
            </p:sp>
            <p:sp>
              <p:nvSpPr>
                <p:cNvPr id="13" name="TextBox 12">
                  <a:extLst>
                    <a:ext uri="{FF2B5EF4-FFF2-40B4-BE49-F238E27FC236}">
                      <a16:creationId xmlns:a16="http://schemas.microsoft.com/office/drawing/2014/main" id="{B89AF770-95EC-5797-9774-45D04896D659}"/>
                    </a:ext>
                  </a:extLst>
                </p:cNvPr>
                <p:cNvSpPr txBox="1"/>
                <p:nvPr/>
              </p:nvSpPr>
              <p:spPr>
                <a:xfrm>
                  <a:off x="13837982" y="9176392"/>
                  <a:ext cx="1851724" cy="1177481"/>
                </a:xfrm>
                <a:prstGeom prst="rect">
                  <a:avLst/>
                </a:prstGeom>
                <a:noFill/>
              </p:spPr>
              <p:txBody>
                <a:bodyPr wrap="square" rtlCol="0">
                  <a:spAutoFit/>
                </a:bodyPr>
                <a:lstStyle/>
                <a:p>
                  <a:pPr defTabSz="457200">
                    <a:buClr>
                      <a:srgbClr val="000000"/>
                    </a:buClr>
                  </a:pPr>
                  <a:r>
                    <a:rPr lang="en-GB" sz="1200" kern="0" dirty="0">
                      <a:solidFill>
                        <a:srgbClr val="000000"/>
                      </a:solidFill>
                      <a:latin typeface="Century Gothic" panose="020B0502020202020204" pitchFamily="34" charset="0"/>
                      <a:cs typeface="Arial"/>
                      <a:sym typeface="Arial"/>
                    </a:rPr>
                    <a:t>But resistance </a:t>
                  </a:r>
                  <a:r>
                    <a:rPr lang="en-GB" sz="1200" u="sng" kern="0" dirty="0">
                      <a:solidFill>
                        <a:srgbClr val="000000"/>
                      </a:solidFill>
                      <a:latin typeface="Century Gothic" panose="020B0502020202020204" pitchFamily="34" charset="0"/>
                      <a:cs typeface="Arial"/>
                      <a:sym typeface="Arial"/>
                    </a:rPr>
                    <a:t>severity</a:t>
                  </a:r>
                  <a:r>
                    <a:rPr lang="en-GB" sz="1200" kern="0" dirty="0">
                      <a:solidFill>
                        <a:srgbClr val="000000"/>
                      </a:solidFill>
                      <a:latin typeface="Century Gothic" panose="020B0502020202020204" pitchFamily="34" charset="0"/>
                      <a:cs typeface="Arial"/>
                      <a:sym typeface="Arial"/>
                    </a:rPr>
                    <a:t> won’t be exactly the same </a:t>
                  </a:r>
                </a:p>
              </p:txBody>
            </p:sp>
            <p:sp>
              <p:nvSpPr>
                <p:cNvPr id="14" name="Oval 13">
                  <a:extLst>
                    <a:ext uri="{FF2B5EF4-FFF2-40B4-BE49-F238E27FC236}">
                      <a16:creationId xmlns:a16="http://schemas.microsoft.com/office/drawing/2014/main" id="{8DE994B2-B1F3-413F-7717-1215853D6058}"/>
                    </a:ext>
                  </a:extLst>
                </p:cNvPr>
                <p:cNvSpPr/>
                <p:nvPr/>
              </p:nvSpPr>
              <p:spPr>
                <a:xfrm>
                  <a:off x="13516381" y="8822747"/>
                  <a:ext cx="2322559" cy="1634308"/>
                </a:xfrm>
                <a:prstGeom prst="ellipse">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pPr>
                  <a:endParaRPr lang="en-GB" sz="700" kern="0" dirty="0">
                    <a:solidFill>
                      <a:srgbClr val="3F2943"/>
                    </a:solidFill>
                    <a:latin typeface="Arial"/>
                    <a:sym typeface="Arial"/>
                  </a:endParaRPr>
                </a:p>
              </p:txBody>
            </p:sp>
          </p:grpSp>
        </p:grpSp>
        <p:cxnSp>
          <p:nvCxnSpPr>
            <p:cNvPr id="15" name="Straight Arrow Connector 14">
              <a:extLst>
                <a:ext uri="{FF2B5EF4-FFF2-40B4-BE49-F238E27FC236}">
                  <a16:creationId xmlns:a16="http://schemas.microsoft.com/office/drawing/2014/main" id="{753C7C35-8EF8-66EF-DC4F-49DDD5D17BD7}"/>
                </a:ext>
              </a:extLst>
            </p:cNvPr>
            <p:cNvCxnSpPr/>
            <p:nvPr/>
          </p:nvCxnSpPr>
          <p:spPr>
            <a:xfrm flipH="1">
              <a:off x="13035783" y="10081277"/>
              <a:ext cx="603027" cy="33152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716991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Default Design">
  <a:themeElements>
    <a:clrScheme name="Default Design">
      <a:dk1>
        <a:srgbClr val="21431A"/>
      </a:dk1>
      <a:lt1>
        <a:srgbClr val="3F2943"/>
      </a:lt1>
      <a:dk2>
        <a:srgbClr val="A7A7A7"/>
      </a:dk2>
      <a:lt2>
        <a:srgbClr val="535353"/>
      </a:lt2>
      <a:accent1>
        <a:srgbClr val="FF9900"/>
      </a:accent1>
      <a:accent2>
        <a:srgbClr val="00FFFF"/>
      </a:accent2>
      <a:accent3>
        <a:srgbClr val="AAAAAA"/>
      </a:accent3>
      <a:accent4>
        <a:srgbClr val="DADADA"/>
      </a:accent4>
      <a:accent5>
        <a:srgbClr val="FFCAAA"/>
      </a:accent5>
      <a:accent6>
        <a:srgbClr val="00E7E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a:dk1>
        <a:srgbClr val="21431A"/>
      </a:dk1>
      <a:lt1>
        <a:srgbClr val="3F2943"/>
      </a:lt1>
      <a:dk2>
        <a:srgbClr val="A7A7A7"/>
      </a:dk2>
      <a:lt2>
        <a:srgbClr val="535353"/>
      </a:lt2>
      <a:accent1>
        <a:srgbClr val="FF9900"/>
      </a:accent1>
      <a:accent2>
        <a:srgbClr val="00FFFF"/>
      </a:accent2>
      <a:accent3>
        <a:srgbClr val="AAAAAA"/>
      </a:accent3>
      <a:accent4>
        <a:srgbClr val="DADADA"/>
      </a:accent4>
      <a:accent5>
        <a:srgbClr val="FFCAAA"/>
      </a:accent5>
      <a:accent6>
        <a:srgbClr val="00E7E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415</TotalTime>
  <Words>8469</Words>
  <Application>Microsoft Office PowerPoint</Application>
  <PresentationFormat>Widescreen</PresentationFormat>
  <Paragraphs>628</Paragraphs>
  <Slides>40</Slides>
  <Notes>40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40</vt:i4>
      </vt:variant>
    </vt:vector>
  </HeadingPairs>
  <TitlesOfParts>
    <vt:vector size="50" baseType="lpstr">
      <vt:lpstr>Aptos</vt:lpstr>
      <vt:lpstr>Aptos Display</vt:lpstr>
      <vt:lpstr>Arial</vt:lpstr>
      <vt:lpstr>Calibri</vt:lpstr>
      <vt:lpstr>Century Gothic</vt:lpstr>
      <vt:lpstr>Times New Roman</vt:lpstr>
      <vt:lpstr>Wingdings</vt:lpstr>
      <vt:lpstr>Office Theme</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Matthew Davies</dc:creator>
  <cp:lastModifiedBy>Matthew Davies</cp:lastModifiedBy>
  <cp:revision>51</cp:revision>
  <dcterms:created xsi:type="dcterms:W3CDTF">2025-03-31T11:50:45Z</dcterms:created>
  <dcterms:modified xsi:type="dcterms:W3CDTF">2026-02-19T10:05:49Z</dcterms:modified>
</cp:coreProperties>
</file>